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66" r:id="rId3"/>
  </p:sldMasterIdLst>
  <p:notesMasterIdLst>
    <p:notesMasterId r:id="rId38"/>
  </p:notesMasterIdLst>
  <p:sldIdLst>
    <p:sldId id="1212" r:id="rId4"/>
    <p:sldId id="257" r:id="rId5"/>
    <p:sldId id="296" r:id="rId6"/>
    <p:sldId id="299" r:id="rId7"/>
    <p:sldId id="291" r:id="rId8"/>
    <p:sldId id="300" r:id="rId9"/>
    <p:sldId id="297" r:id="rId10"/>
    <p:sldId id="292" r:id="rId11"/>
    <p:sldId id="298" r:id="rId12"/>
    <p:sldId id="284" r:id="rId13"/>
    <p:sldId id="256" r:id="rId14"/>
    <p:sldId id="280" r:id="rId15"/>
    <p:sldId id="277" r:id="rId16"/>
    <p:sldId id="276" r:id="rId17"/>
    <p:sldId id="278" r:id="rId18"/>
    <p:sldId id="285" r:id="rId19"/>
    <p:sldId id="279" r:id="rId20"/>
    <p:sldId id="287" r:id="rId21"/>
    <p:sldId id="288" r:id="rId22"/>
    <p:sldId id="289" r:id="rId23"/>
    <p:sldId id="261" r:id="rId24"/>
    <p:sldId id="293" r:id="rId25"/>
    <p:sldId id="263" r:id="rId26"/>
    <p:sldId id="262" r:id="rId27"/>
    <p:sldId id="266" r:id="rId28"/>
    <p:sldId id="267" r:id="rId29"/>
    <p:sldId id="264" r:id="rId30"/>
    <p:sldId id="281" r:id="rId31"/>
    <p:sldId id="282" r:id="rId32"/>
    <p:sldId id="294" r:id="rId33"/>
    <p:sldId id="270" r:id="rId34"/>
    <p:sldId id="273" r:id="rId35"/>
    <p:sldId id="295" r:id="rId36"/>
    <p:sldId id="1207"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id="{E905F491-7683-144C-A3B0-790BF4E8145A}">
          <p14:sldIdLst>
            <p14:sldId id="1212"/>
            <p14:sldId id="257"/>
            <p14:sldId id="296"/>
            <p14:sldId id="299"/>
            <p14:sldId id="291"/>
            <p14:sldId id="300"/>
            <p14:sldId id="297"/>
            <p14:sldId id="292"/>
            <p14:sldId id="298"/>
            <p14:sldId id="284"/>
            <p14:sldId id="256"/>
            <p14:sldId id="280"/>
          </p14:sldIdLst>
        </p14:section>
        <p14:section name="agile roadmap" id="{3E77B419-F200-134E-909A-480A96C84199}">
          <p14:sldIdLst>
            <p14:sldId id="277"/>
            <p14:sldId id="276"/>
            <p14:sldId id="278"/>
            <p14:sldId id="285"/>
            <p14:sldId id="279"/>
            <p14:sldId id="287"/>
            <p14:sldId id="288"/>
            <p14:sldId id="289"/>
          </p14:sldIdLst>
        </p14:section>
        <p14:section name="Now-Next-Later" id="{B3CFE91D-EC69-8D4D-BCAA-13D0BACFFE61}">
          <p14:sldIdLst>
            <p14:sldId id="261"/>
            <p14:sldId id="293"/>
            <p14:sldId id="263"/>
            <p14:sldId id="262"/>
            <p14:sldId id="266"/>
            <p14:sldId id="267"/>
            <p14:sldId id="264"/>
            <p14:sldId id="281"/>
            <p14:sldId id="282"/>
          </p14:sldIdLst>
        </p14:section>
        <p14:section name="Release Roadmap" id="{23789747-5915-9B43-9405-C7DA4DA88ABA}">
          <p14:sldIdLst>
            <p14:sldId id="294"/>
            <p14:sldId id="270"/>
            <p14:sldId id="273"/>
            <p14:sldId id="295"/>
            <p14:sldId id="120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E0FB"/>
    <a:srgbClr val="DEF0FF"/>
    <a:srgbClr val="014B8A"/>
    <a:srgbClr val="78D6F0"/>
    <a:srgbClr val="EAEDF2"/>
    <a:srgbClr val="D4DAE3"/>
    <a:srgbClr val="A9B6C8"/>
    <a:srgbClr val="169ECF"/>
    <a:srgbClr val="1391C4"/>
    <a:srgbClr val="0D7A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20" autoAdjust="0"/>
    <p:restoredTop sz="89388" autoAdjust="0"/>
  </p:normalViewPr>
  <p:slideViewPr>
    <p:cSldViewPr snapToGrid="0" showGuides="1">
      <p:cViewPr varScale="1">
        <p:scale>
          <a:sx n="109" d="100"/>
          <a:sy n="109" d="100"/>
        </p:scale>
        <p:origin x="1200" y="192"/>
      </p:cViewPr>
      <p:guideLst>
        <p:guide orient="horz" pos="2160"/>
        <p:guide pos="3840"/>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New Users (t)</c:v>
                </c:pt>
              </c:strCache>
            </c:strRef>
          </c:tx>
          <c:spPr>
            <a:solidFill>
              <a:schemeClr val="accent2"/>
            </a:solidFill>
            <a:ln>
              <a:noFill/>
            </a:ln>
            <a:effectLst/>
          </c:spPr>
          <c:invertIfNegative val="0"/>
          <c:cat>
            <c:strRef>
              <c:f>Sheet1!$A$2:$A$26</c:f>
              <c:strCache>
                <c:ptCount val="25"/>
                <c:pt idx="0">
                  <c:v>Oct</c:v>
                </c:pt>
                <c:pt idx="1">
                  <c:v>Nov</c:v>
                </c:pt>
                <c:pt idx="2">
                  <c:v>Dec</c:v>
                </c:pt>
                <c:pt idx="3">
                  <c:v>Jan</c:v>
                </c:pt>
                <c:pt idx="4">
                  <c:v>Feb</c:v>
                </c:pt>
                <c:pt idx="5">
                  <c:v>Mar</c:v>
                </c:pt>
                <c:pt idx="6">
                  <c:v>Apr</c:v>
                </c:pt>
                <c:pt idx="7">
                  <c:v>May</c:v>
                </c:pt>
                <c:pt idx="8">
                  <c:v>Jun</c:v>
                </c:pt>
                <c:pt idx="9">
                  <c:v>Jul</c:v>
                </c:pt>
                <c:pt idx="10">
                  <c:v>Aug</c:v>
                </c:pt>
                <c:pt idx="11">
                  <c:v>Sep</c:v>
                </c:pt>
                <c:pt idx="12">
                  <c:v>Oct</c:v>
                </c:pt>
                <c:pt idx="13">
                  <c:v>Nov</c:v>
                </c:pt>
                <c:pt idx="14">
                  <c:v>Dec</c:v>
                </c:pt>
                <c:pt idx="15">
                  <c:v>Jan</c:v>
                </c:pt>
                <c:pt idx="16">
                  <c:v>Feb</c:v>
                </c:pt>
                <c:pt idx="17">
                  <c:v>Mar</c:v>
                </c:pt>
                <c:pt idx="18">
                  <c:v>Apr</c:v>
                </c:pt>
                <c:pt idx="19">
                  <c:v>May</c:v>
                </c:pt>
                <c:pt idx="20">
                  <c:v>Jun</c:v>
                </c:pt>
                <c:pt idx="21">
                  <c:v>Jul</c:v>
                </c:pt>
                <c:pt idx="22">
                  <c:v>Aug</c:v>
                </c:pt>
                <c:pt idx="23">
                  <c:v>Sep</c:v>
                </c:pt>
                <c:pt idx="24">
                  <c:v>Oct</c:v>
                </c:pt>
              </c:strCache>
            </c:strRef>
          </c:cat>
          <c:val>
            <c:numRef>
              <c:f>Sheet1!$B$2:$B$26</c:f>
              <c:numCache>
                <c:formatCode>General</c:formatCode>
                <c:ptCount val="25"/>
                <c:pt idx="0">
                  <c:v>46241</c:v>
                </c:pt>
                <c:pt idx="1">
                  <c:v>46635</c:v>
                </c:pt>
                <c:pt idx="2">
                  <c:v>46752</c:v>
                </c:pt>
                <c:pt idx="3">
                  <c:v>63804</c:v>
                </c:pt>
                <c:pt idx="4">
                  <c:v>65630</c:v>
                </c:pt>
                <c:pt idx="5">
                  <c:v>68144</c:v>
                </c:pt>
                <c:pt idx="6">
                  <c:v>70244</c:v>
                </c:pt>
                <c:pt idx="7">
                  <c:v>71263</c:v>
                </c:pt>
                <c:pt idx="8">
                  <c:v>72946</c:v>
                </c:pt>
                <c:pt idx="9">
                  <c:v>76450</c:v>
                </c:pt>
                <c:pt idx="10">
                  <c:v>83393</c:v>
                </c:pt>
                <c:pt idx="11">
                  <c:v>92278</c:v>
                </c:pt>
                <c:pt idx="12">
                  <c:v>97405</c:v>
                </c:pt>
                <c:pt idx="13">
                  <c:v>111459</c:v>
                </c:pt>
                <c:pt idx="14">
                  <c:v>117081</c:v>
                </c:pt>
                <c:pt idx="15">
                  <c:v>120970</c:v>
                </c:pt>
                <c:pt idx="16">
                  <c:v>121531</c:v>
                </c:pt>
                <c:pt idx="17">
                  <c:v>122634</c:v>
                </c:pt>
                <c:pt idx="18">
                  <c:v>125483</c:v>
                </c:pt>
                <c:pt idx="19">
                  <c:v>127010</c:v>
                </c:pt>
                <c:pt idx="20">
                  <c:v>143742</c:v>
                </c:pt>
                <c:pt idx="21">
                  <c:v>152714</c:v>
                </c:pt>
                <c:pt idx="22">
                  <c:v>153612</c:v>
                </c:pt>
                <c:pt idx="23">
                  <c:v>160381</c:v>
                </c:pt>
                <c:pt idx="24">
                  <c:v>167423</c:v>
                </c:pt>
              </c:numCache>
            </c:numRef>
          </c:val>
          <c:extLst>
            <c:ext xmlns:c16="http://schemas.microsoft.com/office/drawing/2014/chart" uri="{C3380CC4-5D6E-409C-BE32-E72D297353CC}">
              <c16:uniqueId val="{00000000-88D3-4C96-9B14-6E7EE1294BFD}"/>
            </c:ext>
          </c:extLst>
        </c:ser>
        <c:ser>
          <c:idx val="1"/>
          <c:order val="1"/>
          <c:tx>
            <c:strRef>
              <c:f>Sheet1!$C$1</c:f>
              <c:strCache>
                <c:ptCount val="1"/>
                <c:pt idx="0">
                  <c:v>Retained Users (t)</c:v>
                </c:pt>
              </c:strCache>
            </c:strRef>
          </c:tx>
          <c:spPr>
            <a:solidFill>
              <a:schemeClr val="accent3"/>
            </a:solidFill>
            <a:ln>
              <a:noFill/>
            </a:ln>
            <a:effectLst/>
          </c:spPr>
          <c:invertIfNegative val="0"/>
          <c:cat>
            <c:strRef>
              <c:f>Sheet1!$A$2:$A$26</c:f>
              <c:strCache>
                <c:ptCount val="25"/>
                <c:pt idx="0">
                  <c:v>Oct</c:v>
                </c:pt>
                <c:pt idx="1">
                  <c:v>Nov</c:v>
                </c:pt>
                <c:pt idx="2">
                  <c:v>Dec</c:v>
                </c:pt>
                <c:pt idx="3">
                  <c:v>Jan</c:v>
                </c:pt>
                <c:pt idx="4">
                  <c:v>Feb</c:v>
                </c:pt>
                <c:pt idx="5">
                  <c:v>Mar</c:v>
                </c:pt>
                <c:pt idx="6">
                  <c:v>Apr</c:v>
                </c:pt>
                <c:pt idx="7">
                  <c:v>May</c:v>
                </c:pt>
                <c:pt idx="8">
                  <c:v>Jun</c:v>
                </c:pt>
                <c:pt idx="9">
                  <c:v>Jul</c:v>
                </c:pt>
                <c:pt idx="10">
                  <c:v>Aug</c:v>
                </c:pt>
                <c:pt idx="11">
                  <c:v>Sep</c:v>
                </c:pt>
                <c:pt idx="12">
                  <c:v>Oct</c:v>
                </c:pt>
                <c:pt idx="13">
                  <c:v>Nov</c:v>
                </c:pt>
                <c:pt idx="14">
                  <c:v>Dec</c:v>
                </c:pt>
                <c:pt idx="15">
                  <c:v>Jan</c:v>
                </c:pt>
                <c:pt idx="16">
                  <c:v>Feb</c:v>
                </c:pt>
                <c:pt idx="17">
                  <c:v>Mar</c:v>
                </c:pt>
                <c:pt idx="18">
                  <c:v>Apr</c:v>
                </c:pt>
                <c:pt idx="19">
                  <c:v>May</c:v>
                </c:pt>
                <c:pt idx="20">
                  <c:v>Jun</c:v>
                </c:pt>
                <c:pt idx="21">
                  <c:v>Jul</c:v>
                </c:pt>
                <c:pt idx="22">
                  <c:v>Aug</c:v>
                </c:pt>
                <c:pt idx="23">
                  <c:v>Sep</c:v>
                </c:pt>
                <c:pt idx="24">
                  <c:v>Oct</c:v>
                </c:pt>
              </c:strCache>
            </c:strRef>
          </c:cat>
          <c:val>
            <c:numRef>
              <c:f>Sheet1!$C$2:$C$26</c:f>
              <c:numCache>
                <c:formatCode>General</c:formatCode>
                <c:ptCount val="25"/>
                <c:pt idx="0">
                  <c:v>29453</c:v>
                </c:pt>
                <c:pt idx="1">
                  <c:v>36558</c:v>
                </c:pt>
                <c:pt idx="2">
                  <c:v>38543</c:v>
                </c:pt>
                <c:pt idx="3">
                  <c:v>44034</c:v>
                </c:pt>
                <c:pt idx="4">
                  <c:v>45711</c:v>
                </c:pt>
                <c:pt idx="5">
                  <c:v>49752</c:v>
                </c:pt>
                <c:pt idx="6">
                  <c:v>55268</c:v>
                </c:pt>
                <c:pt idx="7">
                  <c:v>69446</c:v>
                </c:pt>
                <c:pt idx="8">
                  <c:v>78580</c:v>
                </c:pt>
                <c:pt idx="9">
                  <c:v>82294</c:v>
                </c:pt>
                <c:pt idx="10">
                  <c:v>111189</c:v>
                </c:pt>
                <c:pt idx="11">
                  <c:v>112457</c:v>
                </c:pt>
                <c:pt idx="12">
                  <c:v>116430</c:v>
                </c:pt>
                <c:pt idx="13">
                  <c:v>126972</c:v>
                </c:pt>
                <c:pt idx="14">
                  <c:v>128716</c:v>
                </c:pt>
                <c:pt idx="15">
                  <c:v>145484</c:v>
                </c:pt>
                <c:pt idx="16">
                  <c:v>150721</c:v>
                </c:pt>
                <c:pt idx="17">
                  <c:v>155766</c:v>
                </c:pt>
                <c:pt idx="18">
                  <c:v>161681</c:v>
                </c:pt>
                <c:pt idx="19">
                  <c:v>162293</c:v>
                </c:pt>
                <c:pt idx="20">
                  <c:v>167510</c:v>
                </c:pt>
                <c:pt idx="21">
                  <c:v>174286</c:v>
                </c:pt>
                <c:pt idx="22">
                  <c:v>175840</c:v>
                </c:pt>
                <c:pt idx="23">
                  <c:v>178917</c:v>
                </c:pt>
                <c:pt idx="24">
                  <c:v>207091</c:v>
                </c:pt>
              </c:numCache>
            </c:numRef>
          </c:val>
          <c:extLst>
            <c:ext xmlns:c16="http://schemas.microsoft.com/office/drawing/2014/chart" uri="{C3380CC4-5D6E-409C-BE32-E72D297353CC}">
              <c16:uniqueId val="{00000001-88D3-4C96-9B14-6E7EE1294BFD}"/>
            </c:ext>
          </c:extLst>
        </c:ser>
        <c:ser>
          <c:idx val="2"/>
          <c:order val="2"/>
          <c:tx>
            <c:strRef>
              <c:f>Sheet1!$D$1</c:f>
              <c:strCache>
                <c:ptCount val="1"/>
                <c:pt idx="0">
                  <c:v>Resurrected Users (t)</c:v>
                </c:pt>
              </c:strCache>
            </c:strRef>
          </c:tx>
          <c:spPr>
            <a:solidFill>
              <a:schemeClr val="accent4"/>
            </a:solidFill>
            <a:ln>
              <a:noFill/>
            </a:ln>
            <a:effectLst/>
          </c:spPr>
          <c:invertIfNegative val="0"/>
          <c:cat>
            <c:strRef>
              <c:f>Sheet1!$A$2:$A$26</c:f>
              <c:strCache>
                <c:ptCount val="25"/>
                <c:pt idx="0">
                  <c:v>Oct</c:v>
                </c:pt>
                <c:pt idx="1">
                  <c:v>Nov</c:v>
                </c:pt>
                <c:pt idx="2">
                  <c:v>Dec</c:v>
                </c:pt>
                <c:pt idx="3">
                  <c:v>Jan</c:v>
                </c:pt>
                <c:pt idx="4">
                  <c:v>Feb</c:v>
                </c:pt>
                <c:pt idx="5">
                  <c:v>Mar</c:v>
                </c:pt>
                <c:pt idx="6">
                  <c:v>Apr</c:v>
                </c:pt>
                <c:pt idx="7">
                  <c:v>May</c:v>
                </c:pt>
                <c:pt idx="8">
                  <c:v>Jun</c:v>
                </c:pt>
                <c:pt idx="9">
                  <c:v>Jul</c:v>
                </c:pt>
                <c:pt idx="10">
                  <c:v>Aug</c:v>
                </c:pt>
                <c:pt idx="11">
                  <c:v>Sep</c:v>
                </c:pt>
                <c:pt idx="12">
                  <c:v>Oct</c:v>
                </c:pt>
                <c:pt idx="13">
                  <c:v>Nov</c:v>
                </c:pt>
                <c:pt idx="14">
                  <c:v>Dec</c:v>
                </c:pt>
                <c:pt idx="15">
                  <c:v>Jan</c:v>
                </c:pt>
                <c:pt idx="16">
                  <c:v>Feb</c:v>
                </c:pt>
                <c:pt idx="17">
                  <c:v>Mar</c:v>
                </c:pt>
                <c:pt idx="18">
                  <c:v>Apr</c:v>
                </c:pt>
                <c:pt idx="19">
                  <c:v>May</c:v>
                </c:pt>
                <c:pt idx="20">
                  <c:v>Jun</c:v>
                </c:pt>
                <c:pt idx="21">
                  <c:v>Jul</c:v>
                </c:pt>
                <c:pt idx="22">
                  <c:v>Aug</c:v>
                </c:pt>
                <c:pt idx="23">
                  <c:v>Sep</c:v>
                </c:pt>
                <c:pt idx="24">
                  <c:v>Oct</c:v>
                </c:pt>
              </c:strCache>
            </c:strRef>
          </c:cat>
          <c:val>
            <c:numRef>
              <c:f>Sheet1!$D$2:$D$26</c:f>
              <c:numCache>
                <c:formatCode>General</c:formatCode>
                <c:ptCount val="25"/>
                <c:pt idx="0">
                  <c:v>2366</c:v>
                </c:pt>
                <c:pt idx="1">
                  <c:v>6868</c:v>
                </c:pt>
                <c:pt idx="2">
                  <c:v>6932</c:v>
                </c:pt>
                <c:pt idx="3">
                  <c:v>10323</c:v>
                </c:pt>
                <c:pt idx="4">
                  <c:v>11509</c:v>
                </c:pt>
                <c:pt idx="5">
                  <c:v>13716</c:v>
                </c:pt>
                <c:pt idx="6">
                  <c:v>17918</c:v>
                </c:pt>
                <c:pt idx="7">
                  <c:v>21655</c:v>
                </c:pt>
                <c:pt idx="8">
                  <c:v>21999</c:v>
                </c:pt>
                <c:pt idx="9">
                  <c:v>22405</c:v>
                </c:pt>
                <c:pt idx="10">
                  <c:v>28768</c:v>
                </c:pt>
                <c:pt idx="11">
                  <c:v>30045</c:v>
                </c:pt>
                <c:pt idx="12">
                  <c:v>32417</c:v>
                </c:pt>
                <c:pt idx="13">
                  <c:v>36773</c:v>
                </c:pt>
                <c:pt idx="14">
                  <c:v>39184</c:v>
                </c:pt>
                <c:pt idx="15">
                  <c:v>39755</c:v>
                </c:pt>
                <c:pt idx="16">
                  <c:v>40406</c:v>
                </c:pt>
                <c:pt idx="17">
                  <c:v>40474</c:v>
                </c:pt>
                <c:pt idx="18">
                  <c:v>47892</c:v>
                </c:pt>
                <c:pt idx="19">
                  <c:v>54505</c:v>
                </c:pt>
                <c:pt idx="20">
                  <c:v>54728</c:v>
                </c:pt>
                <c:pt idx="21">
                  <c:v>57162</c:v>
                </c:pt>
                <c:pt idx="22">
                  <c:v>61760</c:v>
                </c:pt>
                <c:pt idx="23">
                  <c:v>62485</c:v>
                </c:pt>
                <c:pt idx="24">
                  <c:v>70320</c:v>
                </c:pt>
              </c:numCache>
            </c:numRef>
          </c:val>
          <c:extLst>
            <c:ext xmlns:c16="http://schemas.microsoft.com/office/drawing/2014/chart" uri="{C3380CC4-5D6E-409C-BE32-E72D297353CC}">
              <c16:uniqueId val="{00000002-88D3-4C96-9B14-6E7EE1294BFD}"/>
            </c:ext>
          </c:extLst>
        </c:ser>
        <c:ser>
          <c:idx val="3"/>
          <c:order val="3"/>
          <c:tx>
            <c:strRef>
              <c:f>Sheet1!$E$1</c:f>
              <c:strCache>
                <c:ptCount val="1"/>
                <c:pt idx="0">
                  <c:v>Churned Users (t+1)</c:v>
                </c:pt>
              </c:strCache>
            </c:strRef>
          </c:tx>
          <c:spPr>
            <a:solidFill>
              <a:schemeClr val="accent5"/>
            </a:solidFill>
            <a:ln>
              <a:noFill/>
            </a:ln>
            <a:effectLst/>
          </c:spPr>
          <c:invertIfNegative val="0"/>
          <c:cat>
            <c:strRef>
              <c:f>Sheet1!$A$2:$A$26</c:f>
              <c:strCache>
                <c:ptCount val="25"/>
                <c:pt idx="0">
                  <c:v>Oct</c:v>
                </c:pt>
                <c:pt idx="1">
                  <c:v>Nov</c:v>
                </c:pt>
                <c:pt idx="2">
                  <c:v>Dec</c:v>
                </c:pt>
                <c:pt idx="3">
                  <c:v>Jan</c:v>
                </c:pt>
                <c:pt idx="4">
                  <c:v>Feb</c:v>
                </c:pt>
                <c:pt idx="5">
                  <c:v>Mar</c:v>
                </c:pt>
                <c:pt idx="6">
                  <c:v>Apr</c:v>
                </c:pt>
                <c:pt idx="7">
                  <c:v>May</c:v>
                </c:pt>
                <c:pt idx="8">
                  <c:v>Jun</c:v>
                </c:pt>
                <c:pt idx="9">
                  <c:v>Jul</c:v>
                </c:pt>
                <c:pt idx="10">
                  <c:v>Aug</c:v>
                </c:pt>
                <c:pt idx="11">
                  <c:v>Sep</c:v>
                </c:pt>
                <c:pt idx="12">
                  <c:v>Oct</c:v>
                </c:pt>
                <c:pt idx="13">
                  <c:v>Nov</c:v>
                </c:pt>
                <c:pt idx="14">
                  <c:v>Dec</c:v>
                </c:pt>
                <c:pt idx="15">
                  <c:v>Jan</c:v>
                </c:pt>
                <c:pt idx="16">
                  <c:v>Feb</c:v>
                </c:pt>
                <c:pt idx="17">
                  <c:v>Mar</c:v>
                </c:pt>
                <c:pt idx="18">
                  <c:v>Apr</c:v>
                </c:pt>
                <c:pt idx="19">
                  <c:v>May</c:v>
                </c:pt>
                <c:pt idx="20">
                  <c:v>Jun</c:v>
                </c:pt>
                <c:pt idx="21">
                  <c:v>Jul</c:v>
                </c:pt>
                <c:pt idx="22">
                  <c:v>Aug</c:v>
                </c:pt>
                <c:pt idx="23">
                  <c:v>Sep</c:v>
                </c:pt>
                <c:pt idx="24">
                  <c:v>Oct</c:v>
                </c:pt>
              </c:strCache>
            </c:strRef>
          </c:cat>
          <c:val>
            <c:numRef>
              <c:f>Sheet1!$E$2:$E$26</c:f>
              <c:numCache>
                <c:formatCode>General</c:formatCode>
                <c:ptCount val="25"/>
                <c:pt idx="0">
                  <c:v>-5669</c:v>
                </c:pt>
                <c:pt idx="1">
                  <c:v>-13586</c:v>
                </c:pt>
                <c:pt idx="2">
                  <c:v>-18364</c:v>
                </c:pt>
                <c:pt idx="3">
                  <c:v>-20082</c:v>
                </c:pt>
                <c:pt idx="4">
                  <c:v>-24454</c:v>
                </c:pt>
                <c:pt idx="5">
                  <c:v>-28726</c:v>
                </c:pt>
                <c:pt idx="6">
                  <c:v>-29360</c:v>
                </c:pt>
                <c:pt idx="7">
                  <c:v>-32300</c:v>
                </c:pt>
                <c:pt idx="8">
                  <c:v>-33219</c:v>
                </c:pt>
                <c:pt idx="9">
                  <c:v>-50268</c:v>
                </c:pt>
                <c:pt idx="10">
                  <c:v>-54809</c:v>
                </c:pt>
                <c:pt idx="11">
                  <c:v>-58907</c:v>
                </c:pt>
                <c:pt idx="12">
                  <c:v>-61875</c:v>
                </c:pt>
                <c:pt idx="13">
                  <c:v>-65276</c:v>
                </c:pt>
                <c:pt idx="14">
                  <c:v>-70551</c:v>
                </c:pt>
                <c:pt idx="15">
                  <c:v>-70649</c:v>
                </c:pt>
                <c:pt idx="16">
                  <c:v>-79058</c:v>
                </c:pt>
                <c:pt idx="17">
                  <c:v>-80317</c:v>
                </c:pt>
                <c:pt idx="18">
                  <c:v>-81531</c:v>
                </c:pt>
                <c:pt idx="19">
                  <c:v>-83946</c:v>
                </c:pt>
                <c:pt idx="20">
                  <c:v>-86862</c:v>
                </c:pt>
                <c:pt idx="21">
                  <c:v>-90608</c:v>
                </c:pt>
                <c:pt idx="22">
                  <c:v>-92271</c:v>
                </c:pt>
                <c:pt idx="23">
                  <c:v>-93657</c:v>
                </c:pt>
                <c:pt idx="24">
                  <c:v>-96009</c:v>
                </c:pt>
              </c:numCache>
            </c:numRef>
          </c:val>
          <c:extLst>
            <c:ext xmlns:c16="http://schemas.microsoft.com/office/drawing/2014/chart" uri="{C3380CC4-5D6E-409C-BE32-E72D297353CC}">
              <c16:uniqueId val="{00000003-88D3-4C96-9B14-6E7EE1294BFD}"/>
            </c:ext>
          </c:extLst>
        </c:ser>
        <c:dLbls>
          <c:showLegendKey val="0"/>
          <c:showVal val="0"/>
          <c:showCatName val="0"/>
          <c:showSerName val="0"/>
          <c:showPercent val="0"/>
          <c:showBubbleSize val="0"/>
        </c:dLbls>
        <c:gapWidth val="100"/>
        <c:axId val="1382464400"/>
        <c:axId val="1508880512"/>
      </c:barChart>
      <c:catAx>
        <c:axId val="1382464400"/>
        <c:scaling>
          <c:orientation val="minMax"/>
        </c:scaling>
        <c:delete val="0"/>
        <c:axPos val="b"/>
        <c:majorGridlines>
          <c:spPr>
            <a:ln w="3175" cap="flat" cmpd="sng" algn="ctr">
              <a:solidFill>
                <a:schemeClr val="tx2">
                  <a:lumMod val="20000"/>
                  <a:lumOff val="80000"/>
                </a:schemeClr>
              </a:solidFill>
              <a:round/>
            </a:ln>
            <a:effectLst/>
          </c:spPr>
        </c:majorGridlines>
        <c:numFmt formatCode="General" sourceLinked="1"/>
        <c:majorTickMark val="none"/>
        <c:minorTickMark val="none"/>
        <c:tickLblPos val="low"/>
        <c:spPr>
          <a:noFill/>
          <a:ln w="12700" cap="flat" cmpd="sng" algn="ctr">
            <a:solidFill>
              <a:schemeClr val="accent2"/>
            </a:solidFill>
            <a:round/>
          </a:ln>
          <a:effectLst/>
        </c:spPr>
        <c:txPr>
          <a:bodyPr rot="-60000000" spcFirstLastPara="1" vertOverflow="ellipsis" vert="horz" wrap="square" anchor="ctr" anchorCtr="1"/>
          <a:lstStyle/>
          <a:p>
            <a:pPr>
              <a:defRPr sz="900" b="0" i="0" u="none" strike="noStrike" kern="1200" baseline="0">
                <a:solidFill>
                  <a:schemeClr val="tx2">
                    <a:lumMod val="60000"/>
                    <a:lumOff val="40000"/>
                  </a:schemeClr>
                </a:solidFill>
                <a:latin typeface="Montserrat" panose="00000500000000000000" pitchFamily="50" charset="0"/>
                <a:ea typeface="+mn-ea"/>
                <a:cs typeface="+mn-cs"/>
              </a:defRPr>
            </a:pPr>
            <a:endParaRPr lang="en-US"/>
          </a:p>
        </c:txPr>
        <c:crossAx val="1508880512"/>
        <c:crosses val="autoZero"/>
        <c:auto val="1"/>
        <c:lblAlgn val="ctr"/>
        <c:lblOffset val="300"/>
        <c:noMultiLvlLbl val="0"/>
      </c:catAx>
      <c:valAx>
        <c:axId val="1508880512"/>
        <c:scaling>
          <c:orientation val="minMax"/>
          <c:max val="250000"/>
          <c:min val="-150000"/>
        </c:scaling>
        <c:delete val="0"/>
        <c:axPos val="l"/>
        <c:majorGridlines>
          <c:spPr>
            <a:ln w="3175" cap="flat" cmpd="sng" algn="ctr">
              <a:solidFill>
                <a:schemeClr val="tx2">
                  <a:lumMod val="20000"/>
                  <a:lumOff val="80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lumMod val="60000"/>
                    <a:lumOff val="40000"/>
                  </a:schemeClr>
                </a:solidFill>
                <a:latin typeface="Montserrat" panose="00000500000000000000" pitchFamily="50" charset="0"/>
                <a:ea typeface="+mn-ea"/>
                <a:cs typeface="+mn-cs"/>
              </a:defRPr>
            </a:pPr>
            <a:endParaRPr lang="en-US"/>
          </a:p>
        </c:txPr>
        <c:crossAx val="1382464400"/>
        <c:crosses val="autoZero"/>
        <c:crossBetween val="between"/>
        <c:majorUnit val="50000"/>
        <c:minorUnit val="10000"/>
      </c:valAx>
      <c:spPr>
        <a:noFill/>
        <a:ln>
          <a:solidFill>
            <a:schemeClr val="bg1"/>
          </a:solidFill>
        </a:ln>
        <a:effectLst/>
      </c:spPr>
    </c:plotArea>
    <c:legend>
      <c:legendPos val="t"/>
      <c:layout>
        <c:manualLayout>
          <c:xMode val="edge"/>
          <c:yMode val="edge"/>
          <c:x val="0.14163291661435259"/>
          <c:y val="0"/>
          <c:w val="0.71673407709002213"/>
          <c:h val="5.194025725806721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ontserrat" panose="00000500000000000000" pitchFamily="50"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lumMod val="60000"/>
              <a:lumOff val="40000"/>
            </a:schemeClr>
          </a:solidFill>
          <a:latin typeface="Montserrat" panose="00000500000000000000" pitchFamily="50"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Year 1</c:v>
                </c:pt>
              </c:strCache>
            </c:strRef>
          </c:tx>
          <c:spPr>
            <a:ln w="25400" cap="rnd">
              <a:gradFill>
                <a:gsLst>
                  <a:gs pos="0">
                    <a:schemeClr val="accent3">
                      <a:lumMod val="20000"/>
                      <a:lumOff val="80000"/>
                    </a:schemeClr>
                  </a:gs>
                  <a:gs pos="100000">
                    <a:schemeClr val="accent3"/>
                  </a:gs>
                </a:gsLst>
                <a:lin ang="0" scaled="0"/>
              </a:gradFill>
              <a:round/>
            </a:ln>
            <a:effectLst/>
          </c:spPr>
          <c:marker>
            <c:symbol val="circle"/>
            <c:size val="12"/>
            <c:spPr>
              <a:solidFill>
                <a:schemeClr val="bg1"/>
              </a:solidFill>
              <a:ln w="25400">
                <a:solidFill>
                  <a:schemeClr val="accent3"/>
                </a:solidFill>
              </a:ln>
              <a:effectLst/>
            </c:spPr>
          </c:marker>
          <c:dPt>
            <c:idx val="6"/>
            <c:marker>
              <c:symbol val="circle"/>
              <c:size val="25"/>
              <c:spPr>
                <a:solidFill>
                  <a:schemeClr val="bg1"/>
                </a:solidFill>
                <a:ln w="25400">
                  <a:solidFill>
                    <a:schemeClr val="accent3"/>
                  </a:solidFill>
                </a:ln>
                <a:effectLst/>
              </c:spPr>
            </c:marker>
            <c:bubble3D val="0"/>
            <c:extLst>
              <c:ext xmlns:c16="http://schemas.microsoft.com/office/drawing/2014/chart" uri="{C3380CC4-5D6E-409C-BE32-E72D297353CC}">
                <c16:uniqueId val="{00000009-C0C5-455E-BAC0-088934239555}"/>
              </c:ext>
            </c:extLst>
          </c:dPt>
          <c:cat>
            <c:strRef>
              <c:f>Sheet1!$A$2:$A$8</c:f>
              <c:strCache>
                <c:ptCount val="7"/>
                <c:pt idx="0">
                  <c:v>Year 1</c:v>
                </c:pt>
                <c:pt idx="1">
                  <c:v>Year 5</c:v>
                </c:pt>
                <c:pt idx="2">
                  <c:v>Year 10</c:v>
                </c:pt>
                <c:pt idx="3">
                  <c:v>Year 15</c:v>
                </c:pt>
                <c:pt idx="4">
                  <c:v>Year 20</c:v>
                </c:pt>
                <c:pt idx="5">
                  <c:v>Year 25</c:v>
                </c:pt>
                <c:pt idx="6">
                  <c:v>Year 30</c:v>
                </c:pt>
              </c:strCache>
            </c:strRef>
          </c:cat>
          <c:val>
            <c:numRef>
              <c:f>Sheet1!$B$2:$B$8</c:f>
              <c:numCache>
                <c:formatCode>0%</c:formatCode>
                <c:ptCount val="7"/>
                <c:pt idx="0">
                  <c:v>0.1</c:v>
                </c:pt>
                <c:pt idx="1">
                  <c:v>0.18</c:v>
                </c:pt>
                <c:pt idx="2">
                  <c:v>0.23</c:v>
                </c:pt>
                <c:pt idx="3">
                  <c:v>0.25</c:v>
                </c:pt>
                <c:pt idx="4">
                  <c:v>0.42</c:v>
                </c:pt>
                <c:pt idx="5">
                  <c:v>0.55000000000000004</c:v>
                </c:pt>
                <c:pt idx="6">
                  <c:v>0.48</c:v>
                </c:pt>
              </c:numCache>
            </c:numRef>
          </c:val>
          <c:smooth val="1"/>
          <c:extLst>
            <c:ext xmlns:c16="http://schemas.microsoft.com/office/drawing/2014/chart" uri="{C3380CC4-5D6E-409C-BE32-E72D297353CC}">
              <c16:uniqueId val="{00000000-C0C5-455E-BAC0-088934239555}"/>
            </c:ext>
          </c:extLst>
        </c:ser>
        <c:ser>
          <c:idx val="1"/>
          <c:order val="1"/>
          <c:tx>
            <c:strRef>
              <c:f>Sheet1!$C$1</c:f>
              <c:strCache>
                <c:ptCount val="1"/>
                <c:pt idx="0">
                  <c:v>Year 5</c:v>
                </c:pt>
              </c:strCache>
            </c:strRef>
          </c:tx>
          <c:spPr>
            <a:ln w="25400" cap="rnd">
              <a:gradFill>
                <a:gsLst>
                  <a:gs pos="0">
                    <a:schemeClr val="accent1">
                      <a:lumMod val="20000"/>
                      <a:lumOff val="80000"/>
                    </a:schemeClr>
                  </a:gs>
                  <a:gs pos="100000">
                    <a:schemeClr val="accent1">
                      <a:lumMod val="60000"/>
                      <a:lumOff val="40000"/>
                    </a:schemeClr>
                  </a:gs>
                </a:gsLst>
                <a:lin ang="0" scaled="0"/>
              </a:gradFill>
              <a:round/>
            </a:ln>
            <a:effectLst/>
          </c:spPr>
          <c:marker>
            <c:symbol val="circle"/>
            <c:size val="12"/>
            <c:spPr>
              <a:solidFill>
                <a:schemeClr val="bg1"/>
              </a:solidFill>
              <a:ln w="25400">
                <a:solidFill>
                  <a:schemeClr val="accent1">
                    <a:lumMod val="60000"/>
                    <a:lumOff val="40000"/>
                  </a:schemeClr>
                </a:solidFill>
              </a:ln>
              <a:effectLst/>
            </c:spPr>
          </c:marker>
          <c:dPt>
            <c:idx val="6"/>
            <c:marker>
              <c:symbol val="circle"/>
              <c:size val="25"/>
              <c:spPr>
                <a:solidFill>
                  <a:schemeClr val="bg1"/>
                </a:solidFill>
                <a:ln w="25400">
                  <a:solidFill>
                    <a:schemeClr val="accent1">
                      <a:lumMod val="60000"/>
                      <a:lumOff val="40000"/>
                    </a:schemeClr>
                  </a:solidFill>
                </a:ln>
                <a:effectLst/>
              </c:spPr>
            </c:marker>
            <c:bubble3D val="0"/>
            <c:extLst>
              <c:ext xmlns:c16="http://schemas.microsoft.com/office/drawing/2014/chart" uri="{C3380CC4-5D6E-409C-BE32-E72D297353CC}">
                <c16:uniqueId val="{00000008-C0C5-455E-BAC0-088934239555}"/>
              </c:ext>
            </c:extLst>
          </c:dPt>
          <c:cat>
            <c:strRef>
              <c:f>Sheet1!$A$2:$A$8</c:f>
              <c:strCache>
                <c:ptCount val="7"/>
                <c:pt idx="0">
                  <c:v>Year 1</c:v>
                </c:pt>
                <c:pt idx="1">
                  <c:v>Year 5</c:v>
                </c:pt>
                <c:pt idx="2">
                  <c:v>Year 10</c:v>
                </c:pt>
                <c:pt idx="3">
                  <c:v>Year 15</c:v>
                </c:pt>
                <c:pt idx="4">
                  <c:v>Year 20</c:v>
                </c:pt>
                <c:pt idx="5">
                  <c:v>Year 25</c:v>
                </c:pt>
                <c:pt idx="6">
                  <c:v>Year 30</c:v>
                </c:pt>
              </c:strCache>
            </c:strRef>
          </c:cat>
          <c:val>
            <c:numRef>
              <c:f>Sheet1!$C$2:$C$8</c:f>
              <c:numCache>
                <c:formatCode>0%</c:formatCode>
                <c:ptCount val="7"/>
                <c:pt idx="0">
                  <c:v>0.22</c:v>
                </c:pt>
                <c:pt idx="1">
                  <c:v>0.23</c:v>
                </c:pt>
                <c:pt idx="2">
                  <c:v>0.3</c:v>
                </c:pt>
                <c:pt idx="3">
                  <c:v>0.37</c:v>
                </c:pt>
                <c:pt idx="4">
                  <c:v>0.4</c:v>
                </c:pt>
                <c:pt idx="5">
                  <c:v>0.5</c:v>
                </c:pt>
                <c:pt idx="6">
                  <c:v>0.6</c:v>
                </c:pt>
              </c:numCache>
            </c:numRef>
          </c:val>
          <c:smooth val="1"/>
          <c:extLst>
            <c:ext xmlns:c16="http://schemas.microsoft.com/office/drawing/2014/chart" uri="{C3380CC4-5D6E-409C-BE32-E72D297353CC}">
              <c16:uniqueId val="{00000001-C0C5-455E-BAC0-088934239555}"/>
            </c:ext>
          </c:extLst>
        </c:ser>
        <c:ser>
          <c:idx val="2"/>
          <c:order val="2"/>
          <c:tx>
            <c:strRef>
              <c:f>Sheet1!$D$1</c:f>
              <c:strCache>
                <c:ptCount val="1"/>
                <c:pt idx="0">
                  <c:v>Year 10</c:v>
                </c:pt>
              </c:strCache>
            </c:strRef>
          </c:tx>
          <c:spPr>
            <a:ln w="25400" cap="rnd">
              <a:gradFill>
                <a:gsLst>
                  <a:gs pos="0">
                    <a:schemeClr val="accent1">
                      <a:lumMod val="20000"/>
                      <a:lumOff val="80000"/>
                    </a:schemeClr>
                  </a:gs>
                  <a:gs pos="100000">
                    <a:schemeClr val="accent1"/>
                  </a:gs>
                </a:gsLst>
                <a:lin ang="0" scaled="0"/>
              </a:gradFill>
              <a:round/>
            </a:ln>
            <a:effectLst/>
          </c:spPr>
          <c:marker>
            <c:symbol val="circle"/>
            <c:size val="12"/>
            <c:spPr>
              <a:solidFill>
                <a:schemeClr val="bg1"/>
              </a:solidFill>
              <a:ln w="25400">
                <a:solidFill>
                  <a:schemeClr val="accent1"/>
                </a:solidFill>
              </a:ln>
              <a:effectLst/>
            </c:spPr>
          </c:marker>
          <c:dPt>
            <c:idx val="6"/>
            <c:marker>
              <c:symbol val="circle"/>
              <c:size val="25"/>
              <c:spPr>
                <a:solidFill>
                  <a:schemeClr val="bg1"/>
                </a:solidFill>
                <a:ln w="25400">
                  <a:solidFill>
                    <a:schemeClr val="accent1"/>
                  </a:solidFill>
                </a:ln>
                <a:effectLst/>
              </c:spPr>
            </c:marker>
            <c:bubble3D val="0"/>
            <c:extLst>
              <c:ext xmlns:c16="http://schemas.microsoft.com/office/drawing/2014/chart" uri="{C3380CC4-5D6E-409C-BE32-E72D297353CC}">
                <c16:uniqueId val="{00000007-C0C5-455E-BAC0-088934239555}"/>
              </c:ext>
            </c:extLst>
          </c:dPt>
          <c:cat>
            <c:strRef>
              <c:f>Sheet1!$A$2:$A$8</c:f>
              <c:strCache>
                <c:ptCount val="7"/>
                <c:pt idx="0">
                  <c:v>Year 1</c:v>
                </c:pt>
                <c:pt idx="1">
                  <c:v>Year 5</c:v>
                </c:pt>
                <c:pt idx="2">
                  <c:v>Year 10</c:v>
                </c:pt>
                <c:pt idx="3">
                  <c:v>Year 15</c:v>
                </c:pt>
                <c:pt idx="4">
                  <c:v>Year 20</c:v>
                </c:pt>
                <c:pt idx="5">
                  <c:v>Year 25</c:v>
                </c:pt>
                <c:pt idx="6">
                  <c:v>Year 30</c:v>
                </c:pt>
              </c:strCache>
            </c:strRef>
          </c:cat>
          <c:val>
            <c:numRef>
              <c:f>Sheet1!$D$2:$D$8</c:f>
              <c:numCache>
                <c:formatCode>0%</c:formatCode>
                <c:ptCount val="7"/>
                <c:pt idx="0">
                  <c:v>0.28999999999999998</c:v>
                </c:pt>
                <c:pt idx="1">
                  <c:v>0.32</c:v>
                </c:pt>
                <c:pt idx="2">
                  <c:v>0.25</c:v>
                </c:pt>
                <c:pt idx="3">
                  <c:v>0.4</c:v>
                </c:pt>
                <c:pt idx="4">
                  <c:v>0.36</c:v>
                </c:pt>
                <c:pt idx="5">
                  <c:v>0.32</c:v>
                </c:pt>
                <c:pt idx="6">
                  <c:v>0.4</c:v>
                </c:pt>
              </c:numCache>
            </c:numRef>
          </c:val>
          <c:smooth val="1"/>
          <c:extLst>
            <c:ext xmlns:c16="http://schemas.microsoft.com/office/drawing/2014/chart" uri="{C3380CC4-5D6E-409C-BE32-E72D297353CC}">
              <c16:uniqueId val="{00000002-C0C5-455E-BAC0-088934239555}"/>
            </c:ext>
          </c:extLst>
        </c:ser>
        <c:dLbls>
          <c:showLegendKey val="0"/>
          <c:showVal val="0"/>
          <c:showCatName val="0"/>
          <c:showSerName val="0"/>
          <c:showPercent val="0"/>
          <c:showBubbleSize val="0"/>
        </c:dLbls>
        <c:marker val="1"/>
        <c:smooth val="0"/>
        <c:axId val="1571765840"/>
        <c:axId val="1480298864"/>
      </c:lineChart>
      <c:catAx>
        <c:axId val="1571765840"/>
        <c:scaling>
          <c:orientation val="minMax"/>
        </c:scaling>
        <c:delete val="0"/>
        <c:axPos val="b"/>
        <c:majorGridlines>
          <c:spPr>
            <a:ln w="3175" cap="flat" cmpd="sng" algn="ctr">
              <a:solidFill>
                <a:schemeClr val="tx2">
                  <a:lumMod val="20000"/>
                  <a:lumOff val="80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2">
                    <a:lumMod val="60000"/>
                    <a:lumOff val="40000"/>
                  </a:schemeClr>
                </a:solidFill>
                <a:latin typeface="Montserrat" panose="00000500000000000000" pitchFamily="50" charset="0"/>
                <a:ea typeface="+mn-ea"/>
                <a:cs typeface="+mn-cs"/>
              </a:defRPr>
            </a:pPr>
            <a:endParaRPr lang="en-US"/>
          </a:p>
        </c:txPr>
        <c:crossAx val="1480298864"/>
        <c:crosses val="autoZero"/>
        <c:auto val="1"/>
        <c:lblAlgn val="ctr"/>
        <c:lblOffset val="100"/>
        <c:noMultiLvlLbl val="0"/>
      </c:catAx>
      <c:valAx>
        <c:axId val="1480298864"/>
        <c:scaling>
          <c:orientation val="minMax"/>
        </c:scaling>
        <c:delete val="0"/>
        <c:axPos val="l"/>
        <c:majorGridlines>
          <c:spPr>
            <a:ln w="3175" cap="flat" cmpd="sng" algn="ctr">
              <a:solidFill>
                <a:schemeClr val="tx2">
                  <a:lumMod val="20000"/>
                  <a:lumOff val="80000"/>
                </a:schemeClr>
              </a:solidFill>
              <a:round/>
            </a:ln>
            <a:effectLst/>
          </c:spPr>
        </c:majorGridlines>
        <c:numFmt formatCode="0%" sourceLinked="1"/>
        <c:majorTickMark val="none"/>
        <c:minorTickMark val="none"/>
        <c:tickLblPos val="nextTo"/>
        <c:spPr>
          <a:noFill/>
          <a:ln w="9525">
            <a:noFill/>
          </a:ln>
          <a:effectLst/>
        </c:spPr>
        <c:txPr>
          <a:bodyPr rot="-60000000" spcFirstLastPara="1" vertOverflow="ellipsis" vert="horz" wrap="square" anchor="ctr" anchorCtr="1"/>
          <a:lstStyle/>
          <a:p>
            <a:pPr>
              <a:defRPr sz="1000" b="0" i="0" u="none" strike="noStrike" kern="1200" baseline="0">
                <a:solidFill>
                  <a:schemeClr val="tx2">
                    <a:lumMod val="60000"/>
                    <a:lumOff val="40000"/>
                  </a:schemeClr>
                </a:solidFill>
                <a:latin typeface="Montserrat" panose="00000500000000000000" pitchFamily="50" charset="0"/>
                <a:ea typeface="+mn-ea"/>
                <a:cs typeface="+mn-cs"/>
              </a:defRPr>
            </a:pPr>
            <a:endParaRPr lang="en-US"/>
          </a:p>
        </c:txPr>
        <c:crossAx val="15717658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2">
              <a:lumMod val="60000"/>
              <a:lumOff val="40000"/>
            </a:schemeClr>
          </a:solidFill>
          <a:latin typeface="Montserrat" panose="00000500000000000000" pitchFamily="50"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36CD4-1F08-9E4C-9BED-AB0263386F8E}" type="datetimeFigureOut">
              <a:rPr lang="en-US" smtClean="0"/>
              <a:t>10/21/22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050325-A977-CD4E-9E92-963C691A4C32}" type="slidenum">
              <a:rPr lang="en-US" smtClean="0"/>
              <a:t>‹#›</a:t>
            </a:fld>
            <a:endParaRPr lang="en-US"/>
          </a:p>
        </p:txBody>
      </p:sp>
    </p:spTree>
    <p:extLst>
      <p:ext uri="{BB962C8B-B14F-4D97-AF65-F5344CB8AC3E}">
        <p14:creationId xmlns:p14="http://schemas.microsoft.com/office/powerpoint/2010/main" val="2593295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86534D-BAA9-449C-9AFE-8C37A7B66E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312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870E0A-99C4-1146-A63D-CBDC4F72EA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80442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D567-6654-4606-A3C4-BA630718F1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9EDFCB1-FF4D-9BD4-B99D-97087C310B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B06184F-C566-DD93-8992-BBAB802D521B}"/>
              </a:ext>
            </a:extLst>
          </p:cNvPr>
          <p:cNvSpPr>
            <a:spLocks noGrp="1"/>
          </p:cNvSpPr>
          <p:nvPr>
            <p:ph type="dt" sz="half" idx="10"/>
          </p:nvPr>
        </p:nvSpPr>
        <p:spPr/>
        <p:txBody>
          <a:bodyPr/>
          <a:lstStyle/>
          <a:p>
            <a:fld id="{7A36E963-4C27-7447-A1D7-716DBF32D4EE}" type="datetimeFigureOut">
              <a:rPr lang="en-US" smtClean="0"/>
              <a:t>10/21/22</a:t>
            </a:fld>
            <a:endParaRPr lang="en-US"/>
          </a:p>
        </p:txBody>
      </p:sp>
      <p:sp>
        <p:nvSpPr>
          <p:cNvPr id="5" name="Footer Placeholder 4">
            <a:extLst>
              <a:ext uri="{FF2B5EF4-FFF2-40B4-BE49-F238E27FC236}">
                <a16:creationId xmlns:a16="http://schemas.microsoft.com/office/drawing/2014/main" id="{81D0D340-D5DF-03A5-EF8A-D039B354F5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66BC30-73BF-752B-7F18-6976C59538F3}"/>
              </a:ext>
            </a:extLst>
          </p:cNvPr>
          <p:cNvSpPr>
            <a:spLocks noGrp="1"/>
          </p:cNvSpPr>
          <p:nvPr>
            <p:ph type="sldNum" sz="quarter" idx="12"/>
          </p:nvPr>
        </p:nvSpPr>
        <p:spPr/>
        <p:txBody>
          <a:bodyPr/>
          <a:lstStyle/>
          <a:p>
            <a:fld id="{A17B3E61-B580-F04B-80CB-2A2FEF24D7C7}" type="slidenum">
              <a:rPr lang="en-US" smtClean="0"/>
              <a:t>‹#›</a:t>
            </a:fld>
            <a:endParaRPr lang="en-US"/>
          </a:p>
        </p:txBody>
      </p:sp>
    </p:spTree>
    <p:extLst>
      <p:ext uri="{BB962C8B-B14F-4D97-AF65-F5344CB8AC3E}">
        <p14:creationId xmlns:p14="http://schemas.microsoft.com/office/powerpoint/2010/main" val="1627124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9142E-E98A-B704-89DA-727C680A274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F3A02B-2E74-45BA-AB0B-014F63213F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04F062-4DD7-B246-8047-13B0B670F922}"/>
              </a:ext>
            </a:extLst>
          </p:cNvPr>
          <p:cNvSpPr>
            <a:spLocks noGrp="1"/>
          </p:cNvSpPr>
          <p:nvPr>
            <p:ph type="dt" sz="half" idx="10"/>
          </p:nvPr>
        </p:nvSpPr>
        <p:spPr/>
        <p:txBody>
          <a:bodyPr/>
          <a:lstStyle/>
          <a:p>
            <a:fld id="{7A36E963-4C27-7447-A1D7-716DBF32D4EE}" type="datetimeFigureOut">
              <a:rPr lang="en-US" smtClean="0"/>
              <a:t>10/21/22</a:t>
            </a:fld>
            <a:endParaRPr lang="en-US"/>
          </a:p>
        </p:txBody>
      </p:sp>
      <p:sp>
        <p:nvSpPr>
          <p:cNvPr id="5" name="Footer Placeholder 4">
            <a:extLst>
              <a:ext uri="{FF2B5EF4-FFF2-40B4-BE49-F238E27FC236}">
                <a16:creationId xmlns:a16="http://schemas.microsoft.com/office/drawing/2014/main" id="{EF220854-7CDC-1733-236A-615A09A97D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D4EF31-2402-2DE3-7028-5688D02B4F95}"/>
              </a:ext>
            </a:extLst>
          </p:cNvPr>
          <p:cNvSpPr>
            <a:spLocks noGrp="1"/>
          </p:cNvSpPr>
          <p:nvPr>
            <p:ph type="sldNum" sz="quarter" idx="12"/>
          </p:nvPr>
        </p:nvSpPr>
        <p:spPr/>
        <p:txBody>
          <a:bodyPr/>
          <a:lstStyle/>
          <a:p>
            <a:fld id="{A17B3E61-B580-F04B-80CB-2A2FEF24D7C7}" type="slidenum">
              <a:rPr lang="en-US" smtClean="0"/>
              <a:t>‹#›</a:t>
            </a:fld>
            <a:endParaRPr lang="en-US"/>
          </a:p>
        </p:txBody>
      </p:sp>
    </p:spTree>
    <p:extLst>
      <p:ext uri="{BB962C8B-B14F-4D97-AF65-F5344CB8AC3E}">
        <p14:creationId xmlns:p14="http://schemas.microsoft.com/office/powerpoint/2010/main" val="1279381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07FB5E-EDF7-17ED-89C0-055DE2D927E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DD6E64-4C76-6CCB-2D5F-B7C78E04D12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3A8A65-22FE-8AE9-5865-E52CDFCA20BE}"/>
              </a:ext>
            </a:extLst>
          </p:cNvPr>
          <p:cNvSpPr>
            <a:spLocks noGrp="1"/>
          </p:cNvSpPr>
          <p:nvPr>
            <p:ph type="dt" sz="half" idx="10"/>
          </p:nvPr>
        </p:nvSpPr>
        <p:spPr/>
        <p:txBody>
          <a:bodyPr/>
          <a:lstStyle/>
          <a:p>
            <a:fld id="{7A36E963-4C27-7447-A1D7-716DBF32D4EE}" type="datetimeFigureOut">
              <a:rPr lang="en-US" smtClean="0"/>
              <a:t>10/21/22</a:t>
            </a:fld>
            <a:endParaRPr lang="en-US"/>
          </a:p>
        </p:txBody>
      </p:sp>
      <p:sp>
        <p:nvSpPr>
          <p:cNvPr id="5" name="Footer Placeholder 4">
            <a:extLst>
              <a:ext uri="{FF2B5EF4-FFF2-40B4-BE49-F238E27FC236}">
                <a16:creationId xmlns:a16="http://schemas.microsoft.com/office/drawing/2014/main" id="{CF1EE87A-4B9C-BDC8-4232-448B4FD9D4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D9209A-0E44-1891-3DBE-579CE7AE3CF8}"/>
              </a:ext>
            </a:extLst>
          </p:cNvPr>
          <p:cNvSpPr>
            <a:spLocks noGrp="1"/>
          </p:cNvSpPr>
          <p:nvPr>
            <p:ph type="sldNum" sz="quarter" idx="12"/>
          </p:nvPr>
        </p:nvSpPr>
        <p:spPr/>
        <p:txBody>
          <a:bodyPr/>
          <a:lstStyle/>
          <a:p>
            <a:fld id="{A17B3E61-B580-F04B-80CB-2A2FEF24D7C7}" type="slidenum">
              <a:rPr lang="en-US" smtClean="0"/>
              <a:t>‹#›</a:t>
            </a:fld>
            <a:endParaRPr lang="en-US"/>
          </a:p>
        </p:txBody>
      </p:sp>
    </p:spTree>
    <p:extLst>
      <p:ext uri="{BB962C8B-B14F-4D97-AF65-F5344CB8AC3E}">
        <p14:creationId xmlns:p14="http://schemas.microsoft.com/office/powerpoint/2010/main" val="25700384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2044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3905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6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0918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0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F9AF561-4F67-4B18-A9F5-32373D963ABE}"/>
              </a:ext>
            </a:extLst>
          </p:cNvPr>
          <p:cNvSpPr>
            <a:spLocks noGrp="1"/>
          </p:cNvSpPr>
          <p:nvPr>
            <p:ph type="pic" sz="quarter" idx="10"/>
          </p:nvPr>
        </p:nvSpPr>
        <p:spPr>
          <a:xfrm>
            <a:off x="0" y="0"/>
            <a:ext cx="12192000" cy="6858000"/>
          </a:xfrm>
          <a:prstGeom prst="rect">
            <a:avLst/>
          </a:prstGeom>
          <a:solidFill>
            <a:schemeClr val="accent1"/>
          </a:solidFill>
        </p:spPr>
        <p:txBody>
          <a:bodyPr/>
          <a:lstStyle>
            <a:lvl1pPr>
              <a:defRPr sz="2000">
                <a:solidFill>
                  <a:schemeClr val="bg1">
                    <a:lumMod val="75000"/>
                  </a:schemeClr>
                </a:solidFill>
              </a:defRPr>
            </a:lvl1pPr>
          </a:lstStyle>
          <a:p>
            <a:endParaRPr lang="id-ID"/>
          </a:p>
        </p:txBody>
      </p:sp>
    </p:spTree>
    <p:extLst>
      <p:ext uri="{BB962C8B-B14F-4D97-AF65-F5344CB8AC3E}">
        <p14:creationId xmlns:p14="http://schemas.microsoft.com/office/powerpoint/2010/main" val="4285781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white">
    <p:bg>
      <p:bgPr>
        <a:solidFill>
          <a:srgbClr val="FFFFFF"/>
        </a:solidFill>
        <a:effectLst/>
      </p:bgPr>
    </p:bg>
    <p:spTree>
      <p:nvGrpSpPr>
        <p:cNvPr id="1" name=""/>
        <p:cNvGrpSpPr/>
        <p:nvPr/>
      </p:nvGrpSpPr>
      <p:grpSpPr>
        <a:xfrm>
          <a:off x="0" y="0"/>
          <a:ext cx="0" cy="0"/>
          <a:chOff x="0" y="0"/>
          <a:chExt cx="0" cy="0"/>
        </a:xfrm>
      </p:grpSpPr>
      <p:sp>
        <p:nvSpPr>
          <p:cNvPr id="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52901319"/>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807910" y="2721904"/>
            <a:ext cx="10002898" cy="2085447"/>
          </a:xfrm>
        </p:spPr>
        <p:txBody>
          <a:bodyPr anchor="ctr">
            <a:noAutofit/>
          </a:bodyPr>
          <a:lstStyle>
            <a:lvl1pPr marL="72000" indent="-72000" algn="ctr">
              <a:lnSpc>
                <a:spcPct val="100000"/>
              </a:lnSpc>
              <a:defRPr sz="8000">
                <a:solidFill>
                  <a:schemeClr val="bg2"/>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6187083" y="114302"/>
            <a:ext cx="6001869" cy="313515"/>
          </a:xfrm>
        </p:spPr>
        <p:txBody>
          <a:bodyPr anchor="ctr">
            <a:noAutofit/>
          </a:bodyPr>
          <a:lstStyle>
            <a:lvl1pPr marL="72000" indent="-72000" algn="r">
              <a:lnSpc>
                <a:spcPct val="100000"/>
              </a:lnSpc>
              <a:buNone/>
              <a:defRPr sz="1800" b="1" i="1">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220" name="Group 219">
            <a:extLst>
              <a:ext uri="{FF2B5EF4-FFF2-40B4-BE49-F238E27FC236}">
                <a16:creationId xmlns:a16="http://schemas.microsoft.com/office/drawing/2014/main" id="{949A12A1-36D0-46A9-9801-6E34C39DB559}"/>
              </a:ext>
            </a:extLst>
          </p:cNvPr>
          <p:cNvGrpSpPr/>
          <p:nvPr/>
        </p:nvGrpSpPr>
        <p:grpSpPr>
          <a:xfrm>
            <a:off x="7101881" y="2227497"/>
            <a:ext cx="359477" cy="1357020"/>
            <a:chOff x="-1453224" y="1570037"/>
            <a:chExt cx="984883" cy="3717925"/>
          </a:xfrm>
        </p:grpSpPr>
        <p:sp>
          <p:nvSpPr>
            <p:cNvPr id="388" name="Rectangle 17">
              <a:extLst>
                <a:ext uri="{FF2B5EF4-FFF2-40B4-BE49-F238E27FC236}">
                  <a16:creationId xmlns:a16="http://schemas.microsoft.com/office/drawing/2014/main" id="{4685A815-FBAA-47A3-A1DF-CE802451539E}"/>
                </a:ext>
              </a:extLst>
            </p:cNvPr>
            <p:cNvSpPr/>
            <p:nvPr/>
          </p:nvSpPr>
          <p:spPr>
            <a:xfrm>
              <a:off x="-1107987" y="2235693"/>
              <a:ext cx="342178" cy="1267601"/>
            </a:xfrm>
            <a:custGeom>
              <a:avLst/>
              <a:gdLst>
                <a:gd name="connsiteX0" fmla="*/ 0 w 342178"/>
                <a:gd name="connsiteY0" fmla="*/ 0 h 1186815"/>
                <a:gd name="connsiteX1" fmla="*/ 342178 w 342178"/>
                <a:gd name="connsiteY1" fmla="*/ 0 h 1186815"/>
                <a:gd name="connsiteX2" fmla="*/ 342178 w 342178"/>
                <a:gd name="connsiteY2" fmla="*/ 1186815 h 1186815"/>
                <a:gd name="connsiteX3" fmla="*/ 0 w 342178"/>
                <a:gd name="connsiteY3" fmla="*/ 1186815 h 1186815"/>
                <a:gd name="connsiteX4" fmla="*/ 0 w 342178"/>
                <a:gd name="connsiteY4" fmla="*/ 0 h 1186815"/>
                <a:gd name="connsiteX0" fmla="*/ 0 w 342178"/>
                <a:gd name="connsiteY0" fmla="*/ 60113 h 1246928"/>
                <a:gd name="connsiteX1" fmla="*/ 342178 w 342178"/>
                <a:gd name="connsiteY1" fmla="*/ 60113 h 1246928"/>
                <a:gd name="connsiteX2" fmla="*/ 342178 w 342178"/>
                <a:gd name="connsiteY2" fmla="*/ 1246928 h 1246928"/>
                <a:gd name="connsiteX3" fmla="*/ 0 w 342178"/>
                <a:gd name="connsiteY3" fmla="*/ 1246928 h 1246928"/>
                <a:gd name="connsiteX4" fmla="*/ 0 w 342178"/>
                <a:gd name="connsiteY4" fmla="*/ 60113 h 1246928"/>
                <a:gd name="connsiteX0" fmla="*/ 0 w 342178"/>
                <a:gd name="connsiteY0" fmla="*/ 80786 h 1267601"/>
                <a:gd name="connsiteX1" fmla="*/ 342178 w 342178"/>
                <a:gd name="connsiteY1" fmla="*/ 80786 h 1267601"/>
                <a:gd name="connsiteX2" fmla="*/ 342178 w 342178"/>
                <a:gd name="connsiteY2" fmla="*/ 1267601 h 1267601"/>
                <a:gd name="connsiteX3" fmla="*/ 0 w 342178"/>
                <a:gd name="connsiteY3" fmla="*/ 1267601 h 1267601"/>
                <a:gd name="connsiteX4" fmla="*/ 0 w 342178"/>
                <a:gd name="connsiteY4" fmla="*/ 80786 h 1267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178" h="1267601">
                  <a:moveTo>
                    <a:pt x="0" y="80786"/>
                  </a:moveTo>
                  <a:cubicBezTo>
                    <a:pt x="93104" y="-54469"/>
                    <a:pt x="256694" y="4586"/>
                    <a:pt x="342178" y="80786"/>
                  </a:cubicBezTo>
                  <a:lnTo>
                    <a:pt x="342178" y="1267601"/>
                  </a:lnTo>
                  <a:lnTo>
                    <a:pt x="0" y="1267601"/>
                  </a:lnTo>
                  <a:lnTo>
                    <a:pt x="0" y="8078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89" name="Group 388">
              <a:extLst>
                <a:ext uri="{FF2B5EF4-FFF2-40B4-BE49-F238E27FC236}">
                  <a16:creationId xmlns:a16="http://schemas.microsoft.com/office/drawing/2014/main" id="{F8D6DDFE-36D9-408F-9E70-4157C9577C58}"/>
                </a:ext>
              </a:extLst>
            </p:cNvPr>
            <p:cNvGrpSpPr/>
            <p:nvPr/>
          </p:nvGrpSpPr>
          <p:grpSpPr>
            <a:xfrm>
              <a:off x="-1453224" y="1570037"/>
              <a:ext cx="984883" cy="3717925"/>
              <a:chOff x="352426" y="1352933"/>
              <a:chExt cx="984883" cy="3717925"/>
            </a:xfrm>
          </p:grpSpPr>
          <p:grpSp>
            <p:nvGrpSpPr>
              <p:cNvPr id="390" name="Group 389">
                <a:extLst>
                  <a:ext uri="{FF2B5EF4-FFF2-40B4-BE49-F238E27FC236}">
                    <a16:creationId xmlns:a16="http://schemas.microsoft.com/office/drawing/2014/main" id="{38BB6675-B914-4F55-8438-6CCFEE11ACF5}"/>
                  </a:ext>
                </a:extLst>
              </p:cNvPr>
              <p:cNvGrpSpPr/>
              <p:nvPr/>
            </p:nvGrpSpPr>
            <p:grpSpPr>
              <a:xfrm>
                <a:off x="352426" y="1352933"/>
                <a:ext cx="984250" cy="3717925"/>
                <a:chOff x="352426" y="1352933"/>
                <a:chExt cx="984250" cy="3717925"/>
              </a:xfrm>
            </p:grpSpPr>
            <p:sp>
              <p:nvSpPr>
                <p:cNvPr id="393" name="Freeform 352">
                  <a:extLst>
                    <a:ext uri="{FF2B5EF4-FFF2-40B4-BE49-F238E27FC236}">
                      <a16:creationId xmlns:a16="http://schemas.microsoft.com/office/drawing/2014/main" id="{B3757690-4DCA-4094-87DB-ACE4465C7C27}"/>
                    </a:ext>
                  </a:extLst>
                </p:cNvPr>
                <p:cNvSpPr>
                  <a:spLocks/>
                </p:cNvSpPr>
                <p:nvPr/>
              </p:nvSpPr>
              <p:spPr bwMode="auto">
                <a:xfrm>
                  <a:off x="552451" y="3221420"/>
                  <a:ext cx="592138" cy="1633538"/>
                </a:xfrm>
                <a:custGeom>
                  <a:avLst/>
                  <a:gdLst>
                    <a:gd name="T0" fmla="*/ 1 w 1807"/>
                    <a:gd name="T1" fmla="*/ 357 h 4988"/>
                    <a:gd name="T2" fmla="*/ 0 w 1807"/>
                    <a:gd name="T3" fmla="*/ 4987 h 4988"/>
                    <a:gd name="T4" fmla="*/ 184 w 1807"/>
                    <a:gd name="T5" fmla="*/ 4988 h 4988"/>
                    <a:gd name="T6" fmla="*/ 733 w 1807"/>
                    <a:gd name="T7" fmla="*/ 4986 h 4988"/>
                    <a:gd name="T8" fmla="*/ 811 w 1807"/>
                    <a:gd name="T9" fmla="*/ 4988 h 4988"/>
                    <a:gd name="T10" fmla="*/ 810 w 1807"/>
                    <a:gd name="T11" fmla="*/ 865 h 4988"/>
                    <a:gd name="T12" fmla="*/ 996 w 1807"/>
                    <a:gd name="T13" fmla="*/ 862 h 4988"/>
                    <a:gd name="T14" fmla="*/ 998 w 1807"/>
                    <a:gd name="T15" fmla="*/ 4968 h 4988"/>
                    <a:gd name="T16" fmla="*/ 1109 w 1807"/>
                    <a:gd name="T17" fmla="*/ 4966 h 4988"/>
                    <a:gd name="T18" fmla="*/ 1655 w 1807"/>
                    <a:gd name="T19" fmla="*/ 4968 h 4988"/>
                    <a:gd name="T20" fmla="*/ 1807 w 1807"/>
                    <a:gd name="T21" fmla="*/ 4968 h 4988"/>
                    <a:gd name="T22" fmla="*/ 1806 w 1807"/>
                    <a:gd name="T23" fmla="*/ 380 h 4988"/>
                    <a:gd name="T24" fmla="*/ 1542 w 1807"/>
                    <a:gd name="T25" fmla="*/ 410 h 4988"/>
                    <a:gd name="T26" fmla="*/ 1095 w 1807"/>
                    <a:gd name="T27" fmla="*/ 282 h 4988"/>
                    <a:gd name="T28" fmla="*/ 1094 w 1807"/>
                    <a:gd name="T29" fmla="*/ 2 h 4988"/>
                    <a:gd name="T30" fmla="*/ 757 w 1807"/>
                    <a:gd name="T31" fmla="*/ 0 h 4988"/>
                    <a:gd name="T32" fmla="*/ 753 w 1807"/>
                    <a:gd name="T33" fmla="*/ 299 h 4988"/>
                    <a:gd name="T34" fmla="*/ 560 w 1807"/>
                    <a:gd name="T35" fmla="*/ 410 h 4988"/>
                    <a:gd name="T36" fmla="*/ 246 w 1807"/>
                    <a:gd name="T37" fmla="*/ 410 h 4988"/>
                    <a:gd name="T38" fmla="*/ 103 w 1807"/>
                    <a:gd name="T39" fmla="*/ 402 h 4988"/>
                    <a:gd name="T40" fmla="*/ 1 w 1807"/>
                    <a:gd name="T41" fmla="*/ 357 h 4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07" h="4988">
                      <a:moveTo>
                        <a:pt x="1" y="357"/>
                      </a:moveTo>
                      <a:lnTo>
                        <a:pt x="0" y="4987"/>
                      </a:lnTo>
                      <a:lnTo>
                        <a:pt x="184" y="4988"/>
                      </a:lnTo>
                      <a:lnTo>
                        <a:pt x="733" y="4986"/>
                      </a:lnTo>
                      <a:lnTo>
                        <a:pt x="811" y="4988"/>
                      </a:lnTo>
                      <a:lnTo>
                        <a:pt x="810" y="865"/>
                      </a:lnTo>
                      <a:lnTo>
                        <a:pt x="996" y="862"/>
                      </a:lnTo>
                      <a:lnTo>
                        <a:pt x="998" y="4968"/>
                      </a:lnTo>
                      <a:lnTo>
                        <a:pt x="1109" y="4966"/>
                      </a:lnTo>
                      <a:lnTo>
                        <a:pt x="1655" y="4968"/>
                      </a:lnTo>
                      <a:lnTo>
                        <a:pt x="1807" y="4968"/>
                      </a:lnTo>
                      <a:lnTo>
                        <a:pt x="1806" y="380"/>
                      </a:lnTo>
                      <a:cubicBezTo>
                        <a:pt x="1724" y="422"/>
                        <a:pt x="1641" y="410"/>
                        <a:pt x="1542" y="410"/>
                      </a:cubicBezTo>
                      <a:cubicBezTo>
                        <a:pt x="1359" y="410"/>
                        <a:pt x="1138" y="457"/>
                        <a:pt x="1095" y="282"/>
                      </a:cubicBezTo>
                      <a:cubicBezTo>
                        <a:pt x="1084" y="235"/>
                        <a:pt x="1087" y="53"/>
                        <a:pt x="1094" y="2"/>
                      </a:cubicBezTo>
                      <a:lnTo>
                        <a:pt x="757" y="0"/>
                      </a:lnTo>
                      <a:cubicBezTo>
                        <a:pt x="767" y="47"/>
                        <a:pt x="768" y="255"/>
                        <a:pt x="753" y="299"/>
                      </a:cubicBezTo>
                      <a:cubicBezTo>
                        <a:pt x="725" y="380"/>
                        <a:pt x="665" y="410"/>
                        <a:pt x="560" y="410"/>
                      </a:cubicBezTo>
                      <a:cubicBezTo>
                        <a:pt x="455" y="410"/>
                        <a:pt x="351" y="410"/>
                        <a:pt x="246" y="410"/>
                      </a:cubicBezTo>
                      <a:cubicBezTo>
                        <a:pt x="201" y="410"/>
                        <a:pt x="145" y="414"/>
                        <a:pt x="103" y="402"/>
                      </a:cubicBezTo>
                      <a:cubicBezTo>
                        <a:pt x="63" y="391"/>
                        <a:pt x="25" y="361"/>
                        <a:pt x="1" y="357"/>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4" name="Freeform 353">
                  <a:extLst>
                    <a:ext uri="{FF2B5EF4-FFF2-40B4-BE49-F238E27FC236}">
                      <a16:creationId xmlns:a16="http://schemas.microsoft.com/office/drawing/2014/main" id="{E92E35E2-359A-4A61-BB7D-518519C9E0A1}"/>
                    </a:ext>
                  </a:extLst>
                </p:cNvPr>
                <p:cNvSpPr>
                  <a:spLocks/>
                </p:cNvSpPr>
                <p:nvPr/>
              </p:nvSpPr>
              <p:spPr bwMode="auto">
                <a:xfrm>
                  <a:off x="352426" y="2099058"/>
                  <a:ext cx="984250" cy="1271588"/>
                </a:xfrm>
                <a:custGeom>
                  <a:avLst/>
                  <a:gdLst>
                    <a:gd name="T0" fmla="*/ 7 w 3006"/>
                    <a:gd name="T1" fmla="*/ 2853 h 3885"/>
                    <a:gd name="T2" fmla="*/ 43 w 3006"/>
                    <a:gd name="T3" fmla="*/ 3471 h 3885"/>
                    <a:gd name="T4" fmla="*/ 62 w 3006"/>
                    <a:gd name="T5" fmla="*/ 3445 h 3885"/>
                    <a:gd name="T6" fmla="*/ 515 w 3006"/>
                    <a:gd name="T7" fmla="*/ 3455 h 3885"/>
                    <a:gd name="T8" fmla="*/ 550 w 3006"/>
                    <a:gd name="T9" fmla="*/ 3378 h 3885"/>
                    <a:gd name="T10" fmla="*/ 566 w 3006"/>
                    <a:gd name="T11" fmla="*/ 3707 h 3885"/>
                    <a:gd name="T12" fmla="*/ 612 w 3006"/>
                    <a:gd name="T13" fmla="*/ 3785 h 3885"/>
                    <a:gd name="T14" fmla="*/ 714 w 3006"/>
                    <a:gd name="T15" fmla="*/ 3830 h 3885"/>
                    <a:gd name="T16" fmla="*/ 857 w 3006"/>
                    <a:gd name="T17" fmla="*/ 3838 h 3885"/>
                    <a:gd name="T18" fmla="*/ 1171 w 3006"/>
                    <a:gd name="T19" fmla="*/ 3838 h 3885"/>
                    <a:gd name="T20" fmla="*/ 1364 w 3006"/>
                    <a:gd name="T21" fmla="*/ 3727 h 3885"/>
                    <a:gd name="T22" fmla="*/ 1368 w 3006"/>
                    <a:gd name="T23" fmla="*/ 3428 h 3885"/>
                    <a:gd name="T24" fmla="*/ 1705 w 3006"/>
                    <a:gd name="T25" fmla="*/ 3430 h 3885"/>
                    <a:gd name="T26" fmla="*/ 1706 w 3006"/>
                    <a:gd name="T27" fmla="*/ 3710 h 3885"/>
                    <a:gd name="T28" fmla="*/ 2153 w 3006"/>
                    <a:gd name="T29" fmla="*/ 3838 h 3885"/>
                    <a:gd name="T30" fmla="*/ 2417 w 3006"/>
                    <a:gd name="T31" fmla="*/ 3808 h 3885"/>
                    <a:gd name="T32" fmla="*/ 2517 w 3006"/>
                    <a:gd name="T33" fmla="*/ 3678 h 3885"/>
                    <a:gd name="T34" fmla="*/ 2523 w 3006"/>
                    <a:gd name="T35" fmla="*/ 3449 h 3885"/>
                    <a:gd name="T36" fmla="*/ 2554 w 3006"/>
                    <a:gd name="T37" fmla="*/ 3458 h 3885"/>
                    <a:gd name="T38" fmla="*/ 2563 w 3006"/>
                    <a:gd name="T39" fmla="*/ 3421 h 3885"/>
                    <a:gd name="T40" fmla="*/ 2946 w 3006"/>
                    <a:gd name="T41" fmla="*/ 3401 h 3885"/>
                    <a:gd name="T42" fmla="*/ 3006 w 3006"/>
                    <a:gd name="T43" fmla="*/ 2708 h 3885"/>
                    <a:gd name="T44" fmla="*/ 2927 w 3006"/>
                    <a:gd name="T45" fmla="*/ 1906 h 3885"/>
                    <a:gd name="T46" fmla="*/ 2819 w 3006"/>
                    <a:gd name="T47" fmla="*/ 1132 h 3885"/>
                    <a:gd name="T48" fmla="*/ 2766 w 3006"/>
                    <a:gd name="T49" fmla="*/ 748 h 3885"/>
                    <a:gd name="T50" fmla="*/ 2482 w 3006"/>
                    <a:gd name="T51" fmla="*/ 148 h 3885"/>
                    <a:gd name="T52" fmla="*/ 2186 w 3006"/>
                    <a:gd name="T53" fmla="*/ 2 h 3885"/>
                    <a:gd name="T54" fmla="*/ 2229 w 3006"/>
                    <a:gd name="T55" fmla="*/ 241 h 3885"/>
                    <a:gd name="T56" fmla="*/ 2201 w 3006"/>
                    <a:gd name="T57" fmla="*/ 491 h 3885"/>
                    <a:gd name="T58" fmla="*/ 1951 w 3006"/>
                    <a:gd name="T59" fmla="*/ 595 h 3885"/>
                    <a:gd name="T60" fmla="*/ 2158 w 3006"/>
                    <a:gd name="T61" fmla="*/ 707 h 3885"/>
                    <a:gd name="T62" fmla="*/ 1716 w 3006"/>
                    <a:gd name="T63" fmla="*/ 2492 h 3885"/>
                    <a:gd name="T64" fmla="*/ 1705 w 3006"/>
                    <a:gd name="T65" fmla="*/ 3300 h 3885"/>
                    <a:gd name="T66" fmla="*/ 1704 w 3006"/>
                    <a:gd name="T67" fmla="*/ 3417 h 3885"/>
                    <a:gd name="T68" fmla="*/ 1374 w 3006"/>
                    <a:gd name="T69" fmla="*/ 3417 h 3885"/>
                    <a:gd name="T70" fmla="*/ 1367 w 3006"/>
                    <a:gd name="T71" fmla="*/ 2983 h 3885"/>
                    <a:gd name="T72" fmla="*/ 1357 w 3006"/>
                    <a:gd name="T73" fmla="*/ 2483 h 3885"/>
                    <a:gd name="T74" fmla="*/ 919 w 3006"/>
                    <a:gd name="T75" fmla="*/ 707 h 3885"/>
                    <a:gd name="T76" fmla="*/ 1126 w 3006"/>
                    <a:gd name="T77" fmla="*/ 594 h 3885"/>
                    <a:gd name="T78" fmla="*/ 876 w 3006"/>
                    <a:gd name="T79" fmla="*/ 493 h 3885"/>
                    <a:gd name="T80" fmla="*/ 848 w 3006"/>
                    <a:gd name="T81" fmla="*/ 241 h 3885"/>
                    <a:gd name="T82" fmla="*/ 890 w 3006"/>
                    <a:gd name="T83" fmla="*/ 0 h 3885"/>
                    <a:gd name="T84" fmla="*/ 577 w 3006"/>
                    <a:gd name="T85" fmla="*/ 155 h 3885"/>
                    <a:gd name="T86" fmla="*/ 361 w 3006"/>
                    <a:gd name="T87" fmla="*/ 403 h 3885"/>
                    <a:gd name="T88" fmla="*/ 211 w 3006"/>
                    <a:gd name="T89" fmla="*/ 1187 h 3885"/>
                    <a:gd name="T90" fmla="*/ 63 w 3006"/>
                    <a:gd name="T91" fmla="*/ 1968 h 3885"/>
                    <a:gd name="T92" fmla="*/ 25 w 3006"/>
                    <a:gd name="T93" fmla="*/ 2399 h 3885"/>
                    <a:gd name="T94" fmla="*/ 7 w 3006"/>
                    <a:gd name="T95" fmla="*/ 2853 h 3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06" h="3885">
                      <a:moveTo>
                        <a:pt x="7" y="2853"/>
                      </a:moveTo>
                      <a:cubicBezTo>
                        <a:pt x="0" y="2942"/>
                        <a:pt x="24" y="3395"/>
                        <a:pt x="43" y="3471"/>
                      </a:cubicBezTo>
                      <a:cubicBezTo>
                        <a:pt x="49" y="3426"/>
                        <a:pt x="34" y="3459"/>
                        <a:pt x="62" y="3445"/>
                      </a:cubicBezTo>
                      <a:cubicBezTo>
                        <a:pt x="144" y="3445"/>
                        <a:pt x="469" y="3431"/>
                        <a:pt x="515" y="3455"/>
                      </a:cubicBezTo>
                      <a:lnTo>
                        <a:pt x="550" y="3378"/>
                      </a:lnTo>
                      <a:cubicBezTo>
                        <a:pt x="558" y="3458"/>
                        <a:pt x="549" y="3660"/>
                        <a:pt x="566" y="3707"/>
                      </a:cubicBezTo>
                      <a:cubicBezTo>
                        <a:pt x="584" y="3757"/>
                        <a:pt x="599" y="3739"/>
                        <a:pt x="612" y="3785"/>
                      </a:cubicBezTo>
                      <a:cubicBezTo>
                        <a:pt x="636" y="3789"/>
                        <a:pt x="674" y="3819"/>
                        <a:pt x="714" y="3830"/>
                      </a:cubicBezTo>
                      <a:cubicBezTo>
                        <a:pt x="756" y="3842"/>
                        <a:pt x="812" y="3838"/>
                        <a:pt x="857" y="3838"/>
                      </a:cubicBezTo>
                      <a:cubicBezTo>
                        <a:pt x="962" y="3838"/>
                        <a:pt x="1066" y="3838"/>
                        <a:pt x="1171" y="3838"/>
                      </a:cubicBezTo>
                      <a:cubicBezTo>
                        <a:pt x="1276" y="3838"/>
                        <a:pt x="1336" y="3808"/>
                        <a:pt x="1364" y="3727"/>
                      </a:cubicBezTo>
                      <a:cubicBezTo>
                        <a:pt x="1379" y="3683"/>
                        <a:pt x="1378" y="3475"/>
                        <a:pt x="1368" y="3428"/>
                      </a:cubicBezTo>
                      <a:lnTo>
                        <a:pt x="1705" y="3430"/>
                      </a:lnTo>
                      <a:cubicBezTo>
                        <a:pt x="1698" y="3481"/>
                        <a:pt x="1695" y="3663"/>
                        <a:pt x="1706" y="3710"/>
                      </a:cubicBezTo>
                      <a:cubicBezTo>
                        <a:pt x="1749" y="3885"/>
                        <a:pt x="1970" y="3838"/>
                        <a:pt x="2153" y="3838"/>
                      </a:cubicBezTo>
                      <a:cubicBezTo>
                        <a:pt x="2252" y="3838"/>
                        <a:pt x="2335" y="3850"/>
                        <a:pt x="2417" y="3808"/>
                      </a:cubicBezTo>
                      <a:cubicBezTo>
                        <a:pt x="2463" y="3774"/>
                        <a:pt x="2506" y="3753"/>
                        <a:pt x="2517" y="3678"/>
                      </a:cubicBezTo>
                      <a:cubicBezTo>
                        <a:pt x="2525" y="3620"/>
                        <a:pt x="2523" y="3512"/>
                        <a:pt x="2523" y="3449"/>
                      </a:cubicBezTo>
                      <a:cubicBezTo>
                        <a:pt x="2527" y="3431"/>
                        <a:pt x="2524" y="3434"/>
                        <a:pt x="2554" y="3458"/>
                      </a:cubicBezTo>
                      <a:cubicBezTo>
                        <a:pt x="2555" y="3423"/>
                        <a:pt x="2549" y="3439"/>
                        <a:pt x="2563" y="3421"/>
                      </a:cubicBezTo>
                      <a:lnTo>
                        <a:pt x="2946" y="3401"/>
                      </a:lnTo>
                      <a:lnTo>
                        <a:pt x="3006" y="2708"/>
                      </a:lnTo>
                      <a:cubicBezTo>
                        <a:pt x="2981" y="2439"/>
                        <a:pt x="2963" y="2171"/>
                        <a:pt x="2927" y="1906"/>
                      </a:cubicBezTo>
                      <a:cubicBezTo>
                        <a:pt x="2890" y="1646"/>
                        <a:pt x="2855" y="1391"/>
                        <a:pt x="2819" y="1132"/>
                      </a:cubicBezTo>
                      <a:cubicBezTo>
                        <a:pt x="2801" y="1005"/>
                        <a:pt x="2785" y="875"/>
                        <a:pt x="2766" y="748"/>
                      </a:cubicBezTo>
                      <a:cubicBezTo>
                        <a:pt x="2708" y="371"/>
                        <a:pt x="2769" y="326"/>
                        <a:pt x="2482" y="148"/>
                      </a:cubicBezTo>
                      <a:cubicBezTo>
                        <a:pt x="2414" y="106"/>
                        <a:pt x="2270" y="26"/>
                        <a:pt x="2186" y="2"/>
                      </a:cubicBezTo>
                      <a:cubicBezTo>
                        <a:pt x="2217" y="84"/>
                        <a:pt x="2230" y="132"/>
                        <a:pt x="2229" y="241"/>
                      </a:cubicBezTo>
                      <a:cubicBezTo>
                        <a:pt x="2228" y="298"/>
                        <a:pt x="2229" y="452"/>
                        <a:pt x="2201" y="491"/>
                      </a:cubicBezTo>
                      <a:cubicBezTo>
                        <a:pt x="2160" y="537"/>
                        <a:pt x="2003" y="551"/>
                        <a:pt x="1951" y="595"/>
                      </a:cubicBezTo>
                      <a:lnTo>
                        <a:pt x="2158" y="707"/>
                      </a:lnTo>
                      <a:lnTo>
                        <a:pt x="1716" y="2492"/>
                      </a:lnTo>
                      <a:lnTo>
                        <a:pt x="1705" y="3300"/>
                      </a:lnTo>
                      <a:lnTo>
                        <a:pt x="1704" y="3417"/>
                      </a:lnTo>
                      <a:lnTo>
                        <a:pt x="1374" y="3417"/>
                      </a:lnTo>
                      <a:lnTo>
                        <a:pt x="1367" y="2983"/>
                      </a:lnTo>
                      <a:lnTo>
                        <a:pt x="1357" y="2483"/>
                      </a:lnTo>
                      <a:lnTo>
                        <a:pt x="919" y="707"/>
                      </a:lnTo>
                      <a:lnTo>
                        <a:pt x="1126" y="594"/>
                      </a:lnTo>
                      <a:cubicBezTo>
                        <a:pt x="1069" y="553"/>
                        <a:pt x="921" y="534"/>
                        <a:pt x="876" y="493"/>
                      </a:cubicBezTo>
                      <a:cubicBezTo>
                        <a:pt x="848" y="449"/>
                        <a:pt x="849" y="302"/>
                        <a:pt x="848" y="241"/>
                      </a:cubicBezTo>
                      <a:cubicBezTo>
                        <a:pt x="843" y="62"/>
                        <a:pt x="874" y="62"/>
                        <a:pt x="890" y="0"/>
                      </a:cubicBezTo>
                      <a:cubicBezTo>
                        <a:pt x="789" y="36"/>
                        <a:pt x="657" y="103"/>
                        <a:pt x="577" y="155"/>
                      </a:cubicBezTo>
                      <a:cubicBezTo>
                        <a:pt x="478" y="219"/>
                        <a:pt x="391" y="268"/>
                        <a:pt x="361" y="403"/>
                      </a:cubicBezTo>
                      <a:cubicBezTo>
                        <a:pt x="303" y="658"/>
                        <a:pt x="263" y="928"/>
                        <a:pt x="211" y="1187"/>
                      </a:cubicBezTo>
                      <a:cubicBezTo>
                        <a:pt x="159" y="1446"/>
                        <a:pt x="112" y="1709"/>
                        <a:pt x="63" y="1968"/>
                      </a:cubicBezTo>
                      <a:cubicBezTo>
                        <a:pt x="34" y="2120"/>
                        <a:pt x="32" y="2243"/>
                        <a:pt x="25" y="2399"/>
                      </a:cubicBezTo>
                      <a:cubicBezTo>
                        <a:pt x="19" y="2544"/>
                        <a:pt x="4" y="2710"/>
                        <a:pt x="7" y="285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5" name="Freeform 371">
                  <a:extLst>
                    <a:ext uri="{FF2B5EF4-FFF2-40B4-BE49-F238E27FC236}">
                      <a16:creationId xmlns:a16="http://schemas.microsoft.com/office/drawing/2014/main" id="{AF048981-D33D-49CD-B2AE-4184FB6065F0}"/>
                    </a:ext>
                  </a:extLst>
                </p:cNvPr>
                <p:cNvSpPr>
                  <a:spLocks/>
                </p:cNvSpPr>
                <p:nvPr/>
              </p:nvSpPr>
              <p:spPr bwMode="auto">
                <a:xfrm>
                  <a:off x="623888" y="1554545"/>
                  <a:ext cx="468313" cy="501650"/>
                </a:xfrm>
                <a:custGeom>
                  <a:avLst/>
                  <a:gdLst>
                    <a:gd name="T0" fmla="*/ 28 w 1432"/>
                    <a:gd name="T1" fmla="*/ 283 h 1534"/>
                    <a:gd name="T2" fmla="*/ 33 w 1432"/>
                    <a:gd name="T3" fmla="*/ 464 h 1534"/>
                    <a:gd name="T4" fmla="*/ 22 w 1432"/>
                    <a:gd name="T5" fmla="*/ 625 h 1534"/>
                    <a:gd name="T6" fmla="*/ 113 w 1432"/>
                    <a:gd name="T7" fmla="*/ 854 h 1534"/>
                    <a:gd name="T8" fmla="*/ 135 w 1432"/>
                    <a:gd name="T9" fmla="*/ 884 h 1534"/>
                    <a:gd name="T10" fmla="*/ 176 w 1432"/>
                    <a:gd name="T11" fmla="*/ 1030 h 1534"/>
                    <a:gd name="T12" fmla="*/ 437 w 1432"/>
                    <a:gd name="T13" fmla="*/ 1327 h 1534"/>
                    <a:gd name="T14" fmla="*/ 449 w 1432"/>
                    <a:gd name="T15" fmla="*/ 1509 h 1534"/>
                    <a:gd name="T16" fmla="*/ 445 w 1432"/>
                    <a:gd name="T17" fmla="*/ 1335 h 1534"/>
                    <a:gd name="T18" fmla="*/ 987 w 1432"/>
                    <a:gd name="T19" fmla="*/ 1334 h 1534"/>
                    <a:gd name="T20" fmla="*/ 983 w 1432"/>
                    <a:gd name="T21" fmla="*/ 1534 h 1534"/>
                    <a:gd name="T22" fmla="*/ 996 w 1432"/>
                    <a:gd name="T23" fmla="*/ 1328 h 1534"/>
                    <a:gd name="T24" fmla="*/ 1190 w 1432"/>
                    <a:gd name="T25" fmla="*/ 1158 h 1534"/>
                    <a:gd name="T26" fmla="*/ 1295 w 1432"/>
                    <a:gd name="T27" fmla="*/ 891 h 1534"/>
                    <a:gd name="T28" fmla="*/ 1356 w 1432"/>
                    <a:gd name="T29" fmla="*/ 772 h 1534"/>
                    <a:gd name="T30" fmla="*/ 1379 w 1432"/>
                    <a:gd name="T31" fmla="*/ 704 h 1534"/>
                    <a:gd name="T32" fmla="*/ 1408 w 1432"/>
                    <a:gd name="T33" fmla="*/ 639 h 1534"/>
                    <a:gd name="T34" fmla="*/ 1402 w 1432"/>
                    <a:gd name="T35" fmla="*/ 480 h 1534"/>
                    <a:gd name="T36" fmla="*/ 1405 w 1432"/>
                    <a:gd name="T37" fmla="*/ 300 h 1534"/>
                    <a:gd name="T38" fmla="*/ 1393 w 1432"/>
                    <a:gd name="T39" fmla="*/ 468 h 1534"/>
                    <a:gd name="T40" fmla="*/ 1320 w 1432"/>
                    <a:gd name="T41" fmla="*/ 422 h 1534"/>
                    <a:gd name="T42" fmla="*/ 1301 w 1432"/>
                    <a:gd name="T43" fmla="*/ 566 h 1534"/>
                    <a:gd name="T44" fmla="*/ 1233 w 1432"/>
                    <a:gd name="T45" fmla="*/ 464 h 1534"/>
                    <a:gd name="T46" fmla="*/ 1185 w 1432"/>
                    <a:gd name="T47" fmla="*/ 21 h 1534"/>
                    <a:gd name="T48" fmla="*/ 1132 w 1432"/>
                    <a:gd name="T49" fmla="*/ 59 h 1534"/>
                    <a:gd name="T50" fmla="*/ 1062 w 1432"/>
                    <a:gd name="T51" fmla="*/ 75 h 1534"/>
                    <a:gd name="T52" fmla="*/ 911 w 1432"/>
                    <a:gd name="T53" fmla="*/ 210 h 1534"/>
                    <a:gd name="T54" fmla="*/ 547 w 1432"/>
                    <a:gd name="T55" fmla="*/ 148 h 1534"/>
                    <a:gd name="T56" fmla="*/ 277 w 1432"/>
                    <a:gd name="T57" fmla="*/ 0 h 1534"/>
                    <a:gd name="T58" fmla="*/ 200 w 1432"/>
                    <a:gd name="T59" fmla="*/ 456 h 1534"/>
                    <a:gd name="T60" fmla="*/ 132 w 1432"/>
                    <a:gd name="T61" fmla="*/ 565 h 1534"/>
                    <a:gd name="T62" fmla="*/ 111 w 1432"/>
                    <a:gd name="T63" fmla="*/ 417 h 1534"/>
                    <a:gd name="T64" fmla="*/ 41 w 1432"/>
                    <a:gd name="T65" fmla="*/ 461 h 1534"/>
                    <a:gd name="T66" fmla="*/ 28 w 1432"/>
                    <a:gd name="T67" fmla="*/ 283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32" h="1534">
                      <a:moveTo>
                        <a:pt x="28" y="283"/>
                      </a:moveTo>
                      <a:cubicBezTo>
                        <a:pt x="23" y="341"/>
                        <a:pt x="39" y="412"/>
                        <a:pt x="33" y="464"/>
                      </a:cubicBezTo>
                      <a:cubicBezTo>
                        <a:pt x="25" y="531"/>
                        <a:pt x="0" y="537"/>
                        <a:pt x="22" y="625"/>
                      </a:cubicBezTo>
                      <a:lnTo>
                        <a:pt x="113" y="854"/>
                      </a:lnTo>
                      <a:cubicBezTo>
                        <a:pt x="127" y="876"/>
                        <a:pt x="123" y="865"/>
                        <a:pt x="135" y="884"/>
                      </a:cubicBezTo>
                      <a:cubicBezTo>
                        <a:pt x="150" y="910"/>
                        <a:pt x="162" y="991"/>
                        <a:pt x="176" y="1030"/>
                      </a:cubicBezTo>
                      <a:cubicBezTo>
                        <a:pt x="217" y="1143"/>
                        <a:pt x="333" y="1290"/>
                        <a:pt x="437" y="1327"/>
                      </a:cubicBezTo>
                      <a:cubicBezTo>
                        <a:pt x="440" y="1368"/>
                        <a:pt x="433" y="1487"/>
                        <a:pt x="449" y="1509"/>
                      </a:cubicBezTo>
                      <a:cubicBezTo>
                        <a:pt x="460" y="1467"/>
                        <a:pt x="454" y="1380"/>
                        <a:pt x="445" y="1335"/>
                      </a:cubicBezTo>
                      <a:cubicBezTo>
                        <a:pt x="625" y="1420"/>
                        <a:pt x="812" y="1412"/>
                        <a:pt x="987" y="1334"/>
                      </a:cubicBezTo>
                      <a:cubicBezTo>
                        <a:pt x="988" y="1398"/>
                        <a:pt x="967" y="1473"/>
                        <a:pt x="983" y="1534"/>
                      </a:cubicBezTo>
                      <a:cubicBezTo>
                        <a:pt x="1000" y="1513"/>
                        <a:pt x="995" y="1370"/>
                        <a:pt x="996" y="1328"/>
                      </a:cubicBezTo>
                      <a:cubicBezTo>
                        <a:pt x="1068" y="1299"/>
                        <a:pt x="1152" y="1213"/>
                        <a:pt x="1190" y="1158"/>
                      </a:cubicBezTo>
                      <a:cubicBezTo>
                        <a:pt x="1292" y="1009"/>
                        <a:pt x="1263" y="950"/>
                        <a:pt x="1295" y="891"/>
                      </a:cubicBezTo>
                      <a:cubicBezTo>
                        <a:pt x="1310" y="863"/>
                        <a:pt x="1336" y="841"/>
                        <a:pt x="1356" y="772"/>
                      </a:cubicBezTo>
                      <a:cubicBezTo>
                        <a:pt x="1366" y="736"/>
                        <a:pt x="1361" y="736"/>
                        <a:pt x="1379" y="704"/>
                      </a:cubicBezTo>
                      <a:cubicBezTo>
                        <a:pt x="1392" y="681"/>
                        <a:pt x="1399" y="668"/>
                        <a:pt x="1408" y="639"/>
                      </a:cubicBezTo>
                      <a:cubicBezTo>
                        <a:pt x="1432" y="559"/>
                        <a:pt x="1414" y="547"/>
                        <a:pt x="1402" y="480"/>
                      </a:cubicBezTo>
                      <a:cubicBezTo>
                        <a:pt x="1394" y="436"/>
                        <a:pt x="1408" y="352"/>
                        <a:pt x="1405" y="300"/>
                      </a:cubicBezTo>
                      <a:cubicBezTo>
                        <a:pt x="1391" y="321"/>
                        <a:pt x="1394" y="432"/>
                        <a:pt x="1393" y="468"/>
                      </a:cubicBezTo>
                      <a:cubicBezTo>
                        <a:pt x="1362" y="447"/>
                        <a:pt x="1367" y="432"/>
                        <a:pt x="1320" y="422"/>
                      </a:cubicBezTo>
                      <a:cubicBezTo>
                        <a:pt x="1320" y="478"/>
                        <a:pt x="1323" y="527"/>
                        <a:pt x="1301" y="566"/>
                      </a:cubicBezTo>
                      <a:cubicBezTo>
                        <a:pt x="1218" y="581"/>
                        <a:pt x="1231" y="537"/>
                        <a:pt x="1233" y="464"/>
                      </a:cubicBezTo>
                      <a:cubicBezTo>
                        <a:pt x="1244" y="199"/>
                        <a:pt x="1255" y="221"/>
                        <a:pt x="1185" y="21"/>
                      </a:cubicBezTo>
                      <a:cubicBezTo>
                        <a:pt x="1146" y="37"/>
                        <a:pt x="1165" y="39"/>
                        <a:pt x="1132" y="59"/>
                      </a:cubicBezTo>
                      <a:cubicBezTo>
                        <a:pt x="1111" y="71"/>
                        <a:pt x="1089" y="73"/>
                        <a:pt x="1062" y="75"/>
                      </a:cubicBezTo>
                      <a:cubicBezTo>
                        <a:pt x="1049" y="161"/>
                        <a:pt x="1005" y="207"/>
                        <a:pt x="911" y="210"/>
                      </a:cubicBezTo>
                      <a:cubicBezTo>
                        <a:pt x="507" y="222"/>
                        <a:pt x="717" y="146"/>
                        <a:pt x="547" y="148"/>
                      </a:cubicBezTo>
                      <a:cubicBezTo>
                        <a:pt x="416" y="150"/>
                        <a:pt x="292" y="176"/>
                        <a:pt x="277" y="0"/>
                      </a:cubicBezTo>
                      <a:cubicBezTo>
                        <a:pt x="170" y="89"/>
                        <a:pt x="194" y="293"/>
                        <a:pt x="200" y="456"/>
                      </a:cubicBezTo>
                      <a:cubicBezTo>
                        <a:pt x="202" y="526"/>
                        <a:pt x="220" y="585"/>
                        <a:pt x="132" y="565"/>
                      </a:cubicBezTo>
                      <a:cubicBezTo>
                        <a:pt x="108" y="523"/>
                        <a:pt x="116" y="475"/>
                        <a:pt x="111" y="417"/>
                      </a:cubicBezTo>
                      <a:cubicBezTo>
                        <a:pt x="77" y="422"/>
                        <a:pt x="66" y="439"/>
                        <a:pt x="41" y="461"/>
                      </a:cubicBezTo>
                      <a:lnTo>
                        <a:pt x="28" y="283"/>
                      </a:ln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6" name="Freeform 378">
                  <a:extLst>
                    <a:ext uri="{FF2B5EF4-FFF2-40B4-BE49-F238E27FC236}">
                      <a16:creationId xmlns:a16="http://schemas.microsoft.com/office/drawing/2014/main" id="{0D8DA077-C6D8-4DBC-83E6-85B216B33DA0}"/>
                    </a:ext>
                  </a:extLst>
                </p:cNvPr>
                <p:cNvSpPr>
                  <a:spLocks/>
                </p:cNvSpPr>
                <p:nvPr/>
              </p:nvSpPr>
              <p:spPr bwMode="auto">
                <a:xfrm>
                  <a:off x="617538" y="1352933"/>
                  <a:ext cx="469900" cy="392113"/>
                </a:xfrm>
                <a:custGeom>
                  <a:avLst/>
                  <a:gdLst>
                    <a:gd name="T0" fmla="*/ 47 w 1438"/>
                    <a:gd name="T1" fmla="*/ 896 h 1198"/>
                    <a:gd name="T2" fmla="*/ 60 w 1438"/>
                    <a:gd name="T3" fmla="*/ 1074 h 1198"/>
                    <a:gd name="T4" fmla="*/ 130 w 1438"/>
                    <a:gd name="T5" fmla="*/ 1030 h 1198"/>
                    <a:gd name="T6" fmla="*/ 151 w 1438"/>
                    <a:gd name="T7" fmla="*/ 1178 h 1198"/>
                    <a:gd name="T8" fmla="*/ 219 w 1438"/>
                    <a:gd name="T9" fmla="*/ 1069 h 1198"/>
                    <a:gd name="T10" fmla="*/ 296 w 1438"/>
                    <a:gd name="T11" fmla="*/ 613 h 1198"/>
                    <a:gd name="T12" fmla="*/ 566 w 1438"/>
                    <a:gd name="T13" fmla="*/ 761 h 1198"/>
                    <a:gd name="T14" fmla="*/ 930 w 1438"/>
                    <a:gd name="T15" fmla="*/ 823 h 1198"/>
                    <a:gd name="T16" fmla="*/ 1081 w 1438"/>
                    <a:gd name="T17" fmla="*/ 688 h 1198"/>
                    <a:gd name="T18" fmla="*/ 1151 w 1438"/>
                    <a:gd name="T19" fmla="*/ 672 h 1198"/>
                    <a:gd name="T20" fmla="*/ 1204 w 1438"/>
                    <a:gd name="T21" fmla="*/ 634 h 1198"/>
                    <a:gd name="T22" fmla="*/ 1252 w 1438"/>
                    <a:gd name="T23" fmla="*/ 1077 h 1198"/>
                    <a:gd name="T24" fmla="*/ 1320 w 1438"/>
                    <a:gd name="T25" fmla="*/ 1179 h 1198"/>
                    <a:gd name="T26" fmla="*/ 1339 w 1438"/>
                    <a:gd name="T27" fmla="*/ 1035 h 1198"/>
                    <a:gd name="T28" fmla="*/ 1412 w 1438"/>
                    <a:gd name="T29" fmla="*/ 1081 h 1198"/>
                    <a:gd name="T30" fmla="*/ 1424 w 1438"/>
                    <a:gd name="T31" fmla="*/ 913 h 1198"/>
                    <a:gd name="T32" fmla="*/ 1418 w 1438"/>
                    <a:gd name="T33" fmla="*/ 579 h 1198"/>
                    <a:gd name="T34" fmla="*/ 1383 w 1438"/>
                    <a:gd name="T35" fmla="*/ 448 h 1198"/>
                    <a:gd name="T36" fmla="*/ 1365 w 1438"/>
                    <a:gd name="T37" fmla="*/ 312 h 1198"/>
                    <a:gd name="T38" fmla="*/ 1263 w 1438"/>
                    <a:gd name="T39" fmla="*/ 252 h 1198"/>
                    <a:gd name="T40" fmla="*/ 1205 w 1438"/>
                    <a:gd name="T41" fmla="*/ 143 h 1198"/>
                    <a:gd name="T42" fmla="*/ 929 w 1438"/>
                    <a:gd name="T43" fmla="*/ 76 h 1198"/>
                    <a:gd name="T44" fmla="*/ 693 w 1438"/>
                    <a:gd name="T45" fmla="*/ 2 h 1198"/>
                    <a:gd name="T46" fmla="*/ 474 w 1438"/>
                    <a:gd name="T47" fmla="*/ 94 h 1198"/>
                    <a:gd name="T48" fmla="*/ 196 w 1438"/>
                    <a:gd name="T49" fmla="*/ 273 h 1198"/>
                    <a:gd name="T50" fmla="*/ 154 w 1438"/>
                    <a:gd name="T51" fmla="*/ 285 h 1198"/>
                    <a:gd name="T52" fmla="*/ 117 w 1438"/>
                    <a:gd name="T53" fmla="*/ 298 h 1198"/>
                    <a:gd name="T54" fmla="*/ 69 w 1438"/>
                    <a:gd name="T55" fmla="*/ 507 h 1198"/>
                    <a:gd name="T56" fmla="*/ 44 w 1438"/>
                    <a:gd name="T57" fmla="*/ 688 h 1198"/>
                    <a:gd name="T58" fmla="*/ 47 w 1438"/>
                    <a:gd name="T59" fmla="*/ 896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38" h="1198">
                      <a:moveTo>
                        <a:pt x="47" y="896"/>
                      </a:moveTo>
                      <a:lnTo>
                        <a:pt x="60" y="1074"/>
                      </a:lnTo>
                      <a:cubicBezTo>
                        <a:pt x="85" y="1052"/>
                        <a:pt x="96" y="1035"/>
                        <a:pt x="130" y="1030"/>
                      </a:cubicBezTo>
                      <a:cubicBezTo>
                        <a:pt x="135" y="1088"/>
                        <a:pt x="127" y="1136"/>
                        <a:pt x="151" y="1178"/>
                      </a:cubicBezTo>
                      <a:cubicBezTo>
                        <a:pt x="239" y="1198"/>
                        <a:pt x="221" y="1139"/>
                        <a:pt x="219" y="1069"/>
                      </a:cubicBezTo>
                      <a:cubicBezTo>
                        <a:pt x="213" y="906"/>
                        <a:pt x="189" y="702"/>
                        <a:pt x="296" y="613"/>
                      </a:cubicBezTo>
                      <a:cubicBezTo>
                        <a:pt x="311" y="789"/>
                        <a:pt x="435" y="763"/>
                        <a:pt x="566" y="761"/>
                      </a:cubicBezTo>
                      <a:cubicBezTo>
                        <a:pt x="736" y="759"/>
                        <a:pt x="526" y="835"/>
                        <a:pt x="930" y="823"/>
                      </a:cubicBezTo>
                      <a:cubicBezTo>
                        <a:pt x="1024" y="820"/>
                        <a:pt x="1068" y="774"/>
                        <a:pt x="1081" y="688"/>
                      </a:cubicBezTo>
                      <a:cubicBezTo>
                        <a:pt x="1108" y="686"/>
                        <a:pt x="1130" y="684"/>
                        <a:pt x="1151" y="672"/>
                      </a:cubicBezTo>
                      <a:cubicBezTo>
                        <a:pt x="1184" y="652"/>
                        <a:pt x="1165" y="650"/>
                        <a:pt x="1204" y="634"/>
                      </a:cubicBezTo>
                      <a:cubicBezTo>
                        <a:pt x="1274" y="834"/>
                        <a:pt x="1263" y="812"/>
                        <a:pt x="1252" y="1077"/>
                      </a:cubicBezTo>
                      <a:cubicBezTo>
                        <a:pt x="1250" y="1150"/>
                        <a:pt x="1237" y="1194"/>
                        <a:pt x="1320" y="1179"/>
                      </a:cubicBezTo>
                      <a:cubicBezTo>
                        <a:pt x="1342" y="1140"/>
                        <a:pt x="1339" y="1091"/>
                        <a:pt x="1339" y="1035"/>
                      </a:cubicBezTo>
                      <a:cubicBezTo>
                        <a:pt x="1386" y="1045"/>
                        <a:pt x="1381" y="1060"/>
                        <a:pt x="1412" y="1081"/>
                      </a:cubicBezTo>
                      <a:cubicBezTo>
                        <a:pt x="1413" y="1045"/>
                        <a:pt x="1410" y="934"/>
                        <a:pt x="1424" y="913"/>
                      </a:cubicBezTo>
                      <a:cubicBezTo>
                        <a:pt x="1411" y="804"/>
                        <a:pt x="1438" y="698"/>
                        <a:pt x="1418" y="579"/>
                      </a:cubicBezTo>
                      <a:cubicBezTo>
                        <a:pt x="1410" y="537"/>
                        <a:pt x="1387" y="478"/>
                        <a:pt x="1383" y="448"/>
                      </a:cubicBezTo>
                      <a:cubicBezTo>
                        <a:pt x="1376" y="398"/>
                        <a:pt x="1404" y="372"/>
                        <a:pt x="1365" y="312"/>
                      </a:cubicBezTo>
                      <a:cubicBezTo>
                        <a:pt x="1336" y="266"/>
                        <a:pt x="1315" y="271"/>
                        <a:pt x="1263" y="252"/>
                      </a:cubicBezTo>
                      <a:cubicBezTo>
                        <a:pt x="1207" y="231"/>
                        <a:pt x="1242" y="198"/>
                        <a:pt x="1205" y="143"/>
                      </a:cubicBezTo>
                      <a:cubicBezTo>
                        <a:pt x="1141" y="51"/>
                        <a:pt x="1049" y="98"/>
                        <a:pt x="929" y="76"/>
                      </a:cubicBezTo>
                      <a:cubicBezTo>
                        <a:pt x="872" y="45"/>
                        <a:pt x="967" y="2"/>
                        <a:pt x="693" y="2"/>
                      </a:cubicBezTo>
                      <a:cubicBezTo>
                        <a:pt x="578" y="2"/>
                        <a:pt x="510" y="0"/>
                        <a:pt x="474" y="94"/>
                      </a:cubicBezTo>
                      <a:cubicBezTo>
                        <a:pt x="312" y="99"/>
                        <a:pt x="173" y="75"/>
                        <a:pt x="196" y="273"/>
                      </a:cubicBezTo>
                      <a:cubicBezTo>
                        <a:pt x="167" y="289"/>
                        <a:pt x="206" y="272"/>
                        <a:pt x="154" y="285"/>
                      </a:cubicBezTo>
                      <a:cubicBezTo>
                        <a:pt x="138" y="289"/>
                        <a:pt x="129" y="292"/>
                        <a:pt x="117" y="298"/>
                      </a:cubicBezTo>
                      <a:cubicBezTo>
                        <a:pt x="0" y="357"/>
                        <a:pt x="70" y="488"/>
                        <a:pt x="69" y="507"/>
                      </a:cubicBezTo>
                      <a:cubicBezTo>
                        <a:pt x="67" y="556"/>
                        <a:pt x="45" y="615"/>
                        <a:pt x="44" y="688"/>
                      </a:cubicBezTo>
                      <a:cubicBezTo>
                        <a:pt x="44" y="756"/>
                        <a:pt x="53" y="829"/>
                        <a:pt x="47" y="896"/>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7" name="Freeform 387">
                  <a:extLst>
                    <a:ext uri="{FF2B5EF4-FFF2-40B4-BE49-F238E27FC236}">
                      <a16:creationId xmlns:a16="http://schemas.microsoft.com/office/drawing/2014/main" id="{4B64054B-C508-4E6A-A15C-07E8B821BB16}"/>
                    </a:ext>
                  </a:extLst>
                </p:cNvPr>
                <p:cNvSpPr>
                  <a:spLocks/>
                </p:cNvSpPr>
                <p:nvPr/>
              </p:nvSpPr>
              <p:spPr bwMode="auto">
                <a:xfrm>
                  <a:off x="796926" y="2167320"/>
                  <a:ext cx="117475" cy="1012825"/>
                </a:xfrm>
                <a:custGeom>
                  <a:avLst/>
                  <a:gdLst>
                    <a:gd name="T0" fmla="*/ 7 w 359"/>
                    <a:gd name="T1" fmla="*/ 1794 h 3089"/>
                    <a:gd name="T2" fmla="*/ 0 w 359"/>
                    <a:gd name="T3" fmla="*/ 2272 h 3089"/>
                    <a:gd name="T4" fmla="*/ 10 w 359"/>
                    <a:gd name="T5" fmla="*/ 2772 h 3089"/>
                    <a:gd name="T6" fmla="*/ 195 w 359"/>
                    <a:gd name="T7" fmla="*/ 2967 h 3089"/>
                    <a:gd name="T8" fmla="*/ 340 w 359"/>
                    <a:gd name="T9" fmla="*/ 2780 h 3089"/>
                    <a:gd name="T10" fmla="*/ 348 w 359"/>
                    <a:gd name="T11" fmla="*/ 3089 h 3089"/>
                    <a:gd name="T12" fmla="*/ 359 w 359"/>
                    <a:gd name="T13" fmla="*/ 2281 h 3089"/>
                    <a:gd name="T14" fmla="*/ 352 w 359"/>
                    <a:gd name="T15" fmla="*/ 1920 h 3089"/>
                    <a:gd name="T16" fmla="*/ 252 w 359"/>
                    <a:gd name="T17" fmla="*/ 461 h 3089"/>
                    <a:gd name="T18" fmla="*/ 274 w 359"/>
                    <a:gd name="T19" fmla="*/ 355 h 3089"/>
                    <a:gd name="T20" fmla="*/ 292 w 359"/>
                    <a:gd name="T21" fmla="*/ 178 h 3089"/>
                    <a:gd name="T22" fmla="*/ 184 w 359"/>
                    <a:gd name="T23" fmla="*/ 0 h 3089"/>
                    <a:gd name="T24" fmla="*/ 87 w 359"/>
                    <a:gd name="T25" fmla="*/ 159 h 3089"/>
                    <a:gd name="T26" fmla="*/ 82 w 359"/>
                    <a:gd name="T27" fmla="*/ 328 h 3089"/>
                    <a:gd name="T28" fmla="*/ 97 w 359"/>
                    <a:gd name="T29" fmla="*/ 548 h 3089"/>
                    <a:gd name="T30" fmla="*/ 7 w 359"/>
                    <a:gd name="T31" fmla="*/ 1794 h 3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9" h="3089">
                      <a:moveTo>
                        <a:pt x="7" y="1794"/>
                      </a:moveTo>
                      <a:lnTo>
                        <a:pt x="0" y="2272"/>
                      </a:lnTo>
                      <a:lnTo>
                        <a:pt x="10" y="2772"/>
                      </a:lnTo>
                      <a:cubicBezTo>
                        <a:pt x="47" y="2794"/>
                        <a:pt x="166" y="2955"/>
                        <a:pt x="195" y="2967"/>
                      </a:cubicBezTo>
                      <a:cubicBezTo>
                        <a:pt x="234" y="2925"/>
                        <a:pt x="309" y="2810"/>
                        <a:pt x="340" y="2780"/>
                      </a:cubicBezTo>
                      <a:lnTo>
                        <a:pt x="348" y="3089"/>
                      </a:lnTo>
                      <a:lnTo>
                        <a:pt x="359" y="2281"/>
                      </a:lnTo>
                      <a:lnTo>
                        <a:pt x="352" y="1920"/>
                      </a:lnTo>
                      <a:cubicBezTo>
                        <a:pt x="356" y="1815"/>
                        <a:pt x="270" y="726"/>
                        <a:pt x="252" y="461"/>
                      </a:cubicBezTo>
                      <a:cubicBezTo>
                        <a:pt x="248" y="396"/>
                        <a:pt x="244" y="399"/>
                        <a:pt x="274" y="355"/>
                      </a:cubicBezTo>
                      <a:cubicBezTo>
                        <a:pt x="343" y="252"/>
                        <a:pt x="357" y="286"/>
                        <a:pt x="292" y="178"/>
                      </a:cubicBezTo>
                      <a:cubicBezTo>
                        <a:pt x="266" y="134"/>
                        <a:pt x="213" y="32"/>
                        <a:pt x="184" y="0"/>
                      </a:cubicBezTo>
                      <a:cubicBezTo>
                        <a:pt x="154" y="34"/>
                        <a:pt x="112" y="116"/>
                        <a:pt x="87" y="159"/>
                      </a:cubicBezTo>
                      <a:cubicBezTo>
                        <a:pt x="32" y="253"/>
                        <a:pt x="21" y="237"/>
                        <a:pt x="82" y="328"/>
                      </a:cubicBezTo>
                      <a:cubicBezTo>
                        <a:pt x="127" y="393"/>
                        <a:pt x="104" y="460"/>
                        <a:pt x="97" y="548"/>
                      </a:cubicBezTo>
                      <a:lnTo>
                        <a:pt x="7" y="1794"/>
                      </a:lnTo>
                      <a:close/>
                    </a:path>
                  </a:pathLst>
                </a:custGeom>
                <a:solidFill>
                  <a:srgbClr val="E236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8" name="Freeform 393">
                  <a:extLst>
                    <a:ext uri="{FF2B5EF4-FFF2-40B4-BE49-F238E27FC236}">
                      <a16:creationId xmlns:a16="http://schemas.microsoft.com/office/drawing/2014/main" id="{D530FDDB-EFC4-4937-88AC-5549170C31A9}"/>
                    </a:ext>
                  </a:extLst>
                </p:cNvPr>
                <p:cNvSpPr>
                  <a:spLocks/>
                </p:cNvSpPr>
                <p:nvPr/>
              </p:nvSpPr>
              <p:spPr bwMode="auto">
                <a:xfrm>
                  <a:off x="628651" y="2045083"/>
                  <a:ext cx="169863" cy="866775"/>
                </a:xfrm>
                <a:custGeom>
                  <a:avLst/>
                  <a:gdLst>
                    <a:gd name="T0" fmla="*/ 47 w 521"/>
                    <a:gd name="T1" fmla="*/ 161 h 2644"/>
                    <a:gd name="T2" fmla="*/ 5 w 521"/>
                    <a:gd name="T3" fmla="*/ 402 h 2644"/>
                    <a:gd name="T4" fmla="*/ 33 w 521"/>
                    <a:gd name="T5" fmla="*/ 654 h 2644"/>
                    <a:gd name="T6" fmla="*/ 283 w 521"/>
                    <a:gd name="T7" fmla="*/ 755 h 2644"/>
                    <a:gd name="T8" fmla="*/ 76 w 521"/>
                    <a:gd name="T9" fmla="*/ 868 h 2644"/>
                    <a:gd name="T10" fmla="*/ 514 w 521"/>
                    <a:gd name="T11" fmla="*/ 2644 h 2644"/>
                    <a:gd name="T12" fmla="*/ 521 w 521"/>
                    <a:gd name="T13" fmla="*/ 2166 h 2644"/>
                    <a:gd name="T14" fmla="*/ 513 w 521"/>
                    <a:gd name="T15" fmla="*/ 1874 h 2644"/>
                    <a:gd name="T16" fmla="*/ 350 w 521"/>
                    <a:gd name="T17" fmla="*/ 489 h 2644"/>
                    <a:gd name="T18" fmla="*/ 363 w 521"/>
                    <a:gd name="T19" fmla="*/ 30 h 2644"/>
                    <a:gd name="T20" fmla="*/ 380 w 521"/>
                    <a:gd name="T21" fmla="*/ 0 h 2644"/>
                    <a:gd name="T22" fmla="*/ 47 w 521"/>
                    <a:gd name="T23" fmla="*/ 161 h 2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1" h="2644">
                      <a:moveTo>
                        <a:pt x="47" y="161"/>
                      </a:moveTo>
                      <a:cubicBezTo>
                        <a:pt x="31" y="223"/>
                        <a:pt x="0" y="223"/>
                        <a:pt x="5" y="402"/>
                      </a:cubicBezTo>
                      <a:cubicBezTo>
                        <a:pt x="6" y="463"/>
                        <a:pt x="5" y="610"/>
                        <a:pt x="33" y="654"/>
                      </a:cubicBezTo>
                      <a:cubicBezTo>
                        <a:pt x="78" y="695"/>
                        <a:pt x="226" y="714"/>
                        <a:pt x="283" y="755"/>
                      </a:cubicBezTo>
                      <a:lnTo>
                        <a:pt x="76" y="868"/>
                      </a:lnTo>
                      <a:lnTo>
                        <a:pt x="514" y="2644"/>
                      </a:lnTo>
                      <a:lnTo>
                        <a:pt x="521" y="2166"/>
                      </a:lnTo>
                      <a:cubicBezTo>
                        <a:pt x="512" y="2084"/>
                        <a:pt x="516" y="1963"/>
                        <a:pt x="513" y="1874"/>
                      </a:cubicBezTo>
                      <a:cubicBezTo>
                        <a:pt x="503" y="1632"/>
                        <a:pt x="437" y="691"/>
                        <a:pt x="350" y="489"/>
                      </a:cubicBezTo>
                      <a:cubicBezTo>
                        <a:pt x="271" y="305"/>
                        <a:pt x="259" y="183"/>
                        <a:pt x="363" y="30"/>
                      </a:cubicBezTo>
                      <a:cubicBezTo>
                        <a:pt x="381" y="3"/>
                        <a:pt x="368" y="27"/>
                        <a:pt x="380" y="0"/>
                      </a:cubicBezTo>
                      <a:cubicBezTo>
                        <a:pt x="260" y="37"/>
                        <a:pt x="140" y="105"/>
                        <a:pt x="47" y="161"/>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9" name="Freeform 394">
                  <a:extLst>
                    <a:ext uri="{FF2B5EF4-FFF2-40B4-BE49-F238E27FC236}">
                      <a16:creationId xmlns:a16="http://schemas.microsoft.com/office/drawing/2014/main" id="{86F03C6C-3185-4FFD-AD6E-B946927EFFCA}"/>
                    </a:ext>
                  </a:extLst>
                </p:cNvPr>
                <p:cNvSpPr>
                  <a:spLocks/>
                </p:cNvSpPr>
                <p:nvPr/>
              </p:nvSpPr>
              <p:spPr bwMode="auto">
                <a:xfrm>
                  <a:off x="912813" y="2046670"/>
                  <a:ext cx="169863" cy="868363"/>
                </a:xfrm>
                <a:custGeom>
                  <a:avLst/>
                  <a:gdLst>
                    <a:gd name="T0" fmla="*/ 0 w 521"/>
                    <a:gd name="T1" fmla="*/ 2288 h 2649"/>
                    <a:gd name="T2" fmla="*/ 7 w 521"/>
                    <a:gd name="T3" fmla="*/ 2649 h 2649"/>
                    <a:gd name="T4" fmla="*/ 449 w 521"/>
                    <a:gd name="T5" fmla="*/ 864 h 2649"/>
                    <a:gd name="T6" fmla="*/ 242 w 521"/>
                    <a:gd name="T7" fmla="*/ 752 h 2649"/>
                    <a:gd name="T8" fmla="*/ 492 w 521"/>
                    <a:gd name="T9" fmla="*/ 648 h 2649"/>
                    <a:gd name="T10" fmla="*/ 520 w 521"/>
                    <a:gd name="T11" fmla="*/ 398 h 2649"/>
                    <a:gd name="T12" fmla="*/ 477 w 521"/>
                    <a:gd name="T13" fmla="*/ 159 h 2649"/>
                    <a:gd name="T14" fmla="*/ 152 w 521"/>
                    <a:gd name="T15" fmla="*/ 0 h 2649"/>
                    <a:gd name="T16" fmla="*/ 241 w 521"/>
                    <a:gd name="T17" fmla="*/ 237 h 2649"/>
                    <a:gd name="T18" fmla="*/ 174 w 521"/>
                    <a:gd name="T19" fmla="*/ 501 h 2649"/>
                    <a:gd name="T20" fmla="*/ 114 w 521"/>
                    <a:gd name="T21" fmla="*/ 771 h 2649"/>
                    <a:gd name="T22" fmla="*/ 77 w 521"/>
                    <a:gd name="T23" fmla="*/ 1065 h 2649"/>
                    <a:gd name="T24" fmla="*/ 23 w 521"/>
                    <a:gd name="T25" fmla="*/ 1661 h 2649"/>
                    <a:gd name="T26" fmla="*/ 0 w 521"/>
                    <a:gd name="T27" fmla="*/ 2288 h 2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1" h="2649">
                      <a:moveTo>
                        <a:pt x="0" y="2288"/>
                      </a:moveTo>
                      <a:lnTo>
                        <a:pt x="7" y="2649"/>
                      </a:lnTo>
                      <a:lnTo>
                        <a:pt x="449" y="864"/>
                      </a:lnTo>
                      <a:lnTo>
                        <a:pt x="242" y="752"/>
                      </a:lnTo>
                      <a:cubicBezTo>
                        <a:pt x="294" y="708"/>
                        <a:pt x="451" y="694"/>
                        <a:pt x="492" y="648"/>
                      </a:cubicBezTo>
                      <a:cubicBezTo>
                        <a:pt x="520" y="609"/>
                        <a:pt x="519" y="455"/>
                        <a:pt x="520" y="398"/>
                      </a:cubicBezTo>
                      <a:cubicBezTo>
                        <a:pt x="521" y="289"/>
                        <a:pt x="508" y="241"/>
                        <a:pt x="477" y="159"/>
                      </a:cubicBezTo>
                      <a:cubicBezTo>
                        <a:pt x="414" y="118"/>
                        <a:pt x="234" y="18"/>
                        <a:pt x="152" y="0"/>
                      </a:cubicBezTo>
                      <a:cubicBezTo>
                        <a:pt x="185" y="65"/>
                        <a:pt x="240" y="101"/>
                        <a:pt x="241" y="237"/>
                      </a:cubicBezTo>
                      <a:cubicBezTo>
                        <a:pt x="241" y="327"/>
                        <a:pt x="207" y="430"/>
                        <a:pt x="174" y="501"/>
                      </a:cubicBezTo>
                      <a:cubicBezTo>
                        <a:pt x="121" y="615"/>
                        <a:pt x="132" y="627"/>
                        <a:pt x="114" y="771"/>
                      </a:cubicBezTo>
                      <a:cubicBezTo>
                        <a:pt x="101" y="869"/>
                        <a:pt x="89" y="966"/>
                        <a:pt x="77" y="1065"/>
                      </a:cubicBezTo>
                      <a:cubicBezTo>
                        <a:pt x="54" y="1260"/>
                        <a:pt x="36" y="1463"/>
                        <a:pt x="23" y="1661"/>
                      </a:cubicBezTo>
                      <a:lnTo>
                        <a:pt x="0" y="2288"/>
                      </a:ln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0" name="Freeform 411">
                  <a:extLst>
                    <a:ext uri="{FF2B5EF4-FFF2-40B4-BE49-F238E27FC236}">
                      <a16:creationId xmlns:a16="http://schemas.microsoft.com/office/drawing/2014/main" id="{5C3F21EF-3C75-4110-AB0E-E08EFEDD7D9A}"/>
                    </a:ext>
                  </a:extLst>
                </p:cNvPr>
                <p:cNvSpPr>
                  <a:spLocks/>
                </p:cNvSpPr>
                <p:nvPr/>
              </p:nvSpPr>
              <p:spPr bwMode="auto">
                <a:xfrm>
                  <a:off x="371476" y="3286508"/>
                  <a:ext cx="171450" cy="271463"/>
                </a:xfrm>
                <a:custGeom>
                  <a:avLst/>
                  <a:gdLst>
                    <a:gd name="T0" fmla="*/ 275 w 523"/>
                    <a:gd name="T1" fmla="*/ 330 h 826"/>
                    <a:gd name="T2" fmla="*/ 339 w 523"/>
                    <a:gd name="T3" fmla="*/ 387 h 826"/>
                    <a:gd name="T4" fmla="*/ 481 w 523"/>
                    <a:gd name="T5" fmla="*/ 586 h 826"/>
                    <a:gd name="T6" fmla="*/ 418 w 523"/>
                    <a:gd name="T7" fmla="*/ 3 h 826"/>
                    <a:gd name="T8" fmla="*/ 30 w 523"/>
                    <a:gd name="T9" fmla="*/ 0 h 826"/>
                    <a:gd name="T10" fmla="*/ 135 w 523"/>
                    <a:gd name="T11" fmla="*/ 590 h 826"/>
                    <a:gd name="T12" fmla="*/ 251 w 523"/>
                    <a:gd name="T13" fmla="*/ 712 h 826"/>
                    <a:gd name="T14" fmla="*/ 375 w 523"/>
                    <a:gd name="T15" fmla="*/ 818 h 826"/>
                    <a:gd name="T16" fmla="*/ 423 w 523"/>
                    <a:gd name="T17" fmla="*/ 746 h 826"/>
                    <a:gd name="T18" fmla="*/ 375 w 523"/>
                    <a:gd name="T19" fmla="*/ 673 h 826"/>
                    <a:gd name="T20" fmla="*/ 275 w 523"/>
                    <a:gd name="T21" fmla="*/ 33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3" h="826">
                      <a:moveTo>
                        <a:pt x="275" y="330"/>
                      </a:moveTo>
                      <a:cubicBezTo>
                        <a:pt x="328" y="324"/>
                        <a:pt x="324" y="335"/>
                        <a:pt x="339" y="387"/>
                      </a:cubicBezTo>
                      <a:cubicBezTo>
                        <a:pt x="359" y="461"/>
                        <a:pt x="392" y="605"/>
                        <a:pt x="481" y="586"/>
                      </a:cubicBezTo>
                      <a:cubicBezTo>
                        <a:pt x="523" y="481"/>
                        <a:pt x="405" y="330"/>
                        <a:pt x="418" y="3"/>
                      </a:cubicBezTo>
                      <a:lnTo>
                        <a:pt x="30" y="0"/>
                      </a:lnTo>
                      <a:cubicBezTo>
                        <a:pt x="0" y="194"/>
                        <a:pt x="29" y="428"/>
                        <a:pt x="135" y="590"/>
                      </a:cubicBezTo>
                      <a:cubicBezTo>
                        <a:pt x="172" y="648"/>
                        <a:pt x="207" y="664"/>
                        <a:pt x="251" y="712"/>
                      </a:cubicBezTo>
                      <a:cubicBezTo>
                        <a:pt x="284" y="748"/>
                        <a:pt x="317" y="826"/>
                        <a:pt x="375" y="818"/>
                      </a:cubicBezTo>
                      <a:cubicBezTo>
                        <a:pt x="406" y="813"/>
                        <a:pt x="430" y="785"/>
                        <a:pt x="423" y="746"/>
                      </a:cubicBezTo>
                      <a:cubicBezTo>
                        <a:pt x="419" y="727"/>
                        <a:pt x="387" y="689"/>
                        <a:pt x="375" y="673"/>
                      </a:cubicBezTo>
                      <a:cubicBezTo>
                        <a:pt x="326" y="606"/>
                        <a:pt x="223" y="438"/>
                        <a:pt x="275" y="330"/>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1" name="Freeform 414">
                  <a:extLst>
                    <a:ext uri="{FF2B5EF4-FFF2-40B4-BE49-F238E27FC236}">
                      <a16:creationId xmlns:a16="http://schemas.microsoft.com/office/drawing/2014/main" id="{2C16C495-7F17-4894-8806-B06D775BCB33}"/>
                    </a:ext>
                  </a:extLst>
                </p:cNvPr>
                <p:cNvSpPr>
                  <a:spLocks/>
                </p:cNvSpPr>
                <p:nvPr/>
              </p:nvSpPr>
              <p:spPr bwMode="auto">
                <a:xfrm>
                  <a:off x="582613" y="4942270"/>
                  <a:ext cx="238125" cy="128588"/>
                </a:xfrm>
                <a:custGeom>
                  <a:avLst/>
                  <a:gdLst>
                    <a:gd name="T0" fmla="*/ 22 w 727"/>
                    <a:gd name="T1" fmla="*/ 65 h 394"/>
                    <a:gd name="T2" fmla="*/ 15 w 727"/>
                    <a:gd name="T3" fmla="*/ 78 h 394"/>
                    <a:gd name="T4" fmla="*/ 2 w 727"/>
                    <a:gd name="T5" fmla="*/ 153 h 394"/>
                    <a:gd name="T6" fmla="*/ 18 w 727"/>
                    <a:gd name="T7" fmla="*/ 304 h 394"/>
                    <a:gd name="T8" fmla="*/ 165 w 727"/>
                    <a:gd name="T9" fmla="*/ 365 h 394"/>
                    <a:gd name="T10" fmla="*/ 714 w 727"/>
                    <a:gd name="T11" fmla="*/ 312 h 394"/>
                    <a:gd name="T12" fmla="*/ 717 w 727"/>
                    <a:gd name="T13" fmla="*/ 159 h 394"/>
                    <a:gd name="T14" fmla="*/ 711 w 727"/>
                    <a:gd name="T15" fmla="*/ 68 h 394"/>
                    <a:gd name="T16" fmla="*/ 705 w 727"/>
                    <a:gd name="T17" fmla="*/ 64 h 394"/>
                    <a:gd name="T18" fmla="*/ 552 w 727"/>
                    <a:gd name="T19" fmla="*/ 13 h 394"/>
                    <a:gd name="T20" fmla="*/ 28 w 727"/>
                    <a:gd name="T21" fmla="*/ 87 h 394"/>
                    <a:gd name="T22" fmla="*/ 22 w 727"/>
                    <a:gd name="T23" fmla="*/ 65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7" h="394">
                      <a:moveTo>
                        <a:pt x="22" y="65"/>
                      </a:moveTo>
                      <a:lnTo>
                        <a:pt x="15" y="78"/>
                      </a:lnTo>
                      <a:cubicBezTo>
                        <a:pt x="0" y="110"/>
                        <a:pt x="1" y="115"/>
                        <a:pt x="2" y="153"/>
                      </a:cubicBezTo>
                      <a:cubicBezTo>
                        <a:pt x="4" y="205"/>
                        <a:pt x="12" y="200"/>
                        <a:pt x="18" y="304"/>
                      </a:cubicBezTo>
                      <a:cubicBezTo>
                        <a:pt x="60" y="323"/>
                        <a:pt x="22" y="335"/>
                        <a:pt x="165" y="365"/>
                      </a:cubicBezTo>
                      <a:cubicBezTo>
                        <a:pt x="290" y="391"/>
                        <a:pt x="662" y="394"/>
                        <a:pt x="714" y="312"/>
                      </a:cubicBezTo>
                      <a:cubicBezTo>
                        <a:pt x="727" y="271"/>
                        <a:pt x="717" y="208"/>
                        <a:pt x="717" y="159"/>
                      </a:cubicBezTo>
                      <a:lnTo>
                        <a:pt x="711" y="68"/>
                      </a:lnTo>
                      <a:cubicBezTo>
                        <a:pt x="708" y="67"/>
                        <a:pt x="706" y="65"/>
                        <a:pt x="705" y="64"/>
                      </a:cubicBezTo>
                      <a:lnTo>
                        <a:pt x="552" y="13"/>
                      </a:lnTo>
                      <a:cubicBezTo>
                        <a:pt x="468" y="0"/>
                        <a:pt x="89" y="24"/>
                        <a:pt x="28" y="87"/>
                      </a:cubicBezTo>
                      <a:lnTo>
                        <a:pt x="22" y="65"/>
                      </a:ln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2" name="Freeform 415">
                  <a:extLst>
                    <a:ext uri="{FF2B5EF4-FFF2-40B4-BE49-F238E27FC236}">
                      <a16:creationId xmlns:a16="http://schemas.microsoft.com/office/drawing/2014/main" id="{B641184B-6831-437A-8349-FBF647047C51}"/>
                    </a:ext>
                  </a:extLst>
                </p:cNvPr>
                <p:cNvSpPr>
                  <a:spLocks/>
                </p:cNvSpPr>
                <p:nvPr/>
              </p:nvSpPr>
              <p:spPr bwMode="auto">
                <a:xfrm>
                  <a:off x="881063" y="4937508"/>
                  <a:ext cx="244475" cy="133350"/>
                </a:xfrm>
                <a:custGeom>
                  <a:avLst/>
                  <a:gdLst>
                    <a:gd name="T0" fmla="*/ 43 w 746"/>
                    <a:gd name="T1" fmla="*/ 51 h 407"/>
                    <a:gd name="T2" fmla="*/ 32 w 746"/>
                    <a:gd name="T3" fmla="*/ 174 h 407"/>
                    <a:gd name="T4" fmla="*/ 102 w 746"/>
                    <a:gd name="T5" fmla="*/ 346 h 407"/>
                    <a:gd name="T6" fmla="*/ 704 w 746"/>
                    <a:gd name="T7" fmla="*/ 326 h 407"/>
                    <a:gd name="T8" fmla="*/ 710 w 746"/>
                    <a:gd name="T9" fmla="*/ 322 h 407"/>
                    <a:gd name="T10" fmla="*/ 730 w 746"/>
                    <a:gd name="T11" fmla="*/ 176 h 407"/>
                    <a:gd name="T12" fmla="*/ 735 w 746"/>
                    <a:gd name="T13" fmla="*/ 118 h 407"/>
                    <a:gd name="T14" fmla="*/ 732 w 746"/>
                    <a:gd name="T15" fmla="*/ 86 h 407"/>
                    <a:gd name="T16" fmla="*/ 724 w 746"/>
                    <a:gd name="T17" fmla="*/ 65 h 407"/>
                    <a:gd name="T18" fmla="*/ 718 w 746"/>
                    <a:gd name="T19" fmla="*/ 97 h 407"/>
                    <a:gd name="T20" fmla="*/ 686 w 746"/>
                    <a:gd name="T21" fmla="*/ 72 h 407"/>
                    <a:gd name="T22" fmla="*/ 648 w 746"/>
                    <a:gd name="T23" fmla="*/ 59 h 407"/>
                    <a:gd name="T24" fmla="*/ 186 w 746"/>
                    <a:gd name="T25" fmla="*/ 14 h 407"/>
                    <a:gd name="T26" fmla="*/ 100 w 746"/>
                    <a:gd name="T27" fmla="*/ 33 h 407"/>
                    <a:gd name="T28" fmla="*/ 40 w 746"/>
                    <a:gd name="T29" fmla="*/ 68 h 407"/>
                    <a:gd name="T30" fmla="*/ 43 w 746"/>
                    <a:gd name="T31" fmla="*/ 51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6" h="407">
                      <a:moveTo>
                        <a:pt x="43" y="51"/>
                      </a:moveTo>
                      <a:cubicBezTo>
                        <a:pt x="27" y="78"/>
                        <a:pt x="33" y="136"/>
                        <a:pt x="32" y="174"/>
                      </a:cubicBezTo>
                      <a:cubicBezTo>
                        <a:pt x="34" y="268"/>
                        <a:pt x="0" y="316"/>
                        <a:pt x="102" y="346"/>
                      </a:cubicBezTo>
                      <a:cubicBezTo>
                        <a:pt x="244" y="389"/>
                        <a:pt x="564" y="407"/>
                        <a:pt x="704" y="326"/>
                      </a:cubicBezTo>
                      <a:cubicBezTo>
                        <a:pt x="706" y="325"/>
                        <a:pt x="708" y="323"/>
                        <a:pt x="710" y="322"/>
                      </a:cubicBezTo>
                      <a:cubicBezTo>
                        <a:pt x="746" y="299"/>
                        <a:pt x="728" y="248"/>
                        <a:pt x="730" y="176"/>
                      </a:cubicBezTo>
                      <a:cubicBezTo>
                        <a:pt x="731" y="154"/>
                        <a:pt x="734" y="138"/>
                        <a:pt x="735" y="118"/>
                      </a:cubicBezTo>
                      <a:cubicBezTo>
                        <a:pt x="735" y="104"/>
                        <a:pt x="735" y="100"/>
                        <a:pt x="732" y="86"/>
                      </a:cubicBezTo>
                      <a:cubicBezTo>
                        <a:pt x="727" y="62"/>
                        <a:pt x="729" y="72"/>
                        <a:pt x="724" y="65"/>
                      </a:cubicBezTo>
                      <a:lnTo>
                        <a:pt x="718" y="97"/>
                      </a:lnTo>
                      <a:cubicBezTo>
                        <a:pt x="699" y="72"/>
                        <a:pt x="716" y="86"/>
                        <a:pt x="686" y="72"/>
                      </a:cubicBezTo>
                      <a:cubicBezTo>
                        <a:pt x="673" y="66"/>
                        <a:pt x="660" y="63"/>
                        <a:pt x="648" y="59"/>
                      </a:cubicBezTo>
                      <a:cubicBezTo>
                        <a:pt x="548" y="22"/>
                        <a:pt x="272" y="0"/>
                        <a:pt x="186" y="14"/>
                      </a:cubicBezTo>
                      <a:cubicBezTo>
                        <a:pt x="157" y="19"/>
                        <a:pt x="125" y="25"/>
                        <a:pt x="100" y="33"/>
                      </a:cubicBezTo>
                      <a:cubicBezTo>
                        <a:pt x="53" y="46"/>
                        <a:pt x="69" y="51"/>
                        <a:pt x="40" y="68"/>
                      </a:cubicBezTo>
                      <a:cubicBezTo>
                        <a:pt x="53" y="61"/>
                        <a:pt x="51" y="73"/>
                        <a:pt x="43" y="51"/>
                      </a:cubicBez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3" name="Freeform 416">
                  <a:extLst>
                    <a:ext uri="{FF2B5EF4-FFF2-40B4-BE49-F238E27FC236}">
                      <a16:creationId xmlns:a16="http://schemas.microsoft.com/office/drawing/2014/main" id="{88429B74-479A-4E3A-B71C-5FA05AF63E70}"/>
                    </a:ext>
                  </a:extLst>
                </p:cNvPr>
                <p:cNvSpPr>
                  <a:spLocks/>
                </p:cNvSpPr>
                <p:nvPr/>
              </p:nvSpPr>
              <p:spPr bwMode="auto">
                <a:xfrm>
                  <a:off x="1187402" y="3272220"/>
                  <a:ext cx="146655" cy="271996"/>
                </a:xfrm>
                <a:custGeom>
                  <a:avLst/>
                  <a:gdLst>
                    <a:gd name="T0" fmla="*/ 440 w 477"/>
                    <a:gd name="T1" fmla="*/ 142 h 853"/>
                    <a:gd name="T2" fmla="*/ 411 w 477"/>
                    <a:gd name="T3" fmla="*/ 0 h 853"/>
                    <a:gd name="T4" fmla="*/ 77 w 477"/>
                    <a:gd name="T5" fmla="*/ 15 h 853"/>
                    <a:gd name="T6" fmla="*/ 66 w 477"/>
                    <a:gd name="T7" fmla="*/ 332 h 853"/>
                    <a:gd name="T8" fmla="*/ 51 w 477"/>
                    <a:gd name="T9" fmla="*/ 605 h 853"/>
                    <a:gd name="T10" fmla="*/ 153 w 477"/>
                    <a:gd name="T11" fmla="*/ 486 h 853"/>
                    <a:gd name="T12" fmla="*/ 236 w 477"/>
                    <a:gd name="T13" fmla="*/ 339 h 853"/>
                    <a:gd name="T14" fmla="*/ 111 w 477"/>
                    <a:gd name="T15" fmla="*/ 750 h 853"/>
                    <a:gd name="T16" fmla="*/ 205 w 477"/>
                    <a:gd name="T17" fmla="*/ 818 h 853"/>
                    <a:gd name="T18" fmla="*/ 284 w 477"/>
                    <a:gd name="T19" fmla="*/ 710 h 853"/>
                    <a:gd name="T20" fmla="*/ 377 w 477"/>
                    <a:gd name="T21" fmla="*/ 609 h 853"/>
                    <a:gd name="T22" fmla="*/ 477 w 477"/>
                    <a:gd name="T23" fmla="*/ 322 h 853"/>
                    <a:gd name="T24" fmla="*/ 460 w 477"/>
                    <a:gd name="T25" fmla="*/ 311 h 853"/>
                    <a:gd name="T26" fmla="*/ 435 w 477"/>
                    <a:gd name="T27" fmla="*/ 296 h 853"/>
                    <a:gd name="T28" fmla="*/ 440 w 477"/>
                    <a:gd name="T29" fmla="*/ 142 h 853"/>
                    <a:gd name="connsiteX0" fmla="*/ 8510 w 9391"/>
                    <a:gd name="connsiteY0" fmla="*/ 3470 h 9735"/>
                    <a:gd name="connsiteX1" fmla="*/ 8007 w 9391"/>
                    <a:gd name="connsiteY1" fmla="*/ 0 h 9735"/>
                    <a:gd name="connsiteX2" fmla="*/ 1005 w 9391"/>
                    <a:gd name="connsiteY2" fmla="*/ 176 h 9735"/>
                    <a:gd name="connsiteX3" fmla="*/ 775 w 9391"/>
                    <a:gd name="connsiteY3" fmla="*/ 3892 h 9735"/>
                    <a:gd name="connsiteX4" fmla="*/ 460 w 9391"/>
                    <a:gd name="connsiteY4" fmla="*/ 7093 h 9735"/>
                    <a:gd name="connsiteX5" fmla="*/ 2599 w 9391"/>
                    <a:gd name="connsiteY5" fmla="*/ 5698 h 9735"/>
                    <a:gd name="connsiteX6" fmla="*/ 4339 w 9391"/>
                    <a:gd name="connsiteY6" fmla="*/ 3974 h 9735"/>
                    <a:gd name="connsiteX7" fmla="*/ 1718 w 9391"/>
                    <a:gd name="connsiteY7" fmla="*/ 8792 h 9735"/>
                    <a:gd name="connsiteX8" fmla="*/ 3689 w 9391"/>
                    <a:gd name="connsiteY8" fmla="*/ 9590 h 9735"/>
                    <a:gd name="connsiteX9" fmla="*/ 5345 w 9391"/>
                    <a:gd name="connsiteY9" fmla="*/ 8324 h 9735"/>
                    <a:gd name="connsiteX10" fmla="*/ 7295 w 9391"/>
                    <a:gd name="connsiteY10" fmla="*/ 7140 h 9735"/>
                    <a:gd name="connsiteX11" fmla="*/ 9391 w 9391"/>
                    <a:gd name="connsiteY11" fmla="*/ 3775 h 9735"/>
                    <a:gd name="connsiteX12" fmla="*/ 9035 w 9391"/>
                    <a:gd name="connsiteY12" fmla="*/ 3646 h 9735"/>
                    <a:gd name="connsiteX13" fmla="*/ 8510 w 9391"/>
                    <a:gd name="connsiteY13" fmla="*/ 3470 h 9735"/>
                    <a:gd name="connsiteX0" fmla="*/ 9621 w 10000"/>
                    <a:gd name="connsiteY0" fmla="*/ 3745 h 10000"/>
                    <a:gd name="connsiteX1" fmla="*/ 8526 w 10000"/>
                    <a:gd name="connsiteY1" fmla="*/ 0 h 10000"/>
                    <a:gd name="connsiteX2" fmla="*/ 1070 w 10000"/>
                    <a:gd name="connsiteY2" fmla="*/ 181 h 10000"/>
                    <a:gd name="connsiteX3" fmla="*/ 825 w 10000"/>
                    <a:gd name="connsiteY3" fmla="*/ 3998 h 10000"/>
                    <a:gd name="connsiteX4" fmla="*/ 490 w 10000"/>
                    <a:gd name="connsiteY4" fmla="*/ 7286 h 10000"/>
                    <a:gd name="connsiteX5" fmla="*/ 2768 w 10000"/>
                    <a:gd name="connsiteY5" fmla="*/ 5853 h 10000"/>
                    <a:gd name="connsiteX6" fmla="*/ 4620 w 10000"/>
                    <a:gd name="connsiteY6" fmla="*/ 4082 h 10000"/>
                    <a:gd name="connsiteX7" fmla="*/ 1829 w 10000"/>
                    <a:gd name="connsiteY7" fmla="*/ 9031 h 10000"/>
                    <a:gd name="connsiteX8" fmla="*/ 3928 w 10000"/>
                    <a:gd name="connsiteY8" fmla="*/ 9851 h 10000"/>
                    <a:gd name="connsiteX9" fmla="*/ 5692 w 10000"/>
                    <a:gd name="connsiteY9" fmla="*/ 8551 h 10000"/>
                    <a:gd name="connsiteX10" fmla="*/ 7768 w 10000"/>
                    <a:gd name="connsiteY10" fmla="*/ 7334 h 10000"/>
                    <a:gd name="connsiteX11" fmla="*/ 10000 w 10000"/>
                    <a:gd name="connsiteY11" fmla="*/ 3878 h 10000"/>
                    <a:gd name="connsiteX12" fmla="*/ 9621 w 10000"/>
                    <a:gd name="connsiteY12" fmla="*/ 3745 h 10000"/>
                    <a:gd name="connsiteX0" fmla="*/ 10000 w 10038"/>
                    <a:gd name="connsiteY0" fmla="*/ 3878 h 10000"/>
                    <a:gd name="connsiteX1" fmla="*/ 8526 w 10038"/>
                    <a:gd name="connsiteY1" fmla="*/ 0 h 10000"/>
                    <a:gd name="connsiteX2" fmla="*/ 1070 w 10038"/>
                    <a:gd name="connsiteY2" fmla="*/ 181 h 10000"/>
                    <a:gd name="connsiteX3" fmla="*/ 825 w 10038"/>
                    <a:gd name="connsiteY3" fmla="*/ 3998 h 10000"/>
                    <a:gd name="connsiteX4" fmla="*/ 490 w 10038"/>
                    <a:gd name="connsiteY4" fmla="*/ 7286 h 10000"/>
                    <a:gd name="connsiteX5" fmla="*/ 2768 w 10038"/>
                    <a:gd name="connsiteY5" fmla="*/ 5853 h 10000"/>
                    <a:gd name="connsiteX6" fmla="*/ 4620 w 10038"/>
                    <a:gd name="connsiteY6" fmla="*/ 4082 h 10000"/>
                    <a:gd name="connsiteX7" fmla="*/ 1829 w 10038"/>
                    <a:gd name="connsiteY7" fmla="*/ 9031 h 10000"/>
                    <a:gd name="connsiteX8" fmla="*/ 3928 w 10038"/>
                    <a:gd name="connsiteY8" fmla="*/ 9851 h 10000"/>
                    <a:gd name="connsiteX9" fmla="*/ 5692 w 10038"/>
                    <a:gd name="connsiteY9" fmla="*/ 8551 h 10000"/>
                    <a:gd name="connsiteX10" fmla="*/ 7768 w 10038"/>
                    <a:gd name="connsiteY10" fmla="*/ 7334 h 10000"/>
                    <a:gd name="connsiteX11" fmla="*/ 10000 w 10038"/>
                    <a:gd name="connsiteY11" fmla="*/ 387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8" h="10000">
                      <a:moveTo>
                        <a:pt x="10000" y="3878"/>
                      </a:moveTo>
                      <a:cubicBezTo>
                        <a:pt x="10126" y="2656"/>
                        <a:pt x="10014" y="616"/>
                        <a:pt x="8526" y="0"/>
                      </a:cubicBezTo>
                      <a:lnTo>
                        <a:pt x="1070" y="181"/>
                      </a:lnTo>
                      <a:cubicBezTo>
                        <a:pt x="1294" y="1746"/>
                        <a:pt x="1361" y="2445"/>
                        <a:pt x="825" y="3998"/>
                      </a:cubicBezTo>
                      <a:cubicBezTo>
                        <a:pt x="512" y="4949"/>
                        <a:pt x="-648" y="6611"/>
                        <a:pt x="490" y="7286"/>
                      </a:cubicBezTo>
                      <a:cubicBezTo>
                        <a:pt x="1829" y="7382"/>
                        <a:pt x="2365" y="6503"/>
                        <a:pt x="2768" y="5853"/>
                      </a:cubicBezTo>
                      <a:cubicBezTo>
                        <a:pt x="3615" y="4372"/>
                        <a:pt x="3012" y="3998"/>
                        <a:pt x="4620" y="4082"/>
                      </a:cubicBezTo>
                      <a:cubicBezTo>
                        <a:pt x="6473" y="5744"/>
                        <a:pt x="2008" y="8730"/>
                        <a:pt x="1829" y="9031"/>
                      </a:cubicBezTo>
                      <a:cubicBezTo>
                        <a:pt x="1428" y="9742"/>
                        <a:pt x="2811" y="10272"/>
                        <a:pt x="3928" y="9851"/>
                      </a:cubicBezTo>
                      <a:cubicBezTo>
                        <a:pt x="4598" y="9586"/>
                        <a:pt x="5022" y="8959"/>
                        <a:pt x="5692" y="8551"/>
                      </a:cubicBezTo>
                      <a:cubicBezTo>
                        <a:pt x="6473" y="8069"/>
                        <a:pt x="6986" y="7948"/>
                        <a:pt x="7768" y="7334"/>
                      </a:cubicBezTo>
                      <a:cubicBezTo>
                        <a:pt x="8906" y="6407"/>
                        <a:pt x="9599" y="5155"/>
                        <a:pt x="10000" y="3878"/>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4" name="Freeform 417">
                  <a:extLst>
                    <a:ext uri="{FF2B5EF4-FFF2-40B4-BE49-F238E27FC236}">
                      <a16:creationId xmlns:a16="http://schemas.microsoft.com/office/drawing/2014/main" id="{F5423296-F017-4FB1-A291-E965B5383F21}"/>
                    </a:ext>
                  </a:extLst>
                </p:cNvPr>
                <p:cNvSpPr>
                  <a:spLocks/>
                </p:cNvSpPr>
                <p:nvPr/>
              </p:nvSpPr>
              <p:spPr bwMode="auto">
                <a:xfrm>
                  <a:off x="762001" y="1991108"/>
                  <a:ext cx="192088" cy="174625"/>
                </a:xfrm>
                <a:custGeom>
                  <a:avLst/>
                  <a:gdLst>
                    <a:gd name="T0" fmla="*/ 28 w 590"/>
                    <a:gd name="T1" fmla="*/ 175 h 534"/>
                    <a:gd name="T2" fmla="*/ 279 w 590"/>
                    <a:gd name="T3" fmla="*/ 525 h 534"/>
                    <a:gd name="T4" fmla="*/ 562 w 590"/>
                    <a:gd name="T5" fmla="*/ 200 h 534"/>
                    <a:gd name="T6" fmla="*/ 566 w 590"/>
                    <a:gd name="T7" fmla="*/ 0 h 534"/>
                    <a:gd name="T8" fmla="*/ 24 w 590"/>
                    <a:gd name="T9" fmla="*/ 1 h 534"/>
                    <a:gd name="T10" fmla="*/ 28 w 590"/>
                    <a:gd name="T11" fmla="*/ 175 h 534"/>
                  </a:gdLst>
                  <a:ahLst/>
                  <a:cxnLst>
                    <a:cxn ang="0">
                      <a:pos x="T0" y="T1"/>
                    </a:cxn>
                    <a:cxn ang="0">
                      <a:pos x="T2" y="T3"/>
                    </a:cxn>
                    <a:cxn ang="0">
                      <a:pos x="T4" y="T5"/>
                    </a:cxn>
                    <a:cxn ang="0">
                      <a:pos x="T6" y="T7"/>
                    </a:cxn>
                    <a:cxn ang="0">
                      <a:pos x="T8" y="T9"/>
                    </a:cxn>
                    <a:cxn ang="0">
                      <a:pos x="T10" y="T11"/>
                    </a:cxn>
                  </a:cxnLst>
                  <a:rect l="0" t="0" r="r" b="b"/>
                  <a:pathLst>
                    <a:path w="590" h="534">
                      <a:moveTo>
                        <a:pt x="28" y="175"/>
                      </a:moveTo>
                      <a:cubicBezTo>
                        <a:pt x="0" y="356"/>
                        <a:pt x="118" y="516"/>
                        <a:pt x="279" y="525"/>
                      </a:cubicBezTo>
                      <a:cubicBezTo>
                        <a:pt x="449" y="534"/>
                        <a:pt x="590" y="376"/>
                        <a:pt x="562" y="200"/>
                      </a:cubicBezTo>
                      <a:cubicBezTo>
                        <a:pt x="546" y="139"/>
                        <a:pt x="567" y="64"/>
                        <a:pt x="566" y="0"/>
                      </a:cubicBezTo>
                      <a:cubicBezTo>
                        <a:pt x="391" y="78"/>
                        <a:pt x="204" y="86"/>
                        <a:pt x="24" y="1"/>
                      </a:cubicBezTo>
                      <a:cubicBezTo>
                        <a:pt x="33" y="46"/>
                        <a:pt x="39" y="133"/>
                        <a:pt x="28" y="175"/>
                      </a:cubicBezTo>
                      <a:close/>
                    </a:path>
                  </a:pathLst>
                </a:custGeom>
                <a:solidFill>
                  <a:srgbClr val="F58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5" name="Freeform 420">
                  <a:extLst>
                    <a:ext uri="{FF2B5EF4-FFF2-40B4-BE49-F238E27FC236}">
                      <a16:creationId xmlns:a16="http://schemas.microsoft.com/office/drawing/2014/main" id="{88199604-F353-4CEC-AB84-CF369AB2A015}"/>
                    </a:ext>
                  </a:extLst>
                </p:cNvPr>
                <p:cNvSpPr>
                  <a:spLocks/>
                </p:cNvSpPr>
                <p:nvPr/>
              </p:nvSpPr>
              <p:spPr bwMode="auto">
                <a:xfrm>
                  <a:off x="890588" y="4848608"/>
                  <a:ext cx="233363" cy="120650"/>
                </a:xfrm>
                <a:custGeom>
                  <a:avLst/>
                  <a:gdLst>
                    <a:gd name="T0" fmla="*/ 15 w 715"/>
                    <a:gd name="T1" fmla="*/ 322 h 368"/>
                    <a:gd name="T2" fmla="*/ 12 w 715"/>
                    <a:gd name="T3" fmla="*/ 339 h 368"/>
                    <a:gd name="T4" fmla="*/ 72 w 715"/>
                    <a:gd name="T5" fmla="*/ 304 h 368"/>
                    <a:gd name="T6" fmla="*/ 158 w 715"/>
                    <a:gd name="T7" fmla="*/ 285 h 368"/>
                    <a:gd name="T8" fmla="*/ 620 w 715"/>
                    <a:gd name="T9" fmla="*/ 330 h 368"/>
                    <a:gd name="T10" fmla="*/ 658 w 715"/>
                    <a:gd name="T11" fmla="*/ 343 h 368"/>
                    <a:gd name="T12" fmla="*/ 690 w 715"/>
                    <a:gd name="T13" fmla="*/ 368 h 368"/>
                    <a:gd name="T14" fmla="*/ 696 w 715"/>
                    <a:gd name="T15" fmla="*/ 336 h 368"/>
                    <a:gd name="T16" fmla="*/ 625 w 715"/>
                    <a:gd name="T17" fmla="*/ 2 h 368"/>
                    <a:gd name="T18" fmla="*/ 79 w 715"/>
                    <a:gd name="T19" fmla="*/ 0 h 368"/>
                    <a:gd name="T20" fmla="*/ 15 w 715"/>
                    <a:gd name="T21" fmla="*/ 322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5" h="368">
                      <a:moveTo>
                        <a:pt x="15" y="322"/>
                      </a:moveTo>
                      <a:cubicBezTo>
                        <a:pt x="23" y="344"/>
                        <a:pt x="25" y="332"/>
                        <a:pt x="12" y="339"/>
                      </a:cubicBezTo>
                      <a:cubicBezTo>
                        <a:pt x="41" y="322"/>
                        <a:pt x="25" y="317"/>
                        <a:pt x="72" y="304"/>
                      </a:cubicBezTo>
                      <a:cubicBezTo>
                        <a:pt x="97" y="296"/>
                        <a:pt x="129" y="290"/>
                        <a:pt x="158" y="285"/>
                      </a:cubicBezTo>
                      <a:cubicBezTo>
                        <a:pt x="244" y="271"/>
                        <a:pt x="520" y="293"/>
                        <a:pt x="620" y="330"/>
                      </a:cubicBezTo>
                      <a:cubicBezTo>
                        <a:pt x="632" y="334"/>
                        <a:pt x="645" y="337"/>
                        <a:pt x="658" y="343"/>
                      </a:cubicBezTo>
                      <a:cubicBezTo>
                        <a:pt x="688" y="357"/>
                        <a:pt x="671" y="343"/>
                        <a:pt x="690" y="368"/>
                      </a:cubicBezTo>
                      <a:lnTo>
                        <a:pt x="696" y="336"/>
                      </a:lnTo>
                      <a:cubicBezTo>
                        <a:pt x="715" y="255"/>
                        <a:pt x="639" y="85"/>
                        <a:pt x="625" y="2"/>
                      </a:cubicBezTo>
                      <a:lnTo>
                        <a:pt x="79" y="0"/>
                      </a:lnTo>
                      <a:cubicBezTo>
                        <a:pt x="64" y="92"/>
                        <a:pt x="0" y="228"/>
                        <a:pt x="15" y="322"/>
                      </a:cubicBez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6" name="Freeform 421">
                  <a:extLst>
                    <a:ext uri="{FF2B5EF4-FFF2-40B4-BE49-F238E27FC236}">
                      <a16:creationId xmlns:a16="http://schemas.microsoft.com/office/drawing/2014/main" id="{AB3E1746-3F43-4A59-BF63-1412EE55CA38}"/>
                    </a:ext>
                  </a:extLst>
                </p:cNvPr>
                <p:cNvSpPr>
                  <a:spLocks/>
                </p:cNvSpPr>
                <p:nvPr/>
              </p:nvSpPr>
              <p:spPr bwMode="auto">
                <a:xfrm>
                  <a:off x="584201" y="4854958"/>
                  <a:ext cx="231775" cy="115888"/>
                </a:xfrm>
                <a:custGeom>
                  <a:avLst/>
                  <a:gdLst>
                    <a:gd name="T0" fmla="*/ 90 w 708"/>
                    <a:gd name="T1" fmla="*/ 2 h 355"/>
                    <a:gd name="T2" fmla="*/ 19 w 708"/>
                    <a:gd name="T3" fmla="*/ 333 h 355"/>
                    <a:gd name="T4" fmla="*/ 25 w 708"/>
                    <a:gd name="T5" fmla="*/ 355 h 355"/>
                    <a:gd name="T6" fmla="*/ 549 w 708"/>
                    <a:gd name="T7" fmla="*/ 281 h 355"/>
                    <a:gd name="T8" fmla="*/ 702 w 708"/>
                    <a:gd name="T9" fmla="*/ 332 h 355"/>
                    <a:gd name="T10" fmla="*/ 708 w 708"/>
                    <a:gd name="T11" fmla="*/ 336 h 355"/>
                    <a:gd name="T12" fmla="*/ 678 w 708"/>
                    <a:gd name="T13" fmla="*/ 157 h 355"/>
                    <a:gd name="T14" fmla="*/ 639 w 708"/>
                    <a:gd name="T15" fmla="*/ 0 h 355"/>
                    <a:gd name="T16" fmla="*/ 90 w 708"/>
                    <a:gd name="T17" fmla="*/ 2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8" h="355">
                      <a:moveTo>
                        <a:pt x="90" y="2"/>
                      </a:moveTo>
                      <a:cubicBezTo>
                        <a:pt x="76" y="83"/>
                        <a:pt x="0" y="253"/>
                        <a:pt x="19" y="333"/>
                      </a:cubicBezTo>
                      <a:lnTo>
                        <a:pt x="25" y="355"/>
                      </a:lnTo>
                      <a:cubicBezTo>
                        <a:pt x="86" y="292"/>
                        <a:pt x="465" y="268"/>
                        <a:pt x="549" y="281"/>
                      </a:cubicBezTo>
                      <a:lnTo>
                        <a:pt x="702" y="332"/>
                      </a:lnTo>
                      <a:cubicBezTo>
                        <a:pt x="703" y="333"/>
                        <a:pt x="705" y="335"/>
                        <a:pt x="708" y="336"/>
                      </a:cubicBezTo>
                      <a:cubicBezTo>
                        <a:pt x="704" y="276"/>
                        <a:pt x="691" y="214"/>
                        <a:pt x="678" y="157"/>
                      </a:cubicBezTo>
                      <a:cubicBezTo>
                        <a:pt x="669" y="118"/>
                        <a:pt x="640" y="30"/>
                        <a:pt x="639" y="0"/>
                      </a:cubicBezTo>
                      <a:lnTo>
                        <a:pt x="90" y="2"/>
                      </a:ln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7" name="Freeform 441">
                  <a:extLst>
                    <a:ext uri="{FF2B5EF4-FFF2-40B4-BE49-F238E27FC236}">
                      <a16:creationId xmlns:a16="http://schemas.microsoft.com/office/drawing/2014/main" id="{A204D873-D86F-4317-9A6E-3BA307D6EB23}"/>
                    </a:ext>
                  </a:extLst>
                </p:cNvPr>
                <p:cNvSpPr>
                  <a:spLocks/>
                </p:cNvSpPr>
                <p:nvPr/>
              </p:nvSpPr>
              <p:spPr bwMode="auto">
                <a:xfrm>
                  <a:off x="800101" y="3075370"/>
                  <a:ext cx="111125" cy="142875"/>
                </a:xfrm>
                <a:custGeom>
                  <a:avLst/>
                  <a:gdLst>
                    <a:gd name="T0" fmla="*/ 338 w 338"/>
                    <a:gd name="T1" fmla="*/ 317 h 434"/>
                    <a:gd name="T2" fmla="*/ 330 w 338"/>
                    <a:gd name="T3" fmla="*/ 8 h 434"/>
                    <a:gd name="T4" fmla="*/ 185 w 338"/>
                    <a:gd name="T5" fmla="*/ 195 h 434"/>
                    <a:gd name="T6" fmla="*/ 0 w 338"/>
                    <a:gd name="T7" fmla="*/ 0 h 434"/>
                    <a:gd name="T8" fmla="*/ 7 w 338"/>
                    <a:gd name="T9" fmla="*/ 434 h 434"/>
                    <a:gd name="T10" fmla="*/ 337 w 338"/>
                    <a:gd name="T11" fmla="*/ 434 h 434"/>
                    <a:gd name="T12" fmla="*/ 338 w 338"/>
                    <a:gd name="T13" fmla="*/ 317 h 434"/>
                  </a:gdLst>
                  <a:ahLst/>
                  <a:cxnLst>
                    <a:cxn ang="0">
                      <a:pos x="T0" y="T1"/>
                    </a:cxn>
                    <a:cxn ang="0">
                      <a:pos x="T2" y="T3"/>
                    </a:cxn>
                    <a:cxn ang="0">
                      <a:pos x="T4" y="T5"/>
                    </a:cxn>
                    <a:cxn ang="0">
                      <a:pos x="T6" y="T7"/>
                    </a:cxn>
                    <a:cxn ang="0">
                      <a:pos x="T8" y="T9"/>
                    </a:cxn>
                    <a:cxn ang="0">
                      <a:pos x="T10" y="T11"/>
                    </a:cxn>
                    <a:cxn ang="0">
                      <a:pos x="T12" y="T13"/>
                    </a:cxn>
                  </a:cxnLst>
                  <a:rect l="0" t="0" r="r" b="b"/>
                  <a:pathLst>
                    <a:path w="338" h="434">
                      <a:moveTo>
                        <a:pt x="338" y="317"/>
                      </a:moveTo>
                      <a:lnTo>
                        <a:pt x="330" y="8"/>
                      </a:lnTo>
                      <a:cubicBezTo>
                        <a:pt x="299" y="38"/>
                        <a:pt x="224" y="153"/>
                        <a:pt x="185" y="195"/>
                      </a:cubicBezTo>
                      <a:cubicBezTo>
                        <a:pt x="156" y="183"/>
                        <a:pt x="37" y="22"/>
                        <a:pt x="0" y="0"/>
                      </a:cubicBezTo>
                      <a:lnTo>
                        <a:pt x="7" y="434"/>
                      </a:lnTo>
                      <a:lnTo>
                        <a:pt x="337" y="434"/>
                      </a:lnTo>
                      <a:lnTo>
                        <a:pt x="338" y="317"/>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408" name="Group 407">
                  <a:extLst>
                    <a:ext uri="{FF2B5EF4-FFF2-40B4-BE49-F238E27FC236}">
                      <a16:creationId xmlns:a16="http://schemas.microsoft.com/office/drawing/2014/main" id="{8D44586B-0D90-4E4E-8717-66551FCE3A54}"/>
                    </a:ext>
                  </a:extLst>
                </p:cNvPr>
                <p:cNvGrpSpPr/>
                <p:nvPr/>
              </p:nvGrpSpPr>
              <p:grpSpPr>
                <a:xfrm>
                  <a:off x="716279" y="1686944"/>
                  <a:ext cx="273051" cy="250825"/>
                  <a:chOff x="8582026" y="1893889"/>
                  <a:chExt cx="273051" cy="250825"/>
                </a:xfrm>
              </p:grpSpPr>
              <p:sp>
                <p:nvSpPr>
                  <p:cNvPr id="409" name="Freeform 300">
                    <a:extLst>
                      <a:ext uri="{FF2B5EF4-FFF2-40B4-BE49-F238E27FC236}">
                        <a16:creationId xmlns:a16="http://schemas.microsoft.com/office/drawing/2014/main" id="{83189319-9D11-419D-9DA6-6D354A51CC41}"/>
                      </a:ext>
                    </a:extLst>
                  </p:cNvPr>
                  <p:cNvSpPr>
                    <a:spLocks/>
                  </p:cNvSpPr>
                  <p:nvPr/>
                </p:nvSpPr>
                <p:spPr bwMode="auto">
                  <a:xfrm>
                    <a:off x="8650289" y="2098676"/>
                    <a:ext cx="147638" cy="46038"/>
                  </a:xfrm>
                  <a:custGeom>
                    <a:avLst/>
                    <a:gdLst>
                      <a:gd name="T0" fmla="*/ 447 w 449"/>
                      <a:gd name="T1" fmla="*/ 29 h 141"/>
                      <a:gd name="T2" fmla="*/ 359 w 449"/>
                      <a:gd name="T3" fmla="*/ 42 h 141"/>
                      <a:gd name="T4" fmla="*/ 14 w 449"/>
                      <a:gd name="T5" fmla="*/ 11 h 141"/>
                      <a:gd name="T6" fmla="*/ 25 w 449"/>
                      <a:gd name="T7" fmla="*/ 63 h 141"/>
                      <a:gd name="T8" fmla="*/ 447 w 449"/>
                      <a:gd name="T9" fmla="*/ 29 h 141"/>
                    </a:gdLst>
                    <a:ahLst/>
                    <a:cxnLst>
                      <a:cxn ang="0">
                        <a:pos x="T0" y="T1"/>
                      </a:cxn>
                      <a:cxn ang="0">
                        <a:pos x="T2" y="T3"/>
                      </a:cxn>
                      <a:cxn ang="0">
                        <a:pos x="T4" y="T5"/>
                      </a:cxn>
                      <a:cxn ang="0">
                        <a:pos x="T6" y="T7"/>
                      </a:cxn>
                      <a:cxn ang="0">
                        <a:pos x="T8" y="T9"/>
                      </a:cxn>
                    </a:cxnLst>
                    <a:rect l="0" t="0" r="r" b="b"/>
                    <a:pathLst>
                      <a:path w="449" h="141">
                        <a:moveTo>
                          <a:pt x="447" y="29"/>
                        </a:moveTo>
                        <a:cubicBezTo>
                          <a:pt x="412" y="0"/>
                          <a:pt x="402" y="23"/>
                          <a:pt x="359" y="42"/>
                        </a:cubicBezTo>
                        <a:cubicBezTo>
                          <a:pt x="205" y="109"/>
                          <a:pt x="67" y="4"/>
                          <a:pt x="14" y="11"/>
                        </a:cubicBezTo>
                        <a:cubicBezTo>
                          <a:pt x="7" y="40"/>
                          <a:pt x="0" y="47"/>
                          <a:pt x="25" y="63"/>
                        </a:cubicBezTo>
                        <a:cubicBezTo>
                          <a:pt x="132" y="134"/>
                          <a:pt x="449" y="141"/>
                          <a:pt x="447" y="29"/>
                        </a:cubicBezTo>
                        <a:close/>
                      </a:path>
                    </a:pathLst>
                  </a:custGeom>
                  <a:solidFill>
                    <a:srgbClr val="D86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0" name="Freeform 303">
                    <a:extLst>
                      <a:ext uri="{FF2B5EF4-FFF2-40B4-BE49-F238E27FC236}">
                        <a16:creationId xmlns:a16="http://schemas.microsoft.com/office/drawing/2014/main" id="{3C88C15F-94B7-4614-BD17-9F69BAA862C9}"/>
                      </a:ext>
                    </a:extLst>
                  </p:cNvPr>
                  <p:cNvSpPr>
                    <a:spLocks/>
                  </p:cNvSpPr>
                  <p:nvPr/>
                </p:nvSpPr>
                <p:spPr bwMode="auto">
                  <a:xfrm>
                    <a:off x="8686801" y="1973264"/>
                    <a:ext cx="69850" cy="103188"/>
                  </a:xfrm>
                  <a:custGeom>
                    <a:avLst/>
                    <a:gdLst>
                      <a:gd name="T0" fmla="*/ 209 w 215"/>
                      <a:gd name="T1" fmla="*/ 258 h 315"/>
                      <a:gd name="T2" fmla="*/ 54 w 215"/>
                      <a:gd name="T3" fmla="*/ 179 h 315"/>
                      <a:gd name="T4" fmla="*/ 55 w 215"/>
                      <a:gd name="T5" fmla="*/ 16 h 315"/>
                      <a:gd name="T6" fmla="*/ 28 w 215"/>
                      <a:gd name="T7" fmla="*/ 270 h 315"/>
                      <a:gd name="T8" fmla="*/ 125 w 215"/>
                      <a:gd name="T9" fmla="*/ 314 h 315"/>
                      <a:gd name="T10" fmla="*/ 209 w 215"/>
                      <a:gd name="T11" fmla="*/ 258 h 315"/>
                    </a:gdLst>
                    <a:ahLst/>
                    <a:cxnLst>
                      <a:cxn ang="0">
                        <a:pos x="T0" y="T1"/>
                      </a:cxn>
                      <a:cxn ang="0">
                        <a:pos x="T2" y="T3"/>
                      </a:cxn>
                      <a:cxn ang="0">
                        <a:pos x="T4" y="T5"/>
                      </a:cxn>
                      <a:cxn ang="0">
                        <a:pos x="T6" y="T7"/>
                      </a:cxn>
                      <a:cxn ang="0">
                        <a:pos x="T8" y="T9"/>
                      </a:cxn>
                      <a:cxn ang="0">
                        <a:pos x="T10" y="T11"/>
                      </a:cxn>
                    </a:cxnLst>
                    <a:rect l="0" t="0" r="r" b="b"/>
                    <a:pathLst>
                      <a:path w="215" h="315">
                        <a:moveTo>
                          <a:pt x="209" y="258"/>
                        </a:moveTo>
                        <a:cubicBezTo>
                          <a:pt x="177" y="255"/>
                          <a:pt x="39" y="313"/>
                          <a:pt x="54" y="179"/>
                        </a:cubicBezTo>
                        <a:cubicBezTo>
                          <a:pt x="60" y="120"/>
                          <a:pt x="87" y="25"/>
                          <a:pt x="55" y="16"/>
                        </a:cubicBezTo>
                        <a:cubicBezTo>
                          <a:pt x="0" y="0"/>
                          <a:pt x="5" y="236"/>
                          <a:pt x="28" y="270"/>
                        </a:cubicBezTo>
                        <a:cubicBezTo>
                          <a:pt x="44" y="294"/>
                          <a:pt x="81" y="313"/>
                          <a:pt x="125" y="314"/>
                        </a:cubicBezTo>
                        <a:cubicBezTo>
                          <a:pt x="208" y="315"/>
                          <a:pt x="215" y="294"/>
                          <a:pt x="209" y="258"/>
                        </a:cubicBezTo>
                        <a:close/>
                      </a:path>
                    </a:pathLst>
                  </a:custGeom>
                  <a:solidFill>
                    <a:srgbClr val="F48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1" name="Freeform 304">
                    <a:extLst>
                      <a:ext uri="{FF2B5EF4-FFF2-40B4-BE49-F238E27FC236}">
                        <a16:creationId xmlns:a16="http://schemas.microsoft.com/office/drawing/2014/main" id="{384378AF-9F9F-454D-A2F3-289994229A60}"/>
                      </a:ext>
                    </a:extLst>
                  </p:cNvPr>
                  <p:cNvSpPr>
                    <a:spLocks/>
                  </p:cNvSpPr>
                  <p:nvPr/>
                </p:nvSpPr>
                <p:spPr bwMode="auto">
                  <a:xfrm>
                    <a:off x="8582026" y="1903414"/>
                    <a:ext cx="95250" cy="28575"/>
                  </a:xfrm>
                  <a:custGeom>
                    <a:avLst/>
                    <a:gdLst>
                      <a:gd name="T0" fmla="*/ 29 w 293"/>
                      <a:gd name="T1" fmla="*/ 14 h 84"/>
                      <a:gd name="T2" fmla="*/ 22 w 293"/>
                      <a:gd name="T3" fmla="*/ 78 h 84"/>
                      <a:gd name="T4" fmla="*/ 287 w 293"/>
                      <a:gd name="T5" fmla="*/ 57 h 84"/>
                      <a:gd name="T6" fmla="*/ 293 w 293"/>
                      <a:gd name="T7" fmla="*/ 20 h 84"/>
                      <a:gd name="T8" fmla="*/ 272 w 293"/>
                      <a:gd name="T9" fmla="*/ 0 h 84"/>
                      <a:gd name="T10" fmla="*/ 29 w 293"/>
                      <a:gd name="T11" fmla="*/ 14 h 84"/>
                    </a:gdLst>
                    <a:ahLst/>
                    <a:cxnLst>
                      <a:cxn ang="0">
                        <a:pos x="T0" y="T1"/>
                      </a:cxn>
                      <a:cxn ang="0">
                        <a:pos x="T2" y="T3"/>
                      </a:cxn>
                      <a:cxn ang="0">
                        <a:pos x="T4" y="T5"/>
                      </a:cxn>
                      <a:cxn ang="0">
                        <a:pos x="T6" y="T7"/>
                      </a:cxn>
                      <a:cxn ang="0">
                        <a:pos x="T8" y="T9"/>
                      </a:cxn>
                      <a:cxn ang="0">
                        <a:pos x="T10" y="T11"/>
                      </a:cxn>
                    </a:cxnLst>
                    <a:rect l="0" t="0" r="r" b="b"/>
                    <a:pathLst>
                      <a:path w="293" h="84">
                        <a:moveTo>
                          <a:pt x="29" y="14"/>
                        </a:moveTo>
                        <a:cubicBezTo>
                          <a:pt x="0" y="44"/>
                          <a:pt x="2" y="49"/>
                          <a:pt x="22" y="78"/>
                        </a:cubicBezTo>
                        <a:cubicBezTo>
                          <a:pt x="66" y="84"/>
                          <a:pt x="251" y="69"/>
                          <a:pt x="287" y="57"/>
                        </a:cubicBezTo>
                        <a:lnTo>
                          <a:pt x="293" y="20"/>
                        </a:lnTo>
                        <a:cubicBezTo>
                          <a:pt x="279" y="5"/>
                          <a:pt x="286" y="12"/>
                          <a:pt x="272" y="0"/>
                        </a:cubicBezTo>
                        <a:lnTo>
                          <a:pt x="29" y="14"/>
                        </a:lnTo>
                        <a:close/>
                      </a:path>
                    </a:pathLst>
                  </a:custGeom>
                  <a:solidFill>
                    <a:srgbClr val="8C4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2" name="Freeform 307">
                    <a:extLst>
                      <a:ext uri="{FF2B5EF4-FFF2-40B4-BE49-F238E27FC236}">
                        <a16:creationId xmlns:a16="http://schemas.microsoft.com/office/drawing/2014/main" id="{17BD6B58-07F0-4C38-A389-FA4B3A8EFC55}"/>
                      </a:ext>
                    </a:extLst>
                  </p:cNvPr>
                  <p:cNvSpPr>
                    <a:spLocks/>
                  </p:cNvSpPr>
                  <p:nvPr/>
                </p:nvSpPr>
                <p:spPr bwMode="auto">
                  <a:xfrm>
                    <a:off x="8764589" y="1893889"/>
                    <a:ext cx="90488" cy="38100"/>
                  </a:xfrm>
                  <a:custGeom>
                    <a:avLst/>
                    <a:gdLst>
                      <a:gd name="T0" fmla="*/ 5 w 279"/>
                      <a:gd name="T1" fmla="*/ 75 h 112"/>
                      <a:gd name="T2" fmla="*/ 265 w 279"/>
                      <a:gd name="T3" fmla="*/ 104 h 112"/>
                      <a:gd name="T4" fmla="*/ 151 w 279"/>
                      <a:gd name="T5" fmla="*/ 35 h 112"/>
                      <a:gd name="T6" fmla="*/ 5 w 279"/>
                      <a:gd name="T7" fmla="*/ 75 h 112"/>
                    </a:gdLst>
                    <a:ahLst/>
                    <a:cxnLst>
                      <a:cxn ang="0">
                        <a:pos x="T0" y="T1"/>
                      </a:cxn>
                      <a:cxn ang="0">
                        <a:pos x="T2" y="T3"/>
                      </a:cxn>
                      <a:cxn ang="0">
                        <a:pos x="T4" y="T5"/>
                      </a:cxn>
                      <a:cxn ang="0">
                        <a:pos x="T6" y="T7"/>
                      </a:cxn>
                    </a:cxnLst>
                    <a:rect l="0" t="0" r="r" b="b"/>
                    <a:pathLst>
                      <a:path w="279" h="112">
                        <a:moveTo>
                          <a:pt x="5" y="75"/>
                        </a:moveTo>
                        <a:cubicBezTo>
                          <a:pt x="36" y="108"/>
                          <a:pt x="234" y="112"/>
                          <a:pt x="265" y="104"/>
                        </a:cubicBezTo>
                        <a:cubicBezTo>
                          <a:pt x="279" y="24"/>
                          <a:pt x="226" y="42"/>
                          <a:pt x="151" y="35"/>
                        </a:cubicBezTo>
                        <a:cubicBezTo>
                          <a:pt x="89" y="30"/>
                          <a:pt x="0" y="0"/>
                          <a:pt x="5" y="75"/>
                        </a:cubicBezTo>
                        <a:close/>
                      </a:path>
                    </a:pathLst>
                  </a:custGeom>
                  <a:solidFill>
                    <a:srgbClr val="8C4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3" name="Freeform 326">
                    <a:extLst>
                      <a:ext uri="{FF2B5EF4-FFF2-40B4-BE49-F238E27FC236}">
                        <a16:creationId xmlns:a16="http://schemas.microsoft.com/office/drawing/2014/main" id="{9187E503-55A8-4E58-AF43-FCAA06CA13F7}"/>
                      </a:ext>
                    </a:extLst>
                  </p:cNvPr>
                  <p:cNvSpPr>
                    <a:spLocks/>
                  </p:cNvSpPr>
                  <p:nvPr/>
                </p:nvSpPr>
                <p:spPr bwMode="auto">
                  <a:xfrm>
                    <a:off x="8612189" y="1908176"/>
                    <a:ext cx="49213" cy="96838"/>
                  </a:xfrm>
                  <a:custGeom>
                    <a:avLst/>
                    <a:gdLst>
                      <a:gd name="T0" fmla="*/ 149 w 150"/>
                      <a:gd name="T1" fmla="*/ 171 h 297"/>
                      <a:gd name="T2" fmla="*/ 150 w 150"/>
                      <a:gd name="T3" fmla="*/ 125 h 297"/>
                      <a:gd name="T4" fmla="*/ 149 w 150"/>
                      <a:gd name="T5" fmla="*/ 171 h 297"/>
                    </a:gdLst>
                    <a:ahLst/>
                    <a:cxnLst>
                      <a:cxn ang="0">
                        <a:pos x="T0" y="T1"/>
                      </a:cxn>
                      <a:cxn ang="0">
                        <a:pos x="T2" y="T3"/>
                      </a:cxn>
                      <a:cxn ang="0">
                        <a:pos x="T4" y="T5"/>
                      </a:cxn>
                    </a:cxnLst>
                    <a:rect l="0" t="0" r="r" b="b"/>
                    <a:pathLst>
                      <a:path w="150" h="297">
                        <a:moveTo>
                          <a:pt x="149" y="171"/>
                        </a:moveTo>
                        <a:lnTo>
                          <a:pt x="150" y="125"/>
                        </a:lnTo>
                        <a:cubicBezTo>
                          <a:pt x="0" y="0"/>
                          <a:pt x="18" y="297"/>
                          <a:pt x="149" y="171"/>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4" name="Freeform 327">
                    <a:extLst>
                      <a:ext uri="{FF2B5EF4-FFF2-40B4-BE49-F238E27FC236}">
                        <a16:creationId xmlns:a16="http://schemas.microsoft.com/office/drawing/2014/main" id="{39E15774-255B-471B-9343-8C7410A277F3}"/>
                      </a:ext>
                    </a:extLst>
                  </p:cNvPr>
                  <p:cNvSpPr>
                    <a:spLocks/>
                  </p:cNvSpPr>
                  <p:nvPr/>
                </p:nvSpPr>
                <p:spPr bwMode="auto">
                  <a:xfrm>
                    <a:off x="8769351" y="1931989"/>
                    <a:ext cx="58738" cy="49213"/>
                  </a:xfrm>
                  <a:custGeom>
                    <a:avLst/>
                    <a:gdLst>
                      <a:gd name="T0" fmla="*/ 80 w 182"/>
                      <a:gd name="T1" fmla="*/ 24 h 147"/>
                      <a:gd name="T2" fmla="*/ 120 w 182"/>
                      <a:gd name="T3" fmla="*/ 119 h 147"/>
                      <a:gd name="T4" fmla="*/ 80 w 182"/>
                      <a:gd name="T5" fmla="*/ 24 h 147"/>
                    </a:gdLst>
                    <a:ahLst/>
                    <a:cxnLst>
                      <a:cxn ang="0">
                        <a:pos x="T0" y="T1"/>
                      </a:cxn>
                      <a:cxn ang="0">
                        <a:pos x="T2" y="T3"/>
                      </a:cxn>
                      <a:cxn ang="0">
                        <a:pos x="T4" y="T5"/>
                      </a:cxn>
                    </a:cxnLst>
                    <a:rect l="0" t="0" r="r" b="b"/>
                    <a:pathLst>
                      <a:path w="182" h="147">
                        <a:moveTo>
                          <a:pt x="80" y="24"/>
                        </a:moveTo>
                        <a:cubicBezTo>
                          <a:pt x="0" y="56"/>
                          <a:pt x="57" y="147"/>
                          <a:pt x="120" y="119"/>
                        </a:cubicBezTo>
                        <a:cubicBezTo>
                          <a:pt x="182" y="91"/>
                          <a:pt x="142" y="0"/>
                          <a:pt x="80" y="24"/>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sp>
            <p:nvSpPr>
              <p:cNvPr id="391" name="Rectangle 390">
                <a:extLst>
                  <a:ext uri="{FF2B5EF4-FFF2-40B4-BE49-F238E27FC236}">
                    <a16:creationId xmlns:a16="http://schemas.microsoft.com/office/drawing/2014/main" id="{9D4C47FA-21F7-41BA-B720-124256089047}"/>
                  </a:ext>
                </a:extLst>
              </p:cNvPr>
              <p:cNvSpPr/>
              <p:nvPr/>
            </p:nvSpPr>
            <p:spPr>
              <a:xfrm>
                <a:off x="363856" y="3225907"/>
                <a:ext cx="152401" cy="57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2" name="Rectangle 391">
                <a:extLst>
                  <a:ext uri="{FF2B5EF4-FFF2-40B4-BE49-F238E27FC236}">
                    <a16:creationId xmlns:a16="http://schemas.microsoft.com/office/drawing/2014/main" id="{AF0A59EC-BFC2-4988-BF52-D004525D92FB}"/>
                  </a:ext>
                </a:extLst>
              </p:cNvPr>
              <p:cNvSpPr/>
              <p:nvPr/>
            </p:nvSpPr>
            <p:spPr>
              <a:xfrm>
                <a:off x="1184908" y="3212076"/>
                <a:ext cx="152401" cy="714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221" name="Group 220">
            <a:extLst>
              <a:ext uri="{FF2B5EF4-FFF2-40B4-BE49-F238E27FC236}">
                <a16:creationId xmlns:a16="http://schemas.microsoft.com/office/drawing/2014/main" id="{786EB28B-F9D3-4FC2-BA9F-5DE4489B2A6E}"/>
              </a:ext>
            </a:extLst>
          </p:cNvPr>
          <p:cNvGrpSpPr/>
          <p:nvPr/>
        </p:nvGrpSpPr>
        <p:grpSpPr>
          <a:xfrm>
            <a:off x="7844833" y="3577207"/>
            <a:ext cx="468176" cy="1269848"/>
            <a:chOff x="12209568" y="1912451"/>
            <a:chExt cx="1244911" cy="3376613"/>
          </a:xfrm>
        </p:grpSpPr>
        <p:sp>
          <p:nvSpPr>
            <p:cNvPr id="355" name="Rectangle 8">
              <a:extLst>
                <a:ext uri="{FF2B5EF4-FFF2-40B4-BE49-F238E27FC236}">
                  <a16:creationId xmlns:a16="http://schemas.microsoft.com/office/drawing/2014/main" id="{0EF8A529-1A9C-4DA4-8744-652ACBB3D986}"/>
                </a:ext>
              </a:extLst>
            </p:cNvPr>
            <p:cNvSpPr/>
            <p:nvPr/>
          </p:nvSpPr>
          <p:spPr>
            <a:xfrm>
              <a:off x="12694143" y="2499986"/>
              <a:ext cx="281024" cy="1094748"/>
            </a:xfrm>
            <a:custGeom>
              <a:avLst/>
              <a:gdLst>
                <a:gd name="connsiteX0" fmla="*/ 0 w 215265"/>
                <a:gd name="connsiteY0" fmla="*/ 0 h 1082040"/>
                <a:gd name="connsiteX1" fmla="*/ 215265 w 215265"/>
                <a:gd name="connsiteY1" fmla="*/ 0 h 1082040"/>
                <a:gd name="connsiteX2" fmla="*/ 215265 w 215265"/>
                <a:gd name="connsiteY2" fmla="*/ 1082040 h 1082040"/>
                <a:gd name="connsiteX3" fmla="*/ 0 w 215265"/>
                <a:gd name="connsiteY3" fmla="*/ 1082040 h 1082040"/>
                <a:gd name="connsiteX4" fmla="*/ 0 w 215265"/>
                <a:gd name="connsiteY4" fmla="*/ 0 h 1082040"/>
                <a:gd name="connsiteX0" fmla="*/ 1905 w 217170"/>
                <a:gd name="connsiteY0" fmla="*/ 0 h 1082040"/>
                <a:gd name="connsiteX1" fmla="*/ 217170 w 217170"/>
                <a:gd name="connsiteY1" fmla="*/ 0 h 1082040"/>
                <a:gd name="connsiteX2" fmla="*/ 217170 w 217170"/>
                <a:gd name="connsiteY2" fmla="*/ 1082040 h 1082040"/>
                <a:gd name="connsiteX3" fmla="*/ 1905 w 217170"/>
                <a:gd name="connsiteY3" fmla="*/ 1082040 h 1082040"/>
                <a:gd name="connsiteX4" fmla="*/ 0 w 217170"/>
                <a:gd name="connsiteY4" fmla="*/ 152400 h 1082040"/>
                <a:gd name="connsiteX5" fmla="*/ 1905 w 217170"/>
                <a:gd name="connsiteY5" fmla="*/ 0 h 1082040"/>
                <a:gd name="connsiteX0" fmla="*/ 1905 w 217170"/>
                <a:gd name="connsiteY0" fmla="*/ 0 h 1082040"/>
                <a:gd name="connsiteX1" fmla="*/ 217170 w 217170"/>
                <a:gd name="connsiteY1" fmla="*/ 0 h 1082040"/>
                <a:gd name="connsiteX2" fmla="*/ 215265 w 217170"/>
                <a:gd name="connsiteY2" fmla="*/ 165735 h 1082040"/>
                <a:gd name="connsiteX3" fmla="*/ 217170 w 217170"/>
                <a:gd name="connsiteY3" fmla="*/ 1082040 h 1082040"/>
                <a:gd name="connsiteX4" fmla="*/ 1905 w 217170"/>
                <a:gd name="connsiteY4" fmla="*/ 1082040 h 1082040"/>
                <a:gd name="connsiteX5" fmla="*/ 0 w 217170"/>
                <a:gd name="connsiteY5" fmla="*/ 152400 h 1082040"/>
                <a:gd name="connsiteX6" fmla="*/ 1905 w 217170"/>
                <a:gd name="connsiteY6" fmla="*/ 0 h 1082040"/>
                <a:gd name="connsiteX0" fmla="*/ 1905 w 243844"/>
                <a:gd name="connsiteY0" fmla="*/ 0 h 1082040"/>
                <a:gd name="connsiteX1" fmla="*/ 217170 w 243844"/>
                <a:gd name="connsiteY1" fmla="*/ 0 h 1082040"/>
                <a:gd name="connsiteX2" fmla="*/ 215265 w 243844"/>
                <a:gd name="connsiteY2" fmla="*/ 165735 h 1082040"/>
                <a:gd name="connsiteX3" fmla="*/ 217170 w 243844"/>
                <a:gd name="connsiteY3" fmla="*/ 1082040 h 1082040"/>
                <a:gd name="connsiteX4" fmla="*/ 1905 w 243844"/>
                <a:gd name="connsiteY4" fmla="*/ 1082040 h 1082040"/>
                <a:gd name="connsiteX5" fmla="*/ 0 w 243844"/>
                <a:gd name="connsiteY5" fmla="*/ 152400 h 1082040"/>
                <a:gd name="connsiteX6" fmla="*/ 1905 w 243844"/>
                <a:gd name="connsiteY6" fmla="*/ 0 h 1082040"/>
                <a:gd name="connsiteX0" fmla="*/ 1905 w 255162"/>
                <a:gd name="connsiteY0" fmla="*/ 0 h 1082040"/>
                <a:gd name="connsiteX1" fmla="*/ 217170 w 255162"/>
                <a:gd name="connsiteY1" fmla="*/ 0 h 1082040"/>
                <a:gd name="connsiteX2" fmla="*/ 215265 w 255162"/>
                <a:gd name="connsiteY2" fmla="*/ 165735 h 1082040"/>
                <a:gd name="connsiteX3" fmla="*/ 217170 w 255162"/>
                <a:gd name="connsiteY3" fmla="*/ 1082040 h 1082040"/>
                <a:gd name="connsiteX4" fmla="*/ 1905 w 255162"/>
                <a:gd name="connsiteY4" fmla="*/ 1082040 h 1082040"/>
                <a:gd name="connsiteX5" fmla="*/ 0 w 255162"/>
                <a:gd name="connsiteY5" fmla="*/ 152400 h 1082040"/>
                <a:gd name="connsiteX6" fmla="*/ 1905 w 255162"/>
                <a:gd name="connsiteY6" fmla="*/ 0 h 1082040"/>
                <a:gd name="connsiteX0" fmla="*/ 26886 w 280143"/>
                <a:gd name="connsiteY0" fmla="*/ 0 h 1082040"/>
                <a:gd name="connsiteX1" fmla="*/ 242151 w 280143"/>
                <a:gd name="connsiteY1" fmla="*/ 0 h 1082040"/>
                <a:gd name="connsiteX2" fmla="*/ 240246 w 280143"/>
                <a:gd name="connsiteY2" fmla="*/ 165735 h 1082040"/>
                <a:gd name="connsiteX3" fmla="*/ 242151 w 280143"/>
                <a:gd name="connsiteY3" fmla="*/ 1082040 h 1082040"/>
                <a:gd name="connsiteX4" fmla="*/ 26886 w 280143"/>
                <a:gd name="connsiteY4" fmla="*/ 1082040 h 1082040"/>
                <a:gd name="connsiteX5" fmla="*/ 24981 w 280143"/>
                <a:gd name="connsiteY5" fmla="*/ 152400 h 1082040"/>
                <a:gd name="connsiteX6" fmla="*/ 26886 w 280143"/>
                <a:gd name="connsiteY6" fmla="*/ 0 h 1082040"/>
                <a:gd name="connsiteX0" fmla="*/ 32868 w 286125"/>
                <a:gd name="connsiteY0" fmla="*/ 0 h 1082040"/>
                <a:gd name="connsiteX1" fmla="*/ 248133 w 286125"/>
                <a:gd name="connsiteY1" fmla="*/ 0 h 1082040"/>
                <a:gd name="connsiteX2" fmla="*/ 246228 w 286125"/>
                <a:gd name="connsiteY2" fmla="*/ 165735 h 1082040"/>
                <a:gd name="connsiteX3" fmla="*/ 248133 w 286125"/>
                <a:gd name="connsiteY3" fmla="*/ 1082040 h 1082040"/>
                <a:gd name="connsiteX4" fmla="*/ 32868 w 286125"/>
                <a:gd name="connsiteY4" fmla="*/ 1082040 h 1082040"/>
                <a:gd name="connsiteX5" fmla="*/ 30963 w 286125"/>
                <a:gd name="connsiteY5" fmla="*/ 152400 h 1082040"/>
                <a:gd name="connsiteX6" fmla="*/ 32868 w 286125"/>
                <a:gd name="connsiteY6" fmla="*/ 0 h 1082040"/>
                <a:gd name="connsiteX0" fmla="*/ 30282 w 291159"/>
                <a:gd name="connsiteY0" fmla="*/ 3810 h 1082040"/>
                <a:gd name="connsiteX1" fmla="*/ 253167 w 291159"/>
                <a:gd name="connsiteY1" fmla="*/ 0 h 1082040"/>
                <a:gd name="connsiteX2" fmla="*/ 251262 w 291159"/>
                <a:gd name="connsiteY2" fmla="*/ 165735 h 1082040"/>
                <a:gd name="connsiteX3" fmla="*/ 253167 w 291159"/>
                <a:gd name="connsiteY3" fmla="*/ 1082040 h 1082040"/>
                <a:gd name="connsiteX4" fmla="*/ 37902 w 291159"/>
                <a:gd name="connsiteY4" fmla="*/ 1082040 h 1082040"/>
                <a:gd name="connsiteX5" fmla="*/ 35997 w 291159"/>
                <a:gd name="connsiteY5" fmla="*/ 152400 h 1082040"/>
                <a:gd name="connsiteX6" fmla="*/ 30282 w 291159"/>
                <a:gd name="connsiteY6" fmla="*/ 3810 h 1082040"/>
                <a:gd name="connsiteX0" fmla="*/ 30282 w 294624"/>
                <a:gd name="connsiteY0" fmla="*/ 0 h 1078230"/>
                <a:gd name="connsiteX1" fmla="*/ 260787 w 294624"/>
                <a:gd name="connsiteY1" fmla="*/ 0 h 1078230"/>
                <a:gd name="connsiteX2" fmla="*/ 251262 w 294624"/>
                <a:gd name="connsiteY2" fmla="*/ 161925 h 1078230"/>
                <a:gd name="connsiteX3" fmla="*/ 253167 w 294624"/>
                <a:gd name="connsiteY3" fmla="*/ 1078230 h 1078230"/>
                <a:gd name="connsiteX4" fmla="*/ 37902 w 294624"/>
                <a:gd name="connsiteY4" fmla="*/ 1078230 h 1078230"/>
                <a:gd name="connsiteX5" fmla="*/ 35997 w 294624"/>
                <a:gd name="connsiteY5" fmla="*/ 148590 h 1078230"/>
                <a:gd name="connsiteX6" fmla="*/ 30282 w 294624"/>
                <a:gd name="connsiteY6" fmla="*/ 0 h 1078230"/>
                <a:gd name="connsiteX0" fmla="*/ 35067 w 286074"/>
                <a:gd name="connsiteY0" fmla="*/ 0 h 1080135"/>
                <a:gd name="connsiteX1" fmla="*/ 252237 w 286074"/>
                <a:gd name="connsiteY1" fmla="*/ 1905 h 1080135"/>
                <a:gd name="connsiteX2" fmla="*/ 242712 w 286074"/>
                <a:gd name="connsiteY2" fmla="*/ 163830 h 1080135"/>
                <a:gd name="connsiteX3" fmla="*/ 244617 w 286074"/>
                <a:gd name="connsiteY3" fmla="*/ 1080135 h 1080135"/>
                <a:gd name="connsiteX4" fmla="*/ 29352 w 286074"/>
                <a:gd name="connsiteY4" fmla="*/ 1080135 h 1080135"/>
                <a:gd name="connsiteX5" fmla="*/ 27447 w 286074"/>
                <a:gd name="connsiteY5" fmla="*/ 150495 h 1080135"/>
                <a:gd name="connsiteX6" fmla="*/ 35067 w 286074"/>
                <a:gd name="connsiteY6" fmla="*/ 0 h 1080135"/>
                <a:gd name="connsiteX0" fmla="*/ 35067 w 281024"/>
                <a:gd name="connsiteY0" fmla="*/ 0 h 1080135"/>
                <a:gd name="connsiteX1" fmla="*/ 240807 w 281024"/>
                <a:gd name="connsiteY1" fmla="*/ 3810 h 1080135"/>
                <a:gd name="connsiteX2" fmla="*/ 242712 w 281024"/>
                <a:gd name="connsiteY2" fmla="*/ 163830 h 1080135"/>
                <a:gd name="connsiteX3" fmla="*/ 244617 w 281024"/>
                <a:gd name="connsiteY3" fmla="*/ 1080135 h 1080135"/>
                <a:gd name="connsiteX4" fmla="*/ 29352 w 281024"/>
                <a:gd name="connsiteY4" fmla="*/ 1080135 h 1080135"/>
                <a:gd name="connsiteX5" fmla="*/ 27447 w 281024"/>
                <a:gd name="connsiteY5" fmla="*/ 150495 h 1080135"/>
                <a:gd name="connsiteX6" fmla="*/ 35067 w 281024"/>
                <a:gd name="connsiteY6" fmla="*/ 0 h 1080135"/>
                <a:gd name="connsiteX0" fmla="*/ 35067 w 281024"/>
                <a:gd name="connsiteY0" fmla="*/ 5992 h 1086127"/>
                <a:gd name="connsiteX1" fmla="*/ 240807 w 281024"/>
                <a:gd name="connsiteY1" fmla="*/ 9802 h 1086127"/>
                <a:gd name="connsiteX2" fmla="*/ 242712 w 281024"/>
                <a:gd name="connsiteY2" fmla="*/ 169822 h 1086127"/>
                <a:gd name="connsiteX3" fmla="*/ 244617 w 281024"/>
                <a:gd name="connsiteY3" fmla="*/ 1086127 h 1086127"/>
                <a:gd name="connsiteX4" fmla="*/ 29352 w 281024"/>
                <a:gd name="connsiteY4" fmla="*/ 1086127 h 1086127"/>
                <a:gd name="connsiteX5" fmla="*/ 27447 w 281024"/>
                <a:gd name="connsiteY5" fmla="*/ 156487 h 1086127"/>
                <a:gd name="connsiteX6" fmla="*/ 35067 w 281024"/>
                <a:gd name="connsiteY6" fmla="*/ 5992 h 1086127"/>
                <a:gd name="connsiteX0" fmla="*/ 35067 w 281024"/>
                <a:gd name="connsiteY0" fmla="*/ 14771 h 1094906"/>
                <a:gd name="connsiteX1" fmla="*/ 240807 w 281024"/>
                <a:gd name="connsiteY1" fmla="*/ 18581 h 1094906"/>
                <a:gd name="connsiteX2" fmla="*/ 242712 w 281024"/>
                <a:gd name="connsiteY2" fmla="*/ 178601 h 1094906"/>
                <a:gd name="connsiteX3" fmla="*/ 244617 w 281024"/>
                <a:gd name="connsiteY3" fmla="*/ 1094906 h 1094906"/>
                <a:gd name="connsiteX4" fmla="*/ 29352 w 281024"/>
                <a:gd name="connsiteY4" fmla="*/ 1094906 h 1094906"/>
                <a:gd name="connsiteX5" fmla="*/ 27447 w 281024"/>
                <a:gd name="connsiteY5" fmla="*/ 165266 h 1094906"/>
                <a:gd name="connsiteX6" fmla="*/ 35067 w 281024"/>
                <a:gd name="connsiteY6" fmla="*/ 14771 h 1094906"/>
                <a:gd name="connsiteX0" fmla="*/ 35067 w 281024"/>
                <a:gd name="connsiteY0" fmla="*/ 17384 h 1091804"/>
                <a:gd name="connsiteX1" fmla="*/ 240807 w 281024"/>
                <a:gd name="connsiteY1" fmla="*/ 15479 h 1091804"/>
                <a:gd name="connsiteX2" fmla="*/ 242712 w 281024"/>
                <a:gd name="connsiteY2" fmla="*/ 175499 h 1091804"/>
                <a:gd name="connsiteX3" fmla="*/ 244617 w 281024"/>
                <a:gd name="connsiteY3" fmla="*/ 1091804 h 1091804"/>
                <a:gd name="connsiteX4" fmla="*/ 29352 w 281024"/>
                <a:gd name="connsiteY4" fmla="*/ 1091804 h 1091804"/>
                <a:gd name="connsiteX5" fmla="*/ 27447 w 281024"/>
                <a:gd name="connsiteY5" fmla="*/ 162164 h 1091804"/>
                <a:gd name="connsiteX6" fmla="*/ 35067 w 281024"/>
                <a:gd name="connsiteY6" fmla="*/ 17384 h 1091804"/>
                <a:gd name="connsiteX0" fmla="*/ 35067 w 281024"/>
                <a:gd name="connsiteY0" fmla="*/ 20328 h 1094748"/>
                <a:gd name="connsiteX1" fmla="*/ 240807 w 281024"/>
                <a:gd name="connsiteY1" fmla="*/ 18423 h 1094748"/>
                <a:gd name="connsiteX2" fmla="*/ 242712 w 281024"/>
                <a:gd name="connsiteY2" fmla="*/ 178443 h 1094748"/>
                <a:gd name="connsiteX3" fmla="*/ 244617 w 281024"/>
                <a:gd name="connsiteY3" fmla="*/ 1094748 h 1094748"/>
                <a:gd name="connsiteX4" fmla="*/ 29352 w 281024"/>
                <a:gd name="connsiteY4" fmla="*/ 1094748 h 1094748"/>
                <a:gd name="connsiteX5" fmla="*/ 27447 w 281024"/>
                <a:gd name="connsiteY5" fmla="*/ 165108 h 1094748"/>
                <a:gd name="connsiteX6" fmla="*/ 35067 w 281024"/>
                <a:gd name="connsiteY6" fmla="*/ 20328 h 1094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024" h="1094748">
                  <a:moveTo>
                    <a:pt x="35067" y="20328"/>
                  </a:moveTo>
                  <a:cubicBezTo>
                    <a:pt x="56022" y="-10787"/>
                    <a:pt x="223662" y="-1897"/>
                    <a:pt x="240807" y="18423"/>
                  </a:cubicBezTo>
                  <a:cubicBezTo>
                    <a:pt x="280177" y="79383"/>
                    <a:pt x="306212" y="102243"/>
                    <a:pt x="242712" y="178443"/>
                  </a:cubicBezTo>
                  <a:lnTo>
                    <a:pt x="244617" y="1094748"/>
                  </a:lnTo>
                  <a:lnTo>
                    <a:pt x="29352" y="1094748"/>
                  </a:lnTo>
                  <a:lnTo>
                    <a:pt x="27447" y="165108"/>
                  </a:lnTo>
                  <a:cubicBezTo>
                    <a:pt x="5222" y="142883"/>
                    <a:pt x="-24623" y="105418"/>
                    <a:pt x="35067" y="2032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56" name="Group 355">
              <a:extLst>
                <a:ext uri="{FF2B5EF4-FFF2-40B4-BE49-F238E27FC236}">
                  <a16:creationId xmlns:a16="http://schemas.microsoft.com/office/drawing/2014/main" id="{A50BCAF0-3383-4D4F-B80C-9D1CF499BB33}"/>
                </a:ext>
              </a:extLst>
            </p:cNvPr>
            <p:cNvGrpSpPr/>
            <p:nvPr/>
          </p:nvGrpSpPr>
          <p:grpSpPr>
            <a:xfrm>
              <a:off x="12209568" y="1912451"/>
              <a:ext cx="1244911" cy="3376613"/>
              <a:chOff x="4019240" y="2001839"/>
              <a:chExt cx="1244911" cy="3376613"/>
            </a:xfrm>
          </p:grpSpPr>
          <p:sp>
            <p:nvSpPr>
              <p:cNvPr id="357" name="Freeform 357">
                <a:extLst>
                  <a:ext uri="{FF2B5EF4-FFF2-40B4-BE49-F238E27FC236}">
                    <a16:creationId xmlns:a16="http://schemas.microsoft.com/office/drawing/2014/main" id="{895B4389-2982-4311-B1AD-0B286928C4AA}"/>
                  </a:ext>
                </a:extLst>
              </p:cNvPr>
              <p:cNvSpPr>
                <a:spLocks/>
              </p:cNvSpPr>
              <p:nvPr/>
            </p:nvSpPr>
            <p:spPr bwMode="auto">
              <a:xfrm>
                <a:off x="4394201" y="3675064"/>
                <a:ext cx="527050" cy="1531938"/>
              </a:xfrm>
              <a:custGeom>
                <a:avLst/>
                <a:gdLst>
                  <a:gd name="T0" fmla="*/ 145 w 1609"/>
                  <a:gd name="T1" fmla="*/ 4630 h 4676"/>
                  <a:gd name="T2" fmla="*/ 132 w 1609"/>
                  <a:gd name="T3" fmla="*/ 4675 h 4676"/>
                  <a:gd name="T4" fmla="*/ 688 w 1609"/>
                  <a:gd name="T5" fmla="*/ 4676 h 4676"/>
                  <a:gd name="T6" fmla="*/ 672 w 1609"/>
                  <a:gd name="T7" fmla="*/ 4613 h 4676"/>
                  <a:gd name="T8" fmla="*/ 731 w 1609"/>
                  <a:gd name="T9" fmla="*/ 4611 h 4676"/>
                  <a:gd name="T10" fmla="*/ 731 w 1609"/>
                  <a:gd name="T11" fmla="*/ 763 h 4676"/>
                  <a:gd name="T12" fmla="*/ 859 w 1609"/>
                  <a:gd name="T13" fmla="*/ 762 h 4676"/>
                  <a:gd name="T14" fmla="*/ 862 w 1609"/>
                  <a:gd name="T15" fmla="*/ 4575 h 4676"/>
                  <a:gd name="T16" fmla="*/ 945 w 1609"/>
                  <a:gd name="T17" fmla="*/ 4575 h 4676"/>
                  <a:gd name="T18" fmla="*/ 937 w 1609"/>
                  <a:gd name="T19" fmla="*/ 4631 h 4676"/>
                  <a:gd name="T20" fmla="*/ 938 w 1609"/>
                  <a:gd name="T21" fmla="*/ 4633 h 4676"/>
                  <a:gd name="T22" fmla="*/ 1359 w 1609"/>
                  <a:gd name="T23" fmla="*/ 4619 h 4676"/>
                  <a:gd name="T24" fmla="*/ 1479 w 1609"/>
                  <a:gd name="T25" fmla="*/ 4637 h 4676"/>
                  <a:gd name="T26" fmla="*/ 1467 w 1609"/>
                  <a:gd name="T27" fmla="*/ 4577 h 4676"/>
                  <a:gd name="T28" fmla="*/ 1596 w 1609"/>
                  <a:gd name="T29" fmla="*/ 4575 h 4676"/>
                  <a:gd name="T30" fmla="*/ 1597 w 1609"/>
                  <a:gd name="T31" fmla="*/ 3568 h 4676"/>
                  <a:gd name="T32" fmla="*/ 1597 w 1609"/>
                  <a:gd name="T33" fmla="*/ 799 h 4676"/>
                  <a:gd name="T34" fmla="*/ 1597 w 1609"/>
                  <a:gd name="T35" fmla="*/ 672 h 4676"/>
                  <a:gd name="T36" fmla="*/ 1609 w 1609"/>
                  <a:gd name="T37" fmla="*/ 563 h 4676"/>
                  <a:gd name="T38" fmla="*/ 1609 w 1609"/>
                  <a:gd name="T39" fmla="*/ 332 h 4676"/>
                  <a:gd name="T40" fmla="*/ 1372 w 1609"/>
                  <a:gd name="T41" fmla="*/ 374 h 4676"/>
                  <a:gd name="T42" fmla="*/ 1092 w 1609"/>
                  <a:gd name="T43" fmla="*/ 374 h 4676"/>
                  <a:gd name="T44" fmla="*/ 926 w 1609"/>
                  <a:gd name="T45" fmla="*/ 0 h 4676"/>
                  <a:gd name="T46" fmla="*/ 619 w 1609"/>
                  <a:gd name="T47" fmla="*/ 0 h 4676"/>
                  <a:gd name="T48" fmla="*/ 602 w 1609"/>
                  <a:gd name="T49" fmla="*/ 291 h 4676"/>
                  <a:gd name="T50" fmla="*/ 371 w 1609"/>
                  <a:gd name="T51" fmla="*/ 374 h 4676"/>
                  <a:gd name="T52" fmla="*/ 241 w 1609"/>
                  <a:gd name="T53" fmla="*/ 658 h 4676"/>
                  <a:gd name="T54" fmla="*/ 0 w 1609"/>
                  <a:gd name="T55" fmla="*/ 722 h 4676"/>
                  <a:gd name="T56" fmla="*/ 0 w 1609"/>
                  <a:gd name="T57" fmla="*/ 4604 h 4676"/>
                  <a:gd name="T58" fmla="*/ 145 w 1609"/>
                  <a:gd name="T59" fmla="*/ 4606 h 4676"/>
                  <a:gd name="T60" fmla="*/ 149 w 1609"/>
                  <a:gd name="T61" fmla="*/ 4612 h 4676"/>
                  <a:gd name="T62" fmla="*/ 149 w 1609"/>
                  <a:gd name="T63" fmla="*/ 4624 h 4676"/>
                  <a:gd name="T64" fmla="*/ 145 w 1609"/>
                  <a:gd name="T65" fmla="*/ 4630 h 4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9" h="4676">
                    <a:moveTo>
                      <a:pt x="145" y="4630"/>
                    </a:moveTo>
                    <a:lnTo>
                      <a:pt x="132" y="4675"/>
                    </a:lnTo>
                    <a:cubicBezTo>
                      <a:pt x="280" y="4648"/>
                      <a:pt x="546" y="4622"/>
                      <a:pt x="688" y="4676"/>
                    </a:cubicBezTo>
                    <a:lnTo>
                      <a:pt x="672" y="4613"/>
                    </a:lnTo>
                    <a:lnTo>
                      <a:pt x="731" y="4611"/>
                    </a:lnTo>
                    <a:lnTo>
                      <a:pt x="731" y="763"/>
                    </a:lnTo>
                    <a:lnTo>
                      <a:pt x="859" y="762"/>
                    </a:lnTo>
                    <a:lnTo>
                      <a:pt x="862" y="4575"/>
                    </a:lnTo>
                    <a:lnTo>
                      <a:pt x="945" y="4575"/>
                    </a:lnTo>
                    <a:lnTo>
                      <a:pt x="937" y="4631"/>
                    </a:lnTo>
                    <a:lnTo>
                      <a:pt x="938" y="4633"/>
                    </a:lnTo>
                    <a:cubicBezTo>
                      <a:pt x="1070" y="4618"/>
                      <a:pt x="1222" y="4603"/>
                      <a:pt x="1359" y="4619"/>
                    </a:cubicBezTo>
                    <a:cubicBezTo>
                      <a:pt x="1384" y="4622"/>
                      <a:pt x="1472" y="4638"/>
                      <a:pt x="1479" y="4637"/>
                    </a:cubicBezTo>
                    <a:lnTo>
                      <a:pt x="1467" y="4577"/>
                    </a:lnTo>
                    <a:lnTo>
                      <a:pt x="1596" y="4575"/>
                    </a:lnTo>
                    <a:cubicBezTo>
                      <a:pt x="1607" y="4247"/>
                      <a:pt x="1597" y="3899"/>
                      <a:pt x="1597" y="3568"/>
                    </a:cubicBezTo>
                    <a:lnTo>
                      <a:pt x="1597" y="799"/>
                    </a:lnTo>
                    <a:cubicBezTo>
                      <a:pt x="1597" y="757"/>
                      <a:pt x="1597" y="714"/>
                      <a:pt x="1597" y="672"/>
                    </a:cubicBezTo>
                    <a:cubicBezTo>
                      <a:pt x="1597" y="620"/>
                      <a:pt x="1607" y="606"/>
                      <a:pt x="1609" y="563"/>
                    </a:cubicBezTo>
                    <a:lnTo>
                      <a:pt x="1609" y="332"/>
                    </a:lnTo>
                    <a:cubicBezTo>
                      <a:pt x="1530" y="378"/>
                      <a:pt x="1476" y="374"/>
                      <a:pt x="1372" y="374"/>
                    </a:cubicBezTo>
                    <a:cubicBezTo>
                      <a:pt x="1280" y="374"/>
                      <a:pt x="1185" y="376"/>
                      <a:pt x="1092" y="374"/>
                    </a:cubicBezTo>
                    <a:cubicBezTo>
                      <a:pt x="882" y="370"/>
                      <a:pt x="926" y="180"/>
                      <a:pt x="926" y="0"/>
                    </a:cubicBezTo>
                    <a:lnTo>
                      <a:pt x="619" y="0"/>
                    </a:lnTo>
                    <a:cubicBezTo>
                      <a:pt x="619" y="76"/>
                      <a:pt x="632" y="234"/>
                      <a:pt x="602" y="291"/>
                    </a:cubicBezTo>
                    <a:cubicBezTo>
                      <a:pt x="560" y="372"/>
                      <a:pt x="478" y="374"/>
                      <a:pt x="371" y="374"/>
                    </a:cubicBezTo>
                    <a:cubicBezTo>
                      <a:pt x="351" y="445"/>
                      <a:pt x="275" y="581"/>
                      <a:pt x="241" y="658"/>
                    </a:cubicBezTo>
                    <a:cubicBezTo>
                      <a:pt x="169" y="817"/>
                      <a:pt x="155" y="782"/>
                      <a:pt x="0" y="722"/>
                    </a:cubicBezTo>
                    <a:lnTo>
                      <a:pt x="0" y="4604"/>
                    </a:lnTo>
                    <a:lnTo>
                      <a:pt x="145" y="4606"/>
                    </a:lnTo>
                    <a:cubicBezTo>
                      <a:pt x="146" y="4608"/>
                      <a:pt x="148" y="4611"/>
                      <a:pt x="149" y="4612"/>
                    </a:cubicBezTo>
                    <a:lnTo>
                      <a:pt x="149" y="4624"/>
                    </a:lnTo>
                    <a:cubicBezTo>
                      <a:pt x="149" y="4623"/>
                      <a:pt x="147" y="4628"/>
                      <a:pt x="145" y="4630"/>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8" name="Freeform 360">
                <a:extLst>
                  <a:ext uri="{FF2B5EF4-FFF2-40B4-BE49-F238E27FC236}">
                    <a16:creationId xmlns:a16="http://schemas.microsoft.com/office/drawing/2014/main" id="{957952F9-CC12-4BCA-9243-D84567A9C89E}"/>
                  </a:ext>
                </a:extLst>
              </p:cNvPr>
              <p:cNvSpPr>
                <a:spLocks/>
              </p:cNvSpPr>
              <p:nvPr/>
            </p:nvSpPr>
            <p:spPr bwMode="auto">
              <a:xfrm>
                <a:off x="4213226" y="2651126"/>
                <a:ext cx="1050925" cy="2540000"/>
              </a:xfrm>
              <a:custGeom>
                <a:avLst/>
                <a:gdLst>
                  <a:gd name="T0" fmla="*/ 1487 w 3209"/>
                  <a:gd name="T1" fmla="*/ 2375 h 7755"/>
                  <a:gd name="T2" fmla="*/ 1479 w 3209"/>
                  <a:gd name="T3" fmla="*/ 3115 h 7755"/>
                  <a:gd name="T4" fmla="*/ 1169 w 3209"/>
                  <a:gd name="T5" fmla="*/ 2992 h 7755"/>
                  <a:gd name="T6" fmla="*/ 632 w 3209"/>
                  <a:gd name="T7" fmla="*/ 3222 h 7755"/>
                  <a:gd name="T8" fmla="*/ 362 w 3209"/>
                  <a:gd name="T9" fmla="*/ 2868 h 7755"/>
                  <a:gd name="T10" fmla="*/ 504 w 3209"/>
                  <a:gd name="T11" fmla="*/ 2596 h 7755"/>
                  <a:gd name="T12" fmla="*/ 1106 w 3209"/>
                  <a:gd name="T13" fmla="*/ 2852 h 7755"/>
                  <a:gd name="T14" fmla="*/ 657 w 3209"/>
                  <a:gd name="T15" fmla="*/ 2449 h 7755"/>
                  <a:gd name="T16" fmla="*/ 596 w 3209"/>
                  <a:gd name="T17" fmla="*/ 1028 h 7755"/>
                  <a:gd name="T18" fmla="*/ 535 w 3209"/>
                  <a:gd name="T19" fmla="*/ 1284 h 7755"/>
                  <a:gd name="T20" fmla="*/ 404 w 3209"/>
                  <a:gd name="T21" fmla="*/ 1914 h 7755"/>
                  <a:gd name="T22" fmla="*/ 401 w 3209"/>
                  <a:gd name="T23" fmla="*/ 2442 h 7755"/>
                  <a:gd name="T24" fmla="*/ 384 w 3209"/>
                  <a:gd name="T25" fmla="*/ 2544 h 7755"/>
                  <a:gd name="T26" fmla="*/ 291 w 3209"/>
                  <a:gd name="T27" fmla="*/ 2502 h 7755"/>
                  <a:gd name="T28" fmla="*/ 190 w 3209"/>
                  <a:gd name="T29" fmla="*/ 2973 h 7755"/>
                  <a:gd name="T30" fmla="*/ 141 w 3209"/>
                  <a:gd name="T31" fmla="*/ 3018 h 7755"/>
                  <a:gd name="T32" fmla="*/ 110 w 3209"/>
                  <a:gd name="T33" fmla="*/ 3139 h 7755"/>
                  <a:gd name="T34" fmla="*/ 137 w 3209"/>
                  <a:gd name="T35" fmla="*/ 3329 h 7755"/>
                  <a:gd name="T36" fmla="*/ 37 w 3209"/>
                  <a:gd name="T37" fmla="*/ 3450 h 7755"/>
                  <a:gd name="T38" fmla="*/ 105 w 3209"/>
                  <a:gd name="T39" fmla="*/ 3645 h 7755"/>
                  <a:gd name="T40" fmla="*/ 545 w 3209"/>
                  <a:gd name="T41" fmla="*/ 3848 h 7755"/>
                  <a:gd name="T42" fmla="*/ 551 w 3209"/>
                  <a:gd name="T43" fmla="*/ 7736 h 7755"/>
                  <a:gd name="T44" fmla="*/ 698 w 3209"/>
                  <a:gd name="T45" fmla="*/ 7755 h 7755"/>
                  <a:gd name="T46" fmla="*/ 702 w 3209"/>
                  <a:gd name="T47" fmla="*/ 7737 h 7755"/>
                  <a:gd name="T48" fmla="*/ 553 w 3209"/>
                  <a:gd name="T49" fmla="*/ 7729 h 7755"/>
                  <a:gd name="T50" fmla="*/ 794 w 3209"/>
                  <a:gd name="T51" fmla="*/ 3783 h 7755"/>
                  <a:gd name="T52" fmla="*/ 1155 w 3209"/>
                  <a:gd name="T53" fmla="*/ 3416 h 7755"/>
                  <a:gd name="T54" fmla="*/ 1479 w 3209"/>
                  <a:gd name="T55" fmla="*/ 3125 h 7755"/>
                  <a:gd name="T56" fmla="*/ 1925 w 3209"/>
                  <a:gd name="T57" fmla="*/ 3499 h 7755"/>
                  <a:gd name="T58" fmla="*/ 2162 w 3209"/>
                  <a:gd name="T59" fmla="*/ 3688 h 7755"/>
                  <a:gd name="T60" fmla="*/ 2235 w 3209"/>
                  <a:gd name="T61" fmla="*/ 3285 h 7755"/>
                  <a:gd name="T62" fmla="*/ 1796 w 3209"/>
                  <a:gd name="T63" fmla="*/ 2836 h 7755"/>
                  <a:gd name="T64" fmla="*/ 2307 w 3209"/>
                  <a:gd name="T65" fmla="*/ 2707 h 7755"/>
                  <a:gd name="T66" fmla="*/ 2068 w 3209"/>
                  <a:gd name="T67" fmla="*/ 2383 h 7755"/>
                  <a:gd name="T68" fmla="*/ 2415 w 3209"/>
                  <a:gd name="T69" fmla="*/ 2641 h 7755"/>
                  <a:gd name="T70" fmla="*/ 3039 w 3209"/>
                  <a:gd name="T71" fmla="*/ 1846 h 7755"/>
                  <a:gd name="T72" fmla="*/ 2524 w 3209"/>
                  <a:gd name="T73" fmla="*/ 531 h 7755"/>
                  <a:gd name="T74" fmla="*/ 1922 w 3209"/>
                  <a:gd name="T75" fmla="*/ 0 h 7755"/>
                  <a:gd name="T76" fmla="*/ 1711 w 3209"/>
                  <a:gd name="T77" fmla="*/ 540 h 7755"/>
                  <a:gd name="T78" fmla="*/ 1492 w 3209"/>
                  <a:gd name="T79" fmla="*/ 2256 h 7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09" h="7755">
                    <a:moveTo>
                      <a:pt x="1485" y="2064"/>
                    </a:moveTo>
                    <a:cubicBezTo>
                      <a:pt x="1485" y="2168"/>
                      <a:pt x="1487" y="2271"/>
                      <a:pt x="1487" y="2375"/>
                    </a:cubicBezTo>
                    <a:cubicBezTo>
                      <a:pt x="1487" y="2460"/>
                      <a:pt x="1491" y="2605"/>
                      <a:pt x="1480" y="2684"/>
                    </a:cubicBezTo>
                    <a:lnTo>
                      <a:pt x="1479" y="3115"/>
                    </a:lnTo>
                    <a:lnTo>
                      <a:pt x="1171" y="3115"/>
                    </a:lnTo>
                    <a:lnTo>
                      <a:pt x="1169" y="2992"/>
                    </a:lnTo>
                    <a:lnTo>
                      <a:pt x="1031" y="3278"/>
                    </a:lnTo>
                    <a:cubicBezTo>
                      <a:pt x="931" y="3280"/>
                      <a:pt x="737" y="3238"/>
                      <a:pt x="632" y="3222"/>
                    </a:cubicBezTo>
                    <a:lnTo>
                      <a:pt x="237" y="3165"/>
                    </a:lnTo>
                    <a:cubicBezTo>
                      <a:pt x="242" y="3051"/>
                      <a:pt x="318" y="2959"/>
                      <a:pt x="362" y="2868"/>
                    </a:cubicBezTo>
                    <a:cubicBezTo>
                      <a:pt x="383" y="2825"/>
                      <a:pt x="411" y="2780"/>
                      <a:pt x="432" y="2735"/>
                    </a:cubicBezTo>
                    <a:cubicBezTo>
                      <a:pt x="453" y="2692"/>
                      <a:pt x="487" y="2641"/>
                      <a:pt x="504" y="2596"/>
                    </a:cubicBezTo>
                    <a:lnTo>
                      <a:pt x="1108" y="2862"/>
                    </a:lnTo>
                    <a:cubicBezTo>
                      <a:pt x="1130" y="2854"/>
                      <a:pt x="1122" y="2872"/>
                      <a:pt x="1106" y="2852"/>
                    </a:cubicBezTo>
                    <a:cubicBezTo>
                      <a:pt x="1106" y="2852"/>
                      <a:pt x="1104" y="2850"/>
                      <a:pt x="1103" y="2849"/>
                    </a:cubicBezTo>
                    <a:cubicBezTo>
                      <a:pt x="1009" y="2753"/>
                      <a:pt x="746" y="2539"/>
                      <a:pt x="657" y="2449"/>
                    </a:cubicBezTo>
                    <a:cubicBezTo>
                      <a:pt x="588" y="2379"/>
                      <a:pt x="596" y="2414"/>
                      <a:pt x="595" y="2350"/>
                    </a:cubicBezTo>
                    <a:lnTo>
                      <a:pt x="596" y="1028"/>
                    </a:lnTo>
                    <a:cubicBezTo>
                      <a:pt x="579" y="1034"/>
                      <a:pt x="592" y="1029"/>
                      <a:pt x="584" y="1061"/>
                    </a:cubicBezTo>
                    <a:lnTo>
                      <a:pt x="535" y="1284"/>
                    </a:lnTo>
                    <a:cubicBezTo>
                      <a:pt x="530" y="1303"/>
                      <a:pt x="518" y="1357"/>
                      <a:pt x="515" y="1373"/>
                    </a:cubicBezTo>
                    <a:cubicBezTo>
                      <a:pt x="480" y="1569"/>
                      <a:pt x="435" y="1739"/>
                      <a:pt x="404" y="1914"/>
                    </a:cubicBezTo>
                    <a:cubicBezTo>
                      <a:pt x="377" y="2064"/>
                      <a:pt x="400" y="2125"/>
                      <a:pt x="402" y="2222"/>
                    </a:cubicBezTo>
                    <a:lnTo>
                      <a:pt x="401" y="2442"/>
                    </a:lnTo>
                    <a:cubicBezTo>
                      <a:pt x="401" y="2454"/>
                      <a:pt x="403" y="2484"/>
                      <a:pt x="402" y="2493"/>
                    </a:cubicBezTo>
                    <a:cubicBezTo>
                      <a:pt x="400" y="2526"/>
                      <a:pt x="396" y="2530"/>
                      <a:pt x="384" y="2544"/>
                    </a:cubicBezTo>
                    <a:cubicBezTo>
                      <a:pt x="376" y="2537"/>
                      <a:pt x="376" y="2537"/>
                      <a:pt x="362" y="2530"/>
                    </a:cubicBezTo>
                    <a:lnTo>
                      <a:pt x="291" y="2502"/>
                    </a:lnTo>
                    <a:lnTo>
                      <a:pt x="213" y="2908"/>
                    </a:lnTo>
                    <a:cubicBezTo>
                      <a:pt x="208" y="2933"/>
                      <a:pt x="201" y="2952"/>
                      <a:pt x="190" y="2973"/>
                    </a:cubicBezTo>
                    <a:cubicBezTo>
                      <a:pt x="176" y="3001"/>
                      <a:pt x="152" y="3016"/>
                      <a:pt x="150" y="3014"/>
                    </a:cubicBezTo>
                    <a:cubicBezTo>
                      <a:pt x="148" y="3011"/>
                      <a:pt x="144" y="3017"/>
                      <a:pt x="141" y="3018"/>
                    </a:cubicBezTo>
                    <a:cubicBezTo>
                      <a:pt x="139" y="3012"/>
                      <a:pt x="133" y="3071"/>
                      <a:pt x="132" y="3085"/>
                    </a:cubicBezTo>
                    <a:cubicBezTo>
                      <a:pt x="129" y="3123"/>
                      <a:pt x="141" y="3139"/>
                      <a:pt x="110" y="3139"/>
                    </a:cubicBezTo>
                    <a:lnTo>
                      <a:pt x="70" y="3136"/>
                    </a:lnTo>
                    <a:cubicBezTo>
                      <a:pt x="81" y="3194"/>
                      <a:pt x="126" y="3240"/>
                      <a:pt x="137" y="3329"/>
                    </a:cubicBezTo>
                    <a:cubicBezTo>
                      <a:pt x="146" y="3401"/>
                      <a:pt x="139" y="3506"/>
                      <a:pt x="144" y="3586"/>
                    </a:cubicBezTo>
                    <a:cubicBezTo>
                      <a:pt x="78" y="3590"/>
                      <a:pt x="47" y="3515"/>
                      <a:pt x="37" y="3450"/>
                    </a:cubicBezTo>
                    <a:cubicBezTo>
                      <a:pt x="33" y="3454"/>
                      <a:pt x="0" y="3445"/>
                      <a:pt x="18" y="3542"/>
                    </a:cubicBezTo>
                    <a:cubicBezTo>
                      <a:pt x="36" y="3637"/>
                      <a:pt x="61" y="3614"/>
                      <a:pt x="105" y="3645"/>
                    </a:cubicBezTo>
                    <a:cubicBezTo>
                      <a:pt x="131" y="3663"/>
                      <a:pt x="133" y="3667"/>
                      <a:pt x="163" y="3680"/>
                    </a:cubicBezTo>
                    <a:cubicBezTo>
                      <a:pt x="197" y="3685"/>
                      <a:pt x="512" y="3826"/>
                      <a:pt x="545" y="3848"/>
                    </a:cubicBezTo>
                    <a:cubicBezTo>
                      <a:pt x="556" y="4029"/>
                      <a:pt x="546" y="4598"/>
                      <a:pt x="546" y="4822"/>
                    </a:cubicBezTo>
                    <a:cubicBezTo>
                      <a:pt x="546" y="5114"/>
                      <a:pt x="535" y="7685"/>
                      <a:pt x="551" y="7736"/>
                    </a:cubicBezTo>
                    <a:lnTo>
                      <a:pt x="664" y="7738"/>
                    </a:lnTo>
                    <a:cubicBezTo>
                      <a:pt x="711" y="7746"/>
                      <a:pt x="680" y="7730"/>
                      <a:pt x="698" y="7755"/>
                    </a:cubicBezTo>
                    <a:cubicBezTo>
                      <a:pt x="700" y="7753"/>
                      <a:pt x="702" y="7748"/>
                      <a:pt x="702" y="7749"/>
                    </a:cubicBezTo>
                    <a:lnTo>
                      <a:pt x="702" y="7737"/>
                    </a:lnTo>
                    <a:cubicBezTo>
                      <a:pt x="701" y="7736"/>
                      <a:pt x="699" y="7733"/>
                      <a:pt x="698" y="7731"/>
                    </a:cubicBezTo>
                    <a:lnTo>
                      <a:pt x="553" y="7729"/>
                    </a:lnTo>
                    <a:lnTo>
                      <a:pt x="553" y="3847"/>
                    </a:lnTo>
                    <a:cubicBezTo>
                      <a:pt x="708" y="3907"/>
                      <a:pt x="722" y="3942"/>
                      <a:pt x="794" y="3783"/>
                    </a:cubicBezTo>
                    <a:cubicBezTo>
                      <a:pt x="828" y="3706"/>
                      <a:pt x="904" y="3570"/>
                      <a:pt x="924" y="3499"/>
                    </a:cubicBezTo>
                    <a:cubicBezTo>
                      <a:pt x="1031" y="3499"/>
                      <a:pt x="1113" y="3497"/>
                      <a:pt x="1155" y="3416"/>
                    </a:cubicBezTo>
                    <a:cubicBezTo>
                      <a:pt x="1185" y="3359"/>
                      <a:pt x="1172" y="3201"/>
                      <a:pt x="1172" y="3125"/>
                    </a:cubicBezTo>
                    <a:lnTo>
                      <a:pt x="1479" y="3125"/>
                    </a:lnTo>
                    <a:cubicBezTo>
                      <a:pt x="1479" y="3305"/>
                      <a:pt x="1435" y="3495"/>
                      <a:pt x="1645" y="3499"/>
                    </a:cubicBezTo>
                    <a:cubicBezTo>
                      <a:pt x="1738" y="3501"/>
                      <a:pt x="1833" y="3499"/>
                      <a:pt x="1925" y="3499"/>
                    </a:cubicBezTo>
                    <a:cubicBezTo>
                      <a:pt x="2029" y="3499"/>
                      <a:pt x="2083" y="3503"/>
                      <a:pt x="2162" y="3457"/>
                    </a:cubicBezTo>
                    <a:lnTo>
                      <a:pt x="2162" y="3688"/>
                    </a:lnTo>
                    <a:cubicBezTo>
                      <a:pt x="2183" y="3646"/>
                      <a:pt x="2172" y="3504"/>
                      <a:pt x="2168" y="3446"/>
                    </a:cubicBezTo>
                    <a:cubicBezTo>
                      <a:pt x="2229" y="3402"/>
                      <a:pt x="2228" y="3382"/>
                      <a:pt x="2235" y="3285"/>
                    </a:cubicBezTo>
                    <a:cubicBezTo>
                      <a:pt x="2090" y="3269"/>
                      <a:pt x="1812" y="3346"/>
                      <a:pt x="1796" y="3126"/>
                    </a:cubicBezTo>
                    <a:cubicBezTo>
                      <a:pt x="1791" y="3061"/>
                      <a:pt x="1789" y="2898"/>
                      <a:pt x="1796" y="2836"/>
                    </a:cubicBezTo>
                    <a:cubicBezTo>
                      <a:pt x="1806" y="2752"/>
                      <a:pt x="1895" y="2677"/>
                      <a:pt x="1934" y="2696"/>
                    </a:cubicBezTo>
                    <a:cubicBezTo>
                      <a:pt x="2007" y="2696"/>
                      <a:pt x="2263" y="2719"/>
                      <a:pt x="2307" y="2707"/>
                    </a:cubicBezTo>
                    <a:cubicBezTo>
                      <a:pt x="2279" y="2678"/>
                      <a:pt x="2030" y="2549"/>
                      <a:pt x="1993" y="2527"/>
                    </a:cubicBezTo>
                    <a:lnTo>
                      <a:pt x="2068" y="2383"/>
                    </a:lnTo>
                    <a:lnTo>
                      <a:pt x="2440" y="2585"/>
                    </a:lnTo>
                    <a:cubicBezTo>
                      <a:pt x="2432" y="2608"/>
                      <a:pt x="2423" y="2618"/>
                      <a:pt x="2415" y="2641"/>
                    </a:cubicBezTo>
                    <a:cubicBezTo>
                      <a:pt x="2457" y="2618"/>
                      <a:pt x="2633" y="2381"/>
                      <a:pt x="2672" y="2326"/>
                    </a:cubicBezTo>
                    <a:lnTo>
                      <a:pt x="3039" y="1846"/>
                    </a:lnTo>
                    <a:cubicBezTo>
                      <a:pt x="3209" y="1630"/>
                      <a:pt x="3091" y="1527"/>
                      <a:pt x="2937" y="1253"/>
                    </a:cubicBezTo>
                    <a:cubicBezTo>
                      <a:pt x="2800" y="1010"/>
                      <a:pt x="2662" y="772"/>
                      <a:pt x="2524" y="531"/>
                    </a:cubicBezTo>
                    <a:cubicBezTo>
                      <a:pt x="2462" y="423"/>
                      <a:pt x="2381" y="251"/>
                      <a:pt x="2297" y="191"/>
                    </a:cubicBezTo>
                    <a:cubicBezTo>
                      <a:pt x="2241" y="152"/>
                      <a:pt x="2000" y="6"/>
                      <a:pt x="1922" y="0"/>
                    </a:cubicBezTo>
                    <a:cubicBezTo>
                      <a:pt x="1974" y="24"/>
                      <a:pt x="1976" y="373"/>
                      <a:pt x="1941" y="440"/>
                    </a:cubicBezTo>
                    <a:cubicBezTo>
                      <a:pt x="1919" y="475"/>
                      <a:pt x="1775" y="496"/>
                      <a:pt x="1711" y="540"/>
                    </a:cubicBezTo>
                    <a:lnTo>
                      <a:pt x="1895" y="639"/>
                    </a:lnTo>
                    <a:cubicBezTo>
                      <a:pt x="1895" y="673"/>
                      <a:pt x="1518" y="2207"/>
                      <a:pt x="1492" y="2256"/>
                    </a:cubicBezTo>
                    <a:lnTo>
                      <a:pt x="1485" y="2064"/>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9" name="Freeform 366">
                <a:extLst>
                  <a:ext uri="{FF2B5EF4-FFF2-40B4-BE49-F238E27FC236}">
                    <a16:creationId xmlns:a16="http://schemas.microsoft.com/office/drawing/2014/main" id="{5869D6ED-73CC-4EC9-99BD-D365BD144D5F}"/>
                  </a:ext>
                </a:extLst>
              </p:cNvPr>
              <p:cNvSpPr>
                <a:spLocks/>
              </p:cNvSpPr>
              <p:nvPr/>
            </p:nvSpPr>
            <p:spPr bwMode="auto">
              <a:xfrm>
                <a:off x="4116736" y="2652712"/>
                <a:ext cx="483841" cy="987473"/>
              </a:xfrm>
              <a:custGeom>
                <a:avLst/>
                <a:gdLst>
                  <a:gd name="T0" fmla="*/ 12 w 1635"/>
                  <a:gd name="T1" fmla="*/ 2488 h 3486"/>
                  <a:gd name="T2" fmla="*/ 38 w 1635"/>
                  <a:gd name="T3" fmla="*/ 2953 h 3486"/>
                  <a:gd name="T4" fmla="*/ 52 w 1635"/>
                  <a:gd name="T5" fmla="*/ 3181 h 3486"/>
                  <a:gd name="T6" fmla="*/ 19 w 1635"/>
                  <a:gd name="T7" fmla="*/ 3395 h 3486"/>
                  <a:gd name="T8" fmla="*/ 209 w 1635"/>
                  <a:gd name="T9" fmla="*/ 3486 h 3486"/>
                  <a:gd name="T10" fmla="*/ 249 w 1635"/>
                  <a:gd name="T11" fmla="*/ 3108 h 3486"/>
                  <a:gd name="T12" fmla="*/ 166 w 1635"/>
                  <a:gd name="T13" fmla="*/ 3099 h 3486"/>
                  <a:gd name="T14" fmla="*/ 177 w 1635"/>
                  <a:gd name="T15" fmla="*/ 2944 h 3486"/>
                  <a:gd name="T16" fmla="*/ 597 w 1635"/>
                  <a:gd name="T17" fmla="*/ 2980 h 3486"/>
                  <a:gd name="T18" fmla="*/ 593 w 1635"/>
                  <a:gd name="T19" fmla="*/ 3012 h 3486"/>
                  <a:gd name="T20" fmla="*/ 602 w 1635"/>
                  <a:gd name="T21" fmla="*/ 3008 h 3486"/>
                  <a:gd name="T22" fmla="*/ 642 w 1635"/>
                  <a:gd name="T23" fmla="*/ 2967 h 3486"/>
                  <a:gd name="T24" fmla="*/ 665 w 1635"/>
                  <a:gd name="T25" fmla="*/ 2902 h 3486"/>
                  <a:gd name="T26" fmla="*/ 743 w 1635"/>
                  <a:gd name="T27" fmla="*/ 2496 h 3486"/>
                  <a:gd name="T28" fmla="*/ 814 w 1635"/>
                  <a:gd name="T29" fmla="*/ 2524 h 3486"/>
                  <a:gd name="T30" fmla="*/ 836 w 1635"/>
                  <a:gd name="T31" fmla="*/ 2538 h 3486"/>
                  <a:gd name="T32" fmla="*/ 854 w 1635"/>
                  <a:gd name="T33" fmla="*/ 2487 h 3486"/>
                  <a:gd name="T34" fmla="*/ 853 w 1635"/>
                  <a:gd name="T35" fmla="*/ 2436 h 3486"/>
                  <a:gd name="T36" fmla="*/ 854 w 1635"/>
                  <a:gd name="T37" fmla="*/ 2216 h 3486"/>
                  <a:gd name="T38" fmla="*/ 856 w 1635"/>
                  <a:gd name="T39" fmla="*/ 1908 h 3486"/>
                  <a:gd name="T40" fmla="*/ 967 w 1635"/>
                  <a:gd name="T41" fmla="*/ 1367 h 3486"/>
                  <a:gd name="T42" fmla="*/ 987 w 1635"/>
                  <a:gd name="T43" fmla="*/ 1278 h 3486"/>
                  <a:gd name="T44" fmla="*/ 1036 w 1635"/>
                  <a:gd name="T45" fmla="*/ 1055 h 3486"/>
                  <a:gd name="T46" fmla="*/ 1048 w 1635"/>
                  <a:gd name="T47" fmla="*/ 1022 h 3486"/>
                  <a:gd name="T48" fmla="*/ 1047 w 1635"/>
                  <a:gd name="T49" fmla="*/ 2344 h 3486"/>
                  <a:gd name="T50" fmla="*/ 1109 w 1635"/>
                  <a:gd name="T51" fmla="*/ 2443 h 3486"/>
                  <a:gd name="T52" fmla="*/ 1555 w 1635"/>
                  <a:gd name="T53" fmla="*/ 2843 h 3486"/>
                  <a:gd name="T54" fmla="*/ 1558 w 1635"/>
                  <a:gd name="T55" fmla="*/ 2846 h 3486"/>
                  <a:gd name="T56" fmla="*/ 1560 w 1635"/>
                  <a:gd name="T57" fmla="*/ 2856 h 3486"/>
                  <a:gd name="T58" fmla="*/ 1622 w 1635"/>
                  <a:gd name="T59" fmla="*/ 2894 h 3486"/>
                  <a:gd name="T60" fmla="*/ 1635 w 1635"/>
                  <a:gd name="T61" fmla="*/ 2702 h 3486"/>
                  <a:gd name="T62" fmla="*/ 1618 w 1635"/>
                  <a:gd name="T63" fmla="*/ 2563 h 3486"/>
                  <a:gd name="T64" fmla="*/ 1616 w 1635"/>
                  <a:gd name="T65" fmla="*/ 2411 h 3486"/>
                  <a:gd name="T66" fmla="*/ 1616 w 1635"/>
                  <a:gd name="T67" fmla="*/ 2102 h 3486"/>
                  <a:gd name="T68" fmla="*/ 1603 w 1635"/>
                  <a:gd name="T69" fmla="*/ 2250 h 3486"/>
                  <a:gd name="T70" fmla="*/ 1202 w 1635"/>
                  <a:gd name="T71" fmla="*/ 633 h 3486"/>
                  <a:gd name="T72" fmla="*/ 1389 w 1635"/>
                  <a:gd name="T73" fmla="*/ 528 h 3486"/>
                  <a:gd name="T74" fmla="*/ 1159 w 1635"/>
                  <a:gd name="T75" fmla="*/ 446 h 3486"/>
                  <a:gd name="T76" fmla="*/ 1173 w 1635"/>
                  <a:gd name="T77" fmla="*/ 1 h 3486"/>
                  <a:gd name="T78" fmla="*/ 1161 w 1635"/>
                  <a:gd name="T79" fmla="*/ 0 h 3486"/>
                  <a:gd name="T80" fmla="*/ 770 w 1635"/>
                  <a:gd name="T81" fmla="*/ 202 h 3486"/>
                  <a:gd name="T82" fmla="*/ 594 w 1635"/>
                  <a:gd name="T83" fmla="*/ 626 h 3486"/>
                  <a:gd name="T84" fmla="*/ 524 w 1635"/>
                  <a:gd name="T85" fmla="*/ 955 h 3486"/>
                  <a:gd name="T86" fmla="*/ 252 w 1635"/>
                  <a:gd name="T87" fmla="*/ 2274 h 3486"/>
                  <a:gd name="T88" fmla="*/ 100 w 1635"/>
                  <a:gd name="T89" fmla="*/ 2317 h 3486"/>
                  <a:gd name="T90" fmla="*/ 12 w 1635"/>
                  <a:gd name="T91" fmla="*/ 2488 h 3486"/>
                  <a:gd name="connsiteX0" fmla="*/ 16 w 9943"/>
                  <a:gd name="connsiteY0" fmla="*/ 7137 h 10001"/>
                  <a:gd name="connsiteX1" fmla="*/ 175 w 9943"/>
                  <a:gd name="connsiteY1" fmla="*/ 8471 h 10001"/>
                  <a:gd name="connsiteX2" fmla="*/ 261 w 9943"/>
                  <a:gd name="connsiteY2" fmla="*/ 9125 h 10001"/>
                  <a:gd name="connsiteX3" fmla="*/ 1221 w 9943"/>
                  <a:gd name="connsiteY3" fmla="*/ 10000 h 10001"/>
                  <a:gd name="connsiteX4" fmla="*/ 1466 w 9943"/>
                  <a:gd name="connsiteY4" fmla="*/ 8916 h 10001"/>
                  <a:gd name="connsiteX5" fmla="*/ 958 w 9943"/>
                  <a:gd name="connsiteY5" fmla="*/ 8890 h 10001"/>
                  <a:gd name="connsiteX6" fmla="*/ 1026 w 9943"/>
                  <a:gd name="connsiteY6" fmla="*/ 8445 h 10001"/>
                  <a:gd name="connsiteX7" fmla="*/ 3594 w 9943"/>
                  <a:gd name="connsiteY7" fmla="*/ 8548 h 10001"/>
                  <a:gd name="connsiteX8" fmla="*/ 3570 w 9943"/>
                  <a:gd name="connsiteY8" fmla="*/ 8640 h 10001"/>
                  <a:gd name="connsiteX9" fmla="*/ 3625 w 9943"/>
                  <a:gd name="connsiteY9" fmla="*/ 8629 h 10001"/>
                  <a:gd name="connsiteX10" fmla="*/ 3870 w 9943"/>
                  <a:gd name="connsiteY10" fmla="*/ 8511 h 10001"/>
                  <a:gd name="connsiteX11" fmla="*/ 4010 w 9943"/>
                  <a:gd name="connsiteY11" fmla="*/ 8325 h 10001"/>
                  <a:gd name="connsiteX12" fmla="*/ 4487 w 9943"/>
                  <a:gd name="connsiteY12" fmla="*/ 7160 h 10001"/>
                  <a:gd name="connsiteX13" fmla="*/ 4922 w 9943"/>
                  <a:gd name="connsiteY13" fmla="*/ 7240 h 10001"/>
                  <a:gd name="connsiteX14" fmla="*/ 5056 w 9943"/>
                  <a:gd name="connsiteY14" fmla="*/ 7281 h 10001"/>
                  <a:gd name="connsiteX15" fmla="*/ 5166 w 9943"/>
                  <a:gd name="connsiteY15" fmla="*/ 7134 h 10001"/>
                  <a:gd name="connsiteX16" fmla="*/ 5160 w 9943"/>
                  <a:gd name="connsiteY16" fmla="*/ 6988 h 10001"/>
                  <a:gd name="connsiteX17" fmla="*/ 5166 w 9943"/>
                  <a:gd name="connsiteY17" fmla="*/ 6357 h 10001"/>
                  <a:gd name="connsiteX18" fmla="*/ 5178 w 9943"/>
                  <a:gd name="connsiteY18" fmla="*/ 5473 h 10001"/>
                  <a:gd name="connsiteX19" fmla="*/ 5857 w 9943"/>
                  <a:gd name="connsiteY19" fmla="*/ 3921 h 10001"/>
                  <a:gd name="connsiteX20" fmla="*/ 5980 w 9943"/>
                  <a:gd name="connsiteY20" fmla="*/ 3666 h 10001"/>
                  <a:gd name="connsiteX21" fmla="*/ 6279 w 9943"/>
                  <a:gd name="connsiteY21" fmla="*/ 3026 h 10001"/>
                  <a:gd name="connsiteX22" fmla="*/ 6353 w 9943"/>
                  <a:gd name="connsiteY22" fmla="*/ 2932 h 10001"/>
                  <a:gd name="connsiteX23" fmla="*/ 6347 w 9943"/>
                  <a:gd name="connsiteY23" fmla="*/ 6724 h 10001"/>
                  <a:gd name="connsiteX24" fmla="*/ 6726 w 9943"/>
                  <a:gd name="connsiteY24" fmla="*/ 7008 h 10001"/>
                  <a:gd name="connsiteX25" fmla="*/ 9454 w 9943"/>
                  <a:gd name="connsiteY25" fmla="*/ 8155 h 10001"/>
                  <a:gd name="connsiteX26" fmla="*/ 9472 w 9943"/>
                  <a:gd name="connsiteY26" fmla="*/ 8164 h 10001"/>
                  <a:gd name="connsiteX27" fmla="*/ 9484 w 9943"/>
                  <a:gd name="connsiteY27" fmla="*/ 8193 h 10001"/>
                  <a:gd name="connsiteX28" fmla="*/ 9863 w 9943"/>
                  <a:gd name="connsiteY28" fmla="*/ 8302 h 10001"/>
                  <a:gd name="connsiteX29" fmla="*/ 9943 w 9943"/>
                  <a:gd name="connsiteY29" fmla="*/ 7751 h 10001"/>
                  <a:gd name="connsiteX30" fmla="*/ 9839 w 9943"/>
                  <a:gd name="connsiteY30" fmla="*/ 7352 h 10001"/>
                  <a:gd name="connsiteX31" fmla="*/ 9827 w 9943"/>
                  <a:gd name="connsiteY31" fmla="*/ 6916 h 10001"/>
                  <a:gd name="connsiteX32" fmla="*/ 9827 w 9943"/>
                  <a:gd name="connsiteY32" fmla="*/ 6030 h 10001"/>
                  <a:gd name="connsiteX33" fmla="*/ 9747 w 9943"/>
                  <a:gd name="connsiteY33" fmla="*/ 6454 h 10001"/>
                  <a:gd name="connsiteX34" fmla="*/ 7295 w 9943"/>
                  <a:gd name="connsiteY34" fmla="*/ 1816 h 10001"/>
                  <a:gd name="connsiteX35" fmla="*/ 8438 w 9943"/>
                  <a:gd name="connsiteY35" fmla="*/ 1515 h 10001"/>
                  <a:gd name="connsiteX36" fmla="*/ 7032 w 9943"/>
                  <a:gd name="connsiteY36" fmla="*/ 1279 h 10001"/>
                  <a:gd name="connsiteX37" fmla="*/ 7117 w 9943"/>
                  <a:gd name="connsiteY37" fmla="*/ 3 h 10001"/>
                  <a:gd name="connsiteX38" fmla="*/ 7044 w 9943"/>
                  <a:gd name="connsiteY38" fmla="*/ 0 h 10001"/>
                  <a:gd name="connsiteX39" fmla="*/ 4652 w 9943"/>
                  <a:gd name="connsiteY39" fmla="*/ 579 h 10001"/>
                  <a:gd name="connsiteX40" fmla="*/ 3576 w 9943"/>
                  <a:gd name="connsiteY40" fmla="*/ 1796 h 10001"/>
                  <a:gd name="connsiteX41" fmla="*/ 3148 w 9943"/>
                  <a:gd name="connsiteY41" fmla="*/ 2740 h 10001"/>
                  <a:gd name="connsiteX42" fmla="*/ 1484 w 9943"/>
                  <a:gd name="connsiteY42" fmla="*/ 6523 h 10001"/>
                  <a:gd name="connsiteX43" fmla="*/ 555 w 9943"/>
                  <a:gd name="connsiteY43" fmla="*/ 6647 h 10001"/>
                  <a:gd name="connsiteX44" fmla="*/ 16 w 9943"/>
                  <a:gd name="connsiteY44" fmla="*/ 7137 h 10001"/>
                  <a:gd name="connsiteX0" fmla="*/ 16 w 10000"/>
                  <a:gd name="connsiteY0" fmla="*/ 7136 h 9137"/>
                  <a:gd name="connsiteX1" fmla="*/ 176 w 10000"/>
                  <a:gd name="connsiteY1" fmla="*/ 8470 h 9137"/>
                  <a:gd name="connsiteX2" fmla="*/ 262 w 10000"/>
                  <a:gd name="connsiteY2" fmla="*/ 9124 h 9137"/>
                  <a:gd name="connsiteX3" fmla="*/ 1474 w 10000"/>
                  <a:gd name="connsiteY3" fmla="*/ 8915 h 9137"/>
                  <a:gd name="connsiteX4" fmla="*/ 963 w 10000"/>
                  <a:gd name="connsiteY4" fmla="*/ 8889 h 9137"/>
                  <a:gd name="connsiteX5" fmla="*/ 1032 w 10000"/>
                  <a:gd name="connsiteY5" fmla="*/ 8444 h 9137"/>
                  <a:gd name="connsiteX6" fmla="*/ 3615 w 10000"/>
                  <a:gd name="connsiteY6" fmla="*/ 8547 h 9137"/>
                  <a:gd name="connsiteX7" fmla="*/ 3590 w 10000"/>
                  <a:gd name="connsiteY7" fmla="*/ 8639 h 9137"/>
                  <a:gd name="connsiteX8" fmla="*/ 3646 w 10000"/>
                  <a:gd name="connsiteY8" fmla="*/ 8628 h 9137"/>
                  <a:gd name="connsiteX9" fmla="*/ 3892 w 10000"/>
                  <a:gd name="connsiteY9" fmla="*/ 8510 h 9137"/>
                  <a:gd name="connsiteX10" fmla="*/ 4033 w 10000"/>
                  <a:gd name="connsiteY10" fmla="*/ 8324 h 9137"/>
                  <a:gd name="connsiteX11" fmla="*/ 4513 w 10000"/>
                  <a:gd name="connsiteY11" fmla="*/ 7159 h 9137"/>
                  <a:gd name="connsiteX12" fmla="*/ 4950 w 10000"/>
                  <a:gd name="connsiteY12" fmla="*/ 7239 h 9137"/>
                  <a:gd name="connsiteX13" fmla="*/ 5085 w 10000"/>
                  <a:gd name="connsiteY13" fmla="*/ 7280 h 9137"/>
                  <a:gd name="connsiteX14" fmla="*/ 5196 w 10000"/>
                  <a:gd name="connsiteY14" fmla="*/ 7133 h 9137"/>
                  <a:gd name="connsiteX15" fmla="*/ 5190 w 10000"/>
                  <a:gd name="connsiteY15" fmla="*/ 6987 h 9137"/>
                  <a:gd name="connsiteX16" fmla="*/ 5196 w 10000"/>
                  <a:gd name="connsiteY16" fmla="*/ 6356 h 9137"/>
                  <a:gd name="connsiteX17" fmla="*/ 5208 w 10000"/>
                  <a:gd name="connsiteY17" fmla="*/ 5472 h 9137"/>
                  <a:gd name="connsiteX18" fmla="*/ 5891 w 10000"/>
                  <a:gd name="connsiteY18" fmla="*/ 3921 h 9137"/>
                  <a:gd name="connsiteX19" fmla="*/ 6014 w 10000"/>
                  <a:gd name="connsiteY19" fmla="*/ 3666 h 9137"/>
                  <a:gd name="connsiteX20" fmla="*/ 6315 w 10000"/>
                  <a:gd name="connsiteY20" fmla="*/ 3026 h 9137"/>
                  <a:gd name="connsiteX21" fmla="*/ 6389 w 10000"/>
                  <a:gd name="connsiteY21" fmla="*/ 2932 h 9137"/>
                  <a:gd name="connsiteX22" fmla="*/ 6383 w 10000"/>
                  <a:gd name="connsiteY22" fmla="*/ 6723 h 9137"/>
                  <a:gd name="connsiteX23" fmla="*/ 6765 w 10000"/>
                  <a:gd name="connsiteY23" fmla="*/ 7007 h 9137"/>
                  <a:gd name="connsiteX24" fmla="*/ 9508 w 10000"/>
                  <a:gd name="connsiteY24" fmla="*/ 8154 h 9137"/>
                  <a:gd name="connsiteX25" fmla="*/ 9526 w 10000"/>
                  <a:gd name="connsiteY25" fmla="*/ 8163 h 9137"/>
                  <a:gd name="connsiteX26" fmla="*/ 9538 w 10000"/>
                  <a:gd name="connsiteY26" fmla="*/ 8192 h 9137"/>
                  <a:gd name="connsiteX27" fmla="*/ 9920 w 10000"/>
                  <a:gd name="connsiteY27" fmla="*/ 8301 h 9137"/>
                  <a:gd name="connsiteX28" fmla="*/ 10000 w 10000"/>
                  <a:gd name="connsiteY28" fmla="*/ 7750 h 9137"/>
                  <a:gd name="connsiteX29" fmla="*/ 9895 w 10000"/>
                  <a:gd name="connsiteY29" fmla="*/ 7351 h 9137"/>
                  <a:gd name="connsiteX30" fmla="*/ 9883 w 10000"/>
                  <a:gd name="connsiteY30" fmla="*/ 6915 h 9137"/>
                  <a:gd name="connsiteX31" fmla="*/ 9883 w 10000"/>
                  <a:gd name="connsiteY31" fmla="*/ 6029 h 9137"/>
                  <a:gd name="connsiteX32" fmla="*/ 9803 w 10000"/>
                  <a:gd name="connsiteY32" fmla="*/ 6453 h 9137"/>
                  <a:gd name="connsiteX33" fmla="*/ 7337 w 10000"/>
                  <a:gd name="connsiteY33" fmla="*/ 1816 h 9137"/>
                  <a:gd name="connsiteX34" fmla="*/ 8486 w 10000"/>
                  <a:gd name="connsiteY34" fmla="*/ 1515 h 9137"/>
                  <a:gd name="connsiteX35" fmla="*/ 7072 w 10000"/>
                  <a:gd name="connsiteY35" fmla="*/ 1279 h 9137"/>
                  <a:gd name="connsiteX36" fmla="*/ 7158 w 10000"/>
                  <a:gd name="connsiteY36" fmla="*/ 3 h 9137"/>
                  <a:gd name="connsiteX37" fmla="*/ 7084 w 10000"/>
                  <a:gd name="connsiteY37" fmla="*/ 0 h 9137"/>
                  <a:gd name="connsiteX38" fmla="*/ 4679 w 10000"/>
                  <a:gd name="connsiteY38" fmla="*/ 579 h 9137"/>
                  <a:gd name="connsiteX39" fmla="*/ 3597 w 10000"/>
                  <a:gd name="connsiteY39" fmla="*/ 1796 h 9137"/>
                  <a:gd name="connsiteX40" fmla="*/ 3166 w 10000"/>
                  <a:gd name="connsiteY40" fmla="*/ 2740 h 9137"/>
                  <a:gd name="connsiteX41" fmla="*/ 1493 w 10000"/>
                  <a:gd name="connsiteY41" fmla="*/ 6522 h 9137"/>
                  <a:gd name="connsiteX42" fmla="*/ 558 w 10000"/>
                  <a:gd name="connsiteY42" fmla="*/ 6646 h 9137"/>
                  <a:gd name="connsiteX43" fmla="*/ 16 w 10000"/>
                  <a:gd name="connsiteY43" fmla="*/ 7136 h 9137"/>
                  <a:gd name="connsiteX0" fmla="*/ 16 w 10000"/>
                  <a:gd name="connsiteY0" fmla="*/ 7810 h 9757"/>
                  <a:gd name="connsiteX1" fmla="*/ 176 w 10000"/>
                  <a:gd name="connsiteY1" fmla="*/ 9270 h 9757"/>
                  <a:gd name="connsiteX2" fmla="*/ 1474 w 10000"/>
                  <a:gd name="connsiteY2" fmla="*/ 9757 h 9757"/>
                  <a:gd name="connsiteX3" fmla="*/ 963 w 10000"/>
                  <a:gd name="connsiteY3" fmla="*/ 9729 h 9757"/>
                  <a:gd name="connsiteX4" fmla="*/ 1032 w 10000"/>
                  <a:gd name="connsiteY4" fmla="*/ 9242 h 9757"/>
                  <a:gd name="connsiteX5" fmla="*/ 3615 w 10000"/>
                  <a:gd name="connsiteY5" fmla="*/ 9354 h 9757"/>
                  <a:gd name="connsiteX6" fmla="*/ 3590 w 10000"/>
                  <a:gd name="connsiteY6" fmla="*/ 9455 h 9757"/>
                  <a:gd name="connsiteX7" fmla="*/ 3646 w 10000"/>
                  <a:gd name="connsiteY7" fmla="*/ 9443 h 9757"/>
                  <a:gd name="connsiteX8" fmla="*/ 3892 w 10000"/>
                  <a:gd name="connsiteY8" fmla="*/ 9314 h 9757"/>
                  <a:gd name="connsiteX9" fmla="*/ 4033 w 10000"/>
                  <a:gd name="connsiteY9" fmla="*/ 9110 h 9757"/>
                  <a:gd name="connsiteX10" fmla="*/ 4513 w 10000"/>
                  <a:gd name="connsiteY10" fmla="*/ 7835 h 9757"/>
                  <a:gd name="connsiteX11" fmla="*/ 4950 w 10000"/>
                  <a:gd name="connsiteY11" fmla="*/ 7923 h 9757"/>
                  <a:gd name="connsiteX12" fmla="*/ 5085 w 10000"/>
                  <a:gd name="connsiteY12" fmla="*/ 7968 h 9757"/>
                  <a:gd name="connsiteX13" fmla="*/ 5196 w 10000"/>
                  <a:gd name="connsiteY13" fmla="*/ 7807 h 9757"/>
                  <a:gd name="connsiteX14" fmla="*/ 5190 w 10000"/>
                  <a:gd name="connsiteY14" fmla="*/ 7647 h 9757"/>
                  <a:gd name="connsiteX15" fmla="*/ 5196 w 10000"/>
                  <a:gd name="connsiteY15" fmla="*/ 6956 h 9757"/>
                  <a:gd name="connsiteX16" fmla="*/ 5208 w 10000"/>
                  <a:gd name="connsiteY16" fmla="*/ 5989 h 9757"/>
                  <a:gd name="connsiteX17" fmla="*/ 5891 w 10000"/>
                  <a:gd name="connsiteY17" fmla="*/ 4291 h 9757"/>
                  <a:gd name="connsiteX18" fmla="*/ 6014 w 10000"/>
                  <a:gd name="connsiteY18" fmla="*/ 4012 h 9757"/>
                  <a:gd name="connsiteX19" fmla="*/ 6315 w 10000"/>
                  <a:gd name="connsiteY19" fmla="*/ 3312 h 9757"/>
                  <a:gd name="connsiteX20" fmla="*/ 6389 w 10000"/>
                  <a:gd name="connsiteY20" fmla="*/ 3209 h 9757"/>
                  <a:gd name="connsiteX21" fmla="*/ 6383 w 10000"/>
                  <a:gd name="connsiteY21" fmla="*/ 7358 h 9757"/>
                  <a:gd name="connsiteX22" fmla="*/ 6765 w 10000"/>
                  <a:gd name="connsiteY22" fmla="*/ 7669 h 9757"/>
                  <a:gd name="connsiteX23" fmla="*/ 9508 w 10000"/>
                  <a:gd name="connsiteY23" fmla="*/ 8924 h 9757"/>
                  <a:gd name="connsiteX24" fmla="*/ 9526 w 10000"/>
                  <a:gd name="connsiteY24" fmla="*/ 8934 h 9757"/>
                  <a:gd name="connsiteX25" fmla="*/ 9538 w 10000"/>
                  <a:gd name="connsiteY25" fmla="*/ 8966 h 9757"/>
                  <a:gd name="connsiteX26" fmla="*/ 9920 w 10000"/>
                  <a:gd name="connsiteY26" fmla="*/ 9085 h 9757"/>
                  <a:gd name="connsiteX27" fmla="*/ 10000 w 10000"/>
                  <a:gd name="connsiteY27" fmla="*/ 8482 h 9757"/>
                  <a:gd name="connsiteX28" fmla="*/ 9895 w 10000"/>
                  <a:gd name="connsiteY28" fmla="*/ 8045 h 9757"/>
                  <a:gd name="connsiteX29" fmla="*/ 9883 w 10000"/>
                  <a:gd name="connsiteY29" fmla="*/ 7568 h 9757"/>
                  <a:gd name="connsiteX30" fmla="*/ 9883 w 10000"/>
                  <a:gd name="connsiteY30" fmla="*/ 6598 h 9757"/>
                  <a:gd name="connsiteX31" fmla="*/ 9803 w 10000"/>
                  <a:gd name="connsiteY31" fmla="*/ 7062 h 9757"/>
                  <a:gd name="connsiteX32" fmla="*/ 7337 w 10000"/>
                  <a:gd name="connsiteY32" fmla="*/ 1988 h 9757"/>
                  <a:gd name="connsiteX33" fmla="*/ 8486 w 10000"/>
                  <a:gd name="connsiteY33" fmla="*/ 1658 h 9757"/>
                  <a:gd name="connsiteX34" fmla="*/ 7072 w 10000"/>
                  <a:gd name="connsiteY34" fmla="*/ 1400 h 9757"/>
                  <a:gd name="connsiteX35" fmla="*/ 7158 w 10000"/>
                  <a:gd name="connsiteY35" fmla="*/ 3 h 9757"/>
                  <a:gd name="connsiteX36" fmla="*/ 7084 w 10000"/>
                  <a:gd name="connsiteY36" fmla="*/ 0 h 9757"/>
                  <a:gd name="connsiteX37" fmla="*/ 4679 w 10000"/>
                  <a:gd name="connsiteY37" fmla="*/ 634 h 9757"/>
                  <a:gd name="connsiteX38" fmla="*/ 3597 w 10000"/>
                  <a:gd name="connsiteY38" fmla="*/ 1966 h 9757"/>
                  <a:gd name="connsiteX39" fmla="*/ 3166 w 10000"/>
                  <a:gd name="connsiteY39" fmla="*/ 2999 h 9757"/>
                  <a:gd name="connsiteX40" fmla="*/ 1493 w 10000"/>
                  <a:gd name="connsiteY40" fmla="*/ 7138 h 9757"/>
                  <a:gd name="connsiteX41" fmla="*/ 558 w 10000"/>
                  <a:gd name="connsiteY41" fmla="*/ 7274 h 9757"/>
                  <a:gd name="connsiteX42" fmla="*/ 16 w 10000"/>
                  <a:gd name="connsiteY42" fmla="*/ 7810 h 9757"/>
                  <a:gd name="connsiteX0" fmla="*/ 16 w 10000"/>
                  <a:gd name="connsiteY0" fmla="*/ 8005 h 9971"/>
                  <a:gd name="connsiteX1" fmla="*/ 176 w 10000"/>
                  <a:gd name="connsiteY1" fmla="*/ 9501 h 9971"/>
                  <a:gd name="connsiteX2" fmla="*/ 963 w 10000"/>
                  <a:gd name="connsiteY2" fmla="*/ 9971 h 9971"/>
                  <a:gd name="connsiteX3" fmla="*/ 1032 w 10000"/>
                  <a:gd name="connsiteY3" fmla="*/ 9472 h 9971"/>
                  <a:gd name="connsiteX4" fmla="*/ 3615 w 10000"/>
                  <a:gd name="connsiteY4" fmla="*/ 9587 h 9971"/>
                  <a:gd name="connsiteX5" fmla="*/ 3590 w 10000"/>
                  <a:gd name="connsiteY5" fmla="*/ 9690 h 9971"/>
                  <a:gd name="connsiteX6" fmla="*/ 3646 w 10000"/>
                  <a:gd name="connsiteY6" fmla="*/ 9678 h 9971"/>
                  <a:gd name="connsiteX7" fmla="*/ 3892 w 10000"/>
                  <a:gd name="connsiteY7" fmla="*/ 9546 h 9971"/>
                  <a:gd name="connsiteX8" fmla="*/ 4033 w 10000"/>
                  <a:gd name="connsiteY8" fmla="*/ 9337 h 9971"/>
                  <a:gd name="connsiteX9" fmla="*/ 4513 w 10000"/>
                  <a:gd name="connsiteY9" fmla="*/ 8030 h 9971"/>
                  <a:gd name="connsiteX10" fmla="*/ 4950 w 10000"/>
                  <a:gd name="connsiteY10" fmla="*/ 8120 h 9971"/>
                  <a:gd name="connsiteX11" fmla="*/ 5085 w 10000"/>
                  <a:gd name="connsiteY11" fmla="*/ 8166 h 9971"/>
                  <a:gd name="connsiteX12" fmla="*/ 5196 w 10000"/>
                  <a:gd name="connsiteY12" fmla="*/ 8001 h 9971"/>
                  <a:gd name="connsiteX13" fmla="*/ 5190 w 10000"/>
                  <a:gd name="connsiteY13" fmla="*/ 7837 h 9971"/>
                  <a:gd name="connsiteX14" fmla="*/ 5196 w 10000"/>
                  <a:gd name="connsiteY14" fmla="*/ 7129 h 9971"/>
                  <a:gd name="connsiteX15" fmla="*/ 5208 w 10000"/>
                  <a:gd name="connsiteY15" fmla="*/ 6138 h 9971"/>
                  <a:gd name="connsiteX16" fmla="*/ 5891 w 10000"/>
                  <a:gd name="connsiteY16" fmla="*/ 4398 h 9971"/>
                  <a:gd name="connsiteX17" fmla="*/ 6014 w 10000"/>
                  <a:gd name="connsiteY17" fmla="*/ 4112 h 9971"/>
                  <a:gd name="connsiteX18" fmla="*/ 6315 w 10000"/>
                  <a:gd name="connsiteY18" fmla="*/ 3394 h 9971"/>
                  <a:gd name="connsiteX19" fmla="*/ 6389 w 10000"/>
                  <a:gd name="connsiteY19" fmla="*/ 3289 h 9971"/>
                  <a:gd name="connsiteX20" fmla="*/ 6383 w 10000"/>
                  <a:gd name="connsiteY20" fmla="*/ 7541 h 9971"/>
                  <a:gd name="connsiteX21" fmla="*/ 6765 w 10000"/>
                  <a:gd name="connsiteY21" fmla="*/ 7860 h 9971"/>
                  <a:gd name="connsiteX22" fmla="*/ 9508 w 10000"/>
                  <a:gd name="connsiteY22" fmla="*/ 9146 h 9971"/>
                  <a:gd name="connsiteX23" fmla="*/ 9526 w 10000"/>
                  <a:gd name="connsiteY23" fmla="*/ 9157 h 9971"/>
                  <a:gd name="connsiteX24" fmla="*/ 9538 w 10000"/>
                  <a:gd name="connsiteY24" fmla="*/ 9189 h 9971"/>
                  <a:gd name="connsiteX25" fmla="*/ 9920 w 10000"/>
                  <a:gd name="connsiteY25" fmla="*/ 9311 h 9971"/>
                  <a:gd name="connsiteX26" fmla="*/ 10000 w 10000"/>
                  <a:gd name="connsiteY26" fmla="*/ 8693 h 9971"/>
                  <a:gd name="connsiteX27" fmla="*/ 9895 w 10000"/>
                  <a:gd name="connsiteY27" fmla="*/ 8245 h 9971"/>
                  <a:gd name="connsiteX28" fmla="*/ 9883 w 10000"/>
                  <a:gd name="connsiteY28" fmla="*/ 7756 h 9971"/>
                  <a:gd name="connsiteX29" fmla="*/ 9883 w 10000"/>
                  <a:gd name="connsiteY29" fmla="*/ 6762 h 9971"/>
                  <a:gd name="connsiteX30" fmla="*/ 9803 w 10000"/>
                  <a:gd name="connsiteY30" fmla="*/ 7238 h 9971"/>
                  <a:gd name="connsiteX31" fmla="*/ 7337 w 10000"/>
                  <a:gd name="connsiteY31" fmla="*/ 2038 h 9971"/>
                  <a:gd name="connsiteX32" fmla="*/ 8486 w 10000"/>
                  <a:gd name="connsiteY32" fmla="*/ 1699 h 9971"/>
                  <a:gd name="connsiteX33" fmla="*/ 7072 w 10000"/>
                  <a:gd name="connsiteY33" fmla="*/ 1435 h 9971"/>
                  <a:gd name="connsiteX34" fmla="*/ 7158 w 10000"/>
                  <a:gd name="connsiteY34" fmla="*/ 3 h 9971"/>
                  <a:gd name="connsiteX35" fmla="*/ 7084 w 10000"/>
                  <a:gd name="connsiteY35" fmla="*/ 0 h 9971"/>
                  <a:gd name="connsiteX36" fmla="*/ 4679 w 10000"/>
                  <a:gd name="connsiteY36" fmla="*/ 650 h 9971"/>
                  <a:gd name="connsiteX37" fmla="*/ 3597 w 10000"/>
                  <a:gd name="connsiteY37" fmla="*/ 2015 h 9971"/>
                  <a:gd name="connsiteX38" fmla="*/ 3166 w 10000"/>
                  <a:gd name="connsiteY38" fmla="*/ 3074 h 9971"/>
                  <a:gd name="connsiteX39" fmla="*/ 1493 w 10000"/>
                  <a:gd name="connsiteY39" fmla="*/ 7316 h 9971"/>
                  <a:gd name="connsiteX40" fmla="*/ 558 w 10000"/>
                  <a:gd name="connsiteY40" fmla="*/ 7455 h 9971"/>
                  <a:gd name="connsiteX41" fmla="*/ 16 w 10000"/>
                  <a:gd name="connsiteY41" fmla="*/ 8005 h 9971"/>
                  <a:gd name="connsiteX0" fmla="*/ 16 w 10000"/>
                  <a:gd name="connsiteY0" fmla="*/ 8028 h 9718"/>
                  <a:gd name="connsiteX1" fmla="*/ 176 w 10000"/>
                  <a:gd name="connsiteY1" fmla="*/ 9529 h 9718"/>
                  <a:gd name="connsiteX2" fmla="*/ 1032 w 10000"/>
                  <a:gd name="connsiteY2" fmla="*/ 9500 h 9718"/>
                  <a:gd name="connsiteX3" fmla="*/ 3615 w 10000"/>
                  <a:gd name="connsiteY3" fmla="*/ 9615 h 9718"/>
                  <a:gd name="connsiteX4" fmla="*/ 3590 w 10000"/>
                  <a:gd name="connsiteY4" fmla="*/ 9718 h 9718"/>
                  <a:gd name="connsiteX5" fmla="*/ 3646 w 10000"/>
                  <a:gd name="connsiteY5" fmla="*/ 9706 h 9718"/>
                  <a:gd name="connsiteX6" fmla="*/ 3892 w 10000"/>
                  <a:gd name="connsiteY6" fmla="*/ 9574 h 9718"/>
                  <a:gd name="connsiteX7" fmla="*/ 4033 w 10000"/>
                  <a:gd name="connsiteY7" fmla="*/ 9364 h 9718"/>
                  <a:gd name="connsiteX8" fmla="*/ 4513 w 10000"/>
                  <a:gd name="connsiteY8" fmla="*/ 8053 h 9718"/>
                  <a:gd name="connsiteX9" fmla="*/ 4950 w 10000"/>
                  <a:gd name="connsiteY9" fmla="*/ 8144 h 9718"/>
                  <a:gd name="connsiteX10" fmla="*/ 5085 w 10000"/>
                  <a:gd name="connsiteY10" fmla="*/ 8190 h 9718"/>
                  <a:gd name="connsiteX11" fmla="*/ 5196 w 10000"/>
                  <a:gd name="connsiteY11" fmla="*/ 8024 h 9718"/>
                  <a:gd name="connsiteX12" fmla="*/ 5190 w 10000"/>
                  <a:gd name="connsiteY12" fmla="*/ 7860 h 9718"/>
                  <a:gd name="connsiteX13" fmla="*/ 5196 w 10000"/>
                  <a:gd name="connsiteY13" fmla="*/ 7150 h 9718"/>
                  <a:gd name="connsiteX14" fmla="*/ 5208 w 10000"/>
                  <a:gd name="connsiteY14" fmla="*/ 6156 h 9718"/>
                  <a:gd name="connsiteX15" fmla="*/ 5891 w 10000"/>
                  <a:gd name="connsiteY15" fmla="*/ 4411 h 9718"/>
                  <a:gd name="connsiteX16" fmla="*/ 6014 w 10000"/>
                  <a:gd name="connsiteY16" fmla="*/ 4124 h 9718"/>
                  <a:gd name="connsiteX17" fmla="*/ 6315 w 10000"/>
                  <a:gd name="connsiteY17" fmla="*/ 3404 h 9718"/>
                  <a:gd name="connsiteX18" fmla="*/ 6389 w 10000"/>
                  <a:gd name="connsiteY18" fmla="*/ 3299 h 9718"/>
                  <a:gd name="connsiteX19" fmla="*/ 6383 w 10000"/>
                  <a:gd name="connsiteY19" fmla="*/ 7563 h 9718"/>
                  <a:gd name="connsiteX20" fmla="*/ 6765 w 10000"/>
                  <a:gd name="connsiteY20" fmla="*/ 7883 h 9718"/>
                  <a:gd name="connsiteX21" fmla="*/ 9508 w 10000"/>
                  <a:gd name="connsiteY21" fmla="*/ 9173 h 9718"/>
                  <a:gd name="connsiteX22" fmla="*/ 9526 w 10000"/>
                  <a:gd name="connsiteY22" fmla="*/ 9184 h 9718"/>
                  <a:gd name="connsiteX23" fmla="*/ 9538 w 10000"/>
                  <a:gd name="connsiteY23" fmla="*/ 9216 h 9718"/>
                  <a:gd name="connsiteX24" fmla="*/ 9920 w 10000"/>
                  <a:gd name="connsiteY24" fmla="*/ 9338 h 9718"/>
                  <a:gd name="connsiteX25" fmla="*/ 10000 w 10000"/>
                  <a:gd name="connsiteY25" fmla="*/ 8718 h 9718"/>
                  <a:gd name="connsiteX26" fmla="*/ 9895 w 10000"/>
                  <a:gd name="connsiteY26" fmla="*/ 8269 h 9718"/>
                  <a:gd name="connsiteX27" fmla="*/ 9883 w 10000"/>
                  <a:gd name="connsiteY27" fmla="*/ 7779 h 9718"/>
                  <a:gd name="connsiteX28" fmla="*/ 9883 w 10000"/>
                  <a:gd name="connsiteY28" fmla="*/ 6782 h 9718"/>
                  <a:gd name="connsiteX29" fmla="*/ 9803 w 10000"/>
                  <a:gd name="connsiteY29" fmla="*/ 7259 h 9718"/>
                  <a:gd name="connsiteX30" fmla="*/ 7337 w 10000"/>
                  <a:gd name="connsiteY30" fmla="*/ 2044 h 9718"/>
                  <a:gd name="connsiteX31" fmla="*/ 8486 w 10000"/>
                  <a:gd name="connsiteY31" fmla="*/ 1704 h 9718"/>
                  <a:gd name="connsiteX32" fmla="*/ 7072 w 10000"/>
                  <a:gd name="connsiteY32" fmla="*/ 1439 h 9718"/>
                  <a:gd name="connsiteX33" fmla="*/ 7158 w 10000"/>
                  <a:gd name="connsiteY33" fmla="*/ 3 h 9718"/>
                  <a:gd name="connsiteX34" fmla="*/ 7084 w 10000"/>
                  <a:gd name="connsiteY34" fmla="*/ 0 h 9718"/>
                  <a:gd name="connsiteX35" fmla="*/ 4679 w 10000"/>
                  <a:gd name="connsiteY35" fmla="*/ 652 h 9718"/>
                  <a:gd name="connsiteX36" fmla="*/ 3597 w 10000"/>
                  <a:gd name="connsiteY36" fmla="*/ 2021 h 9718"/>
                  <a:gd name="connsiteX37" fmla="*/ 3166 w 10000"/>
                  <a:gd name="connsiteY37" fmla="*/ 3083 h 9718"/>
                  <a:gd name="connsiteX38" fmla="*/ 1493 w 10000"/>
                  <a:gd name="connsiteY38" fmla="*/ 7337 h 9718"/>
                  <a:gd name="connsiteX39" fmla="*/ 558 w 10000"/>
                  <a:gd name="connsiteY39" fmla="*/ 7477 h 9718"/>
                  <a:gd name="connsiteX40" fmla="*/ 16 w 10000"/>
                  <a:gd name="connsiteY40" fmla="*/ 8028 h 9718"/>
                  <a:gd name="connsiteX0" fmla="*/ 0 w 9984"/>
                  <a:gd name="connsiteY0" fmla="*/ 8261 h 10000"/>
                  <a:gd name="connsiteX1" fmla="*/ 1016 w 9984"/>
                  <a:gd name="connsiteY1" fmla="*/ 9776 h 10000"/>
                  <a:gd name="connsiteX2" fmla="*/ 3599 w 9984"/>
                  <a:gd name="connsiteY2" fmla="*/ 9894 h 10000"/>
                  <a:gd name="connsiteX3" fmla="*/ 3574 w 9984"/>
                  <a:gd name="connsiteY3" fmla="*/ 10000 h 10000"/>
                  <a:gd name="connsiteX4" fmla="*/ 3630 w 9984"/>
                  <a:gd name="connsiteY4" fmla="*/ 9988 h 10000"/>
                  <a:gd name="connsiteX5" fmla="*/ 3876 w 9984"/>
                  <a:gd name="connsiteY5" fmla="*/ 9852 h 10000"/>
                  <a:gd name="connsiteX6" fmla="*/ 4017 w 9984"/>
                  <a:gd name="connsiteY6" fmla="*/ 9636 h 10000"/>
                  <a:gd name="connsiteX7" fmla="*/ 4497 w 9984"/>
                  <a:gd name="connsiteY7" fmla="*/ 8287 h 10000"/>
                  <a:gd name="connsiteX8" fmla="*/ 4934 w 9984"/>
                  <a:gd name="connsiteY8" fmla="*/ 8380 h 10000"/>
                  <a:gd name="connsiteX9" fmla="*/ 5069 w 9984"/>
                  <a:gd name="connsiteY9" fmla="*/ 8428 h 10000"/>
                  <a:gd name="connsiteX10" fmla="*/ 5180 w 9984"/>
                  <a:gd name="connsiteY10" fmla="*/ 8257 h 10000"/>
                  <a:gd name="connsiteX11" fmla="*/ 5174 w 9984"/>
                  <a:gd name="connsiteY11" fmla="*/ 8088 h 10000"/>
                  <a:gd name="connsiteX12" fmla="*/ 5180 w 9984"/>
                  <a:gd name="connsiteY12" fmla="*/ 7357 h 10000"/>
                  <a:gd name="connsiteX13" fmla="*/ 5192 w 9984"/>
                  <a:gd name="connsiteY13" fmla="*/ 6335 h 10000"/>
                  <a:gd name="connsiteX14" fmla="*/ 5875 w 9984"/>
                  <a:gd name="connsiteY14" fmla="*/ 4539 h 10000"/>
                  <a:gd name="connsiteX15" fmla="*/ 5998 w 9984"/>
                  <a:gd name="connsiteY15" fmla="*/ 4244 h 10000"/>
                  <a:gd name="connsiteX16" fmla="*/ 6299 w 9984"/>
                  <a:gd name="connsiteY16" fmla="*/ 3503 h 10000"/>
                  <a:gd name="connsiteX17" fmla="*/ 6373 w 9984"/>
                  <a:gd name="connsiteY17" fmla="*/ 3395 h 10000"/>
                  <a:gd name="connsiteX18" fmla="*/ 6367 w 9984"/>
                  <a:gd name="connsiteY18" fmla="*/ 7782 h 10000"/>
                  <a:gd name="connsiteX19" fmla="*/ 6749 w 9984"/>
                  <a:gd name="connsiteY19" fmla="*/ 8112 h 10000"/>
                  <a:gd name="connsiteX20" fmla="*/ 9492 w 9984"/>
                  <a:gd name="connsiteY20" fmla="*/ 9439 h 10000"/>
                  <a:gd name="connsiteX21" fmla="*/ 9510 w 9984"/>
                  <a:gd name="connsiteY21" fmla="*/ 9451 h 10000"/>
                  <a:gd name="connsiteX22" fmla="*/ 9522 w 9984"/>
                  <a:gd name="connsiteY22" fmla="*/ 9483 h 10000"/>
                  <a:gd name="connsiteX23" fmla="*/ 9904 w 9984"/>
                  <a:gd name="connsiteY23" fmla="*/ 9609 h 10000"/>
                  <a:gd name="connsiteX24" fmla="*/ 9984 w 9984"/>
                  <a:gd name="connsiteY24" fmla="*/ 8971 h 10000"/>
                  <a:gd name="connsiteX25" fmla="*/ 9879 w 9984"/>
                  <a:gd name="connsiteY25" fmla="*/ 8509 h 10000"/>
                  <a:gd name="connsiteX26" fmla="*/ 9867 w 9984"/>
                  <a:gd name="connsiteY26" fmla="*/ 8005 h 10000"/>
                  <a:gd name="connsiteX27" fmla="*/ 9867 w 9984"/>
                  <a:gd name="connsiteY27" fmla="*/ 6979 h 10000"/>
                  <a:gd name="connsiteX28" fmla="*/ 9787 w 9984"/>
                  <a:gd name="connsiteY28" fmla="*/ 7470 h 10000"/>
                  <a:gd name="connsiteX29" fmla="*/ 7321 w 9984"/>
                  <a:gd name="connsiteY29" fmla="*/ 2103 h 10000"/>
                  <a:gd name="connsiteX30" fmla="*/ 8470 w 9984"/>
                  <a:gd name="connsiteY30" fmla="*/ 1753 h 10000"/>
                  <a:gd name="connsiteX31" fmla="*/ 7056 w 9984"/>
                  <a:gd name="connsiteY31" fmla="*/ 1481 h 10000"/>
                  <a:gd name="connsiteX32" fmla="*/ 7142 w 9984"/>
                  <a:gd name="connsiteY32" fmla="*/ 3 h 10000"/>
                  <a:gd name="connsiteX33" fmla="*/ 7068 w 9984"/>
                  <a:gd name="connsiteY33" fmla="*/ 0 h 10000"/>
                  <a:gd name="connsiteX34" fmla="*/ 4663 w 9984"/>
                  <a:gd name="connsiteY34" fmla="*/ 671 h 10000"/>
                  <a:gd name="connsiteX35" fmla="*/ 3581 w 9984"/>
                  <a:gd name="connsiteY35" fmla="*/ 2080 h 10000"/>
                  <a:gd name="connsiteX36" fmla="*/ 3150 w 9984"/>
                  <a:gd name="connsiteY36" fmla="*/ 3172 h 10000"/>
                  <a:gd name="connsiteX37" fmla="*/ 1477 w 9984"/>
                  <a:gd name="connsiteY37" fmla="*/ 7550 h 10000"/>
                  <a:gd name="connsiteX38" fmla="*/ 542 w 9984"/>
                  <a:gd name="connsiteY38" fmla="*/ 7694 h 10000"/>
                  <a:gd name="connsiteX39" fmla="*/ 0 w 9984"/>
                  <a:gd name="connsiteY39" fmla="*/ 8261 h 10000"/>
                  <a:gd name="connsiteX0" fmla="*/ 31 w 9488"/>
                  <a:gd name="connsiteY0" fmla="*/ 7694 h 10000"/>
                  <a:gd name="connsiteX1" fmla="*/ 506 w 9488"/>
                  <a:gd name="connsiteY1" fmla="*/ 9776 h 10000"/>
                  <a:gd name="connsiteX2" fmla="*/ 3093 w 9488"/>
                  <a:gd name="connsiteY2" fmla="*/ 9894 h 10000"/>
                  <a:gd name="connsiteX3" fmla="*/ 3068 w 9488"/>
                  <a:gd name="connsiteY3" fmla="*/ 10000 h 10000"/>
                  <a:gd name="connsiteX4" fmla="*/ 3124 w 9488"/>
                  <a:gd name="connsiteY4" fmla="*/ 9988 h 10000"/>
                  <a:gd name="connsiteX5" fmla="*/ 3370 w 9488"/>
                  <a:gd name="connsiteY5" fmla="*/ 9852 h 10000"/>
                  <a:gd name="connsiteX6" fmla="*/ 3511 w 9488"/>
                  <a:gd name="connsiteY6" fmla="*/ 9636 h 10000"/>
                  <a:gd name="connsiteX7" fmla="*/ 3992 w 9488"/>
                  <a:gd name="connsiteY7" fmla="*/ 8287 h 10000"/>
                  <a:gd name="connsiteX8" fmla="*/ 4430 w 9488"/>
                  <a:gd name="connsiteY8" fmla="*/ 8380 h 10000"/>
                  <a:gd name="connsiteX9" fmla="*/ 4565 w 9488"/>
                  <a:gd name="connsiteY9" fmla="*/ 8428 h 10000"/>
                  <a:gd name="connsiteX10" fmla="*/ 4676 w 9488"/>
                  <a:gd name="connsiteY10" fmla="*/ 8257 h 10000"/>
                  <a:gd name="connsiteX11" fmla="*/ 4670 w 9488"/>
                  <a:gd name="connsiteY11" fmla="*/ 8088 h 10000"/>
                  <a:gd name="connsiteX12" fmla="*/ 4676 w 9488"/>
                  <a:gd name="connsiteY12" fmla="*/ 7357 h 10000"/>
                  <a:gd name="connsiteX13" fmla="*/ 4688 w 9488"/>
                  <a:gd name="connsiteY13" fmla="*/ 6335 h 10000"/>
                  <a:gd name="connsiteX14" fmla="*/ 5372 w 9488"/>
                  <a:gd name="connsiteY14" fmla="*/ 4539 h 10000"/>
                  <a:gd name="connsiteX15" fmla="*/ 5496 w 9488"/>
                  <a:gd name="connsiteY15" fmla="*/ 4244 h 10000"/>
                  <a:gd name="connsiteX16" fmla="*/ 5797 w 9488"/>
                  <a:gd name="connsiteY16" fmla="*/ 3503 h 10000"/>
                  <a:gd name="connsiteX17" fmla="*/ 5871 w 9488"/>
                  <a:gd name="connsiteY17" fmla="*/ 3395 h 10000"/>
                  <a:gd name="connsiteX18" fmla="*/ 5865 w 9488"/>
                  <a:gd name="connsiteY18" fmla="*/ 7782 h 10000"/>
                  <a:gd name="connsiteX19" fmla="*/ 6248 w 9488"/>
                  <a:gd name="connsiteY19" fmla="*/ 8112 h 10000"/>
                  <a:gd name="connsiteX20" fmla="*/ 8995 w 9488"/>
                  <a:gd name="connsiteY20" fmla="*/ 9439 h 10000"/>
                  <a:gd name="connsiteX21" fmla="*/ 9013 w 9488"/>
                  <a:gd name="connsiteY21" fmla="*/ 9451 h 10000"/>
                  <a:gd name="connsiteX22" fmla="*/ 9025 w 9488"/>
                  <a:gd name="connsiteY22" fmla="*/ 9483 h 10000"/>
                  <a:gd name="connsiteX23" fmla="*/ 9408 w 9488"/>
                  <a:gd name="connsiteY23" fmla="*/ 9609 h 10000"/>
                  <a:gd name="connsiteX24" fmla="*/ 9488 w 9488"/>
                  <a:gd name="connsiteY24" fmla="*/ 8971 h 10000"/>
                  <a:gd name="connsiteX25" fmla="*/ 9383 w 9488"/>
                  <a:gd name="connsiteY25" fmla="*/ 8509 h 10000"/>
                  <a:gd name="connsiteX26" fmla="*/ 9371 w 9488"/>
                  <a:gd name="connsiteY26" fmla="*/ 8005 h 10000"/>
                  <a:gd name="connsiteX27" fmla="*/ 9371 w 9488"/>
                  <a:gd name="connsiteY27" fmla="*/ 6979 h 10000"/>
                  <a:gd name="connsiteX28" fmla="*/ 9291 w 9488"/>
                  <a:gd name="connsiteY28" fmla="*/ 7470 h 10000"/>
                  <a:gd name="connsiteX29" fmla="*/ 6821 w 9488"/>
                  <a:gd name="connsiteY29" fmla="*/ 2103 h 10000"/>
                  <a:gd name="connsiteX30" fmla="*/ 7972 w 9488"/>
                  <a:gd name="connsiteY30" fmla="*/ 1753 h 10000"/>
                  <a:gd name="connsiteX31" fmla="*/ 6555 w 9488"/>
                  <a:gd name="connsiteY31" fmla="*/ 1481 h 10000"/>
                  <a:gd name="connsiteX32" fmla="*/ 6641 w 9488"/>
                  <a:gd name="connsiteY32" fmla="*/ 3 h 10000"/>
                  <a:gd name="connsiteX33" fmla="*/ 6567 w 9488"/>
                  <a:gd name="connsiteY33" fmla="*/ 0 h 10000"/>
                  <a:gd name="connsiteX34" fmla="*/ 4158 w 9488"/>
                  <a:gd name="connsiteY34" fmla="*/ 671 h 10000"/>
                  <a:gd name="connsiteX35" fmla="*/ 3075 w 9488"/>
                  <a:gd name="connsiteY35" fmla="*/ 2080 h 10000"/>
                  <a:gd name="connsiteX36" fmla="*/ 2643 w 9488"/>
                  <a:gd name="connsiteY36" fmla="*/ 3172 h 10000"/>
                  <a:gd name="connsiteX37" fmla="*/ 967 w 9488"/>
                  <a:gd name="connsiteY37" fmla="*/ 7550 h 10000"/>
                  <a:gd name="connsiteX38" fmla="*/ 31 w 9488"/>
                  <a:gd name="connsiteY38" fmla="*/ 7694 h 10000"/>
                  <a:gd name="connsiteX0" fmla="*/ 621 w 9602"/>
                  <a:gd name="connsiteY0" fmla="*/ 7550 h 10000"/>
                  <a:gd name="connsiteX1" fmla="*/ 135 w 9602"/>
                  <a:gd name="connsiteY1" fmla="*/ 9776 h 10000"/>
                  <a:gd name="connsiteX2" fmla="*/ 2862 w 9602"/>
                  <a:gd name="connsiteY2" fmla="*/ 9894 h 10000"/>
                  <a:gd name="connsiteX3" fmla="*/ 2836 w 9602"/>
                  <a:gd name="connsiteY3" fmla="*/ 10000 h 10000"/>
                  <a:gd name="connsiteX4" fmla="*/ 2895 w 9602"/>
                  <a:gd name="connsiteY4" fmla="*/ 9988 h 10000"/>
                  <a:gd name="connsiteX5" fmla="*/ 3154 w 9602"/>
                  <a:gd name="connsiteY5" fmla="*/ 9852 h 10000"/>
                  <a:gd name="connsiteX6" fmla="*/ 3302 w 9602"/>
                  <a:gd name="connsiteY6" fmla="*/ 9636 h 10000"/>
                  <a:gd name="connsiteX7" fmla="*/ 3809 w 9602"/>
                  <a:gd name="connsiteY7" fmla="*/ 8287 h 10000"/>
                  <a:gd name="connsiteX8" fmla="*/ 4271 w 9602"/>
                  <a:gd name="connsiteY8" fmla="*/ 8380 h 10000"/>
                  <a:gd name="connsiteX9" fmla="*/ 4413 w 9602"/>
                  <a:gd name="connsiteY9" fmla="*/ 8428 h 10000"/>
                  <a:gd name="connsiteX10" fmla="*/ 4530 w 9602"/>
                  <a:gd name="connsiteY10" fmla="*/ 8257 h 10000"/>
                  <a:gd name="connsiteX11" fmla="*/ 4524 w 9602"/>
                  <a:gd name="connsiteY11" fmla="*/ 8088 h 10000"/>
                  <a:gd name="connsiteX12" fmla="*/ 4530 w 9602"/>
                  <a:gd name="connsiteY12" fmla="*/ 7357 h 10000"/>
                  <a:gd name="connsiteX13" fmla="*/ 4543 w 9602"/>
                  <a:gd name="connsiteY13" fmla="*/ 6335 h 10000"/>
                  <a:gd name="connsiteX14" fmla="*/ 5264 w 9602"/>
                  <a:gd name="connsiteY14" fmla="*/ 4539 h 10000"/>
                  <a:gd name="connsiteX15" fmla="*/ 5395 w 9602"/>
                  <a:gd name="connsiteY15" fmla="*/ 4244 h 10000"/>
                  <a:gd name="connsiteX16" fmla="*/ 5712 w 9602"/>
                  <a:gd name="connsiteY16" fmla="*/ 3503 h 10000"/>
                  <a:gd name="connsiteX17" fmla="*/ 5790 w 9602"/>
                  <a:gd name="connsiteY17" fmla="*/ 3395 h 10000"/>
                  <a:gd name="connsiteX18" fmla="*/ 5783 w 9602"/>
                  <a:gd name="connsiteY18" fmla="*/ 7782 h 10000"/>
                  <a:gd name="connsiteX19" fmla="*/ 6187 w 9602"/>
                  <a:gd name="connsiteY19" fmla="*/ 8112 h 10000"/>
                  <a:gd name="connsiteX20" fmla="*/ 9082 w 9602"/>
                  <a:gd name="connsiteY20" fmla="*/ 9439 h 10000"/>
                  <a:gd name="connsiteX21" fmla="*/ 9101 w 9602"/>
                  <a:gd name="connsiteY21" fmla="*/ 9451 h 10000"/>
                  <a:gd name="connsiteX22" fmla="*/ 9114 w 9602"/>
                  <a:gd name="connsiteY22" fmla="*/ 9483 h 10000"/>
                  <a:gd name="connsiteX23" fmla="*/ 9518 w 9602"/>
                  <a:gd name="connsiteY23" fmla="*/ 9609 h 10000"/>
                  <a:gd name="connsiteX24" fmla="*/ 9602 w 9602"/>
                  <a:gd name="connsiteY24" fmla="*/ 8971 h 10000"/>
                  <a:gd name="connsiteX25" fmla="*/ 9491 w 9602"/>
                  <a:gd name="connsiteY25" fmla="*/ 8509 h 10000"/>
                  <a:gd name="connsiteX26" fmla="*/ 9479 w 9602"/>
                  <a:gd name="connsiteY26" fmla="*/ 8005 h 10000"/>
                  <a:gd name="connsiteX27" fmla="*/ 9479 w 9602"/>
                  <a:gd name="connsiteY27" fmla="*/ 6979 h 10000"/>
                  <a:gd name="connsiteX28" fmla="*/ 9394 w 9602"/>
                  <a:gd name="connsiteY28" fmla="*/ 7470 h 10000"/>
                  <a:gd name="connsiteX29" fmla="*/ 6791 w 9602"/>
                  <a:gd name="connsiteY29" fmla="*/ 2103 h 10000"/>
                  <a:gd name="connsiteX30" fmla="*/ 8004 w 9602"/>
                  <a:gd name="connsiteY30" fmla="*/ 1753 h 10000"/>
                  <a:gd name="connsiteX31" fmla="*/ 6511 w 9602"/>
                  <a:gd name="connsiteY31" fmla="*/ 1481 h 10000"/>
                  <a:gd name="connsiteX32" fmla="*/ 6601 w 9602"/>
                  <a:gd name="connsiteY32" fmla="*/ 3 h 10000"/>
                  <a:gd name="connsiteX33" fmla="*/ 6523 w 9602"/>
                  <a:gd name="connsiteY33" fmla="*/ 0 h 10000"/>
                  <a:gd name="connsiteX34" fmla="*/ 3984 w 9602"/>
                  <a:gd name="connsiteY34" fmla="*/ 671 h 10000"/>
                  <a:gd name="connsiteX35" fmla="*/ 2843 w 9602"/>
                  <a:gd name="connsiteY35" fmla="*/ 2080 h 10000"/>
                  <a:gd name="connsiteX36" fmla="*/ 2388 w 9602"/>
                  <a:gd name="connsiteY36" fmla="*/ 3172 h 10000"/>
                  <a:gd name="connsiteX37" fmla="*/ 621 w 9602"/>
                  <a:gd name="connsiteY37" fmla="*/ 755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602" h="10000">
                    <a:moveTo>
                      <a:pt x="621" y="7550"/>
                    </a:moveTo>
                    <a:cubicBezTo>
                      <a:pt x="246" y="8651"/>
                      <a:pt x="-238" y="9385"/>
                      <a:pt x="135" y="9776"/>
                    </a:cubicBezTo>
                    <a:cubicBezTo>
                      <a:pt x="433" y="9748"/>
                      <a:pt x="2498" y="9855"/>
                      <a:pt x="2862" y="9894"/>
                    </a:cubicBezTo>
                    <a:cubicBezTo>
                      <a:pt x="2853" y="9930"/>
                      <a:pt x="2845" y="9965"/>
                      <a:pt x="2836" y="10000"/>
                    </a:cubicBezTo>
                    <a:cubicBezTo>
                      <a:pt x="2856" y="9997"/>
                      <a:pt x="2882" y="9977"/>
                      <a:pt x="2895" y="9988"/>
                    </a:cubicBezTo>
                    <a:cubicBezTo>
                      <a:pt x="2907" y="9994"/>
                      <a:pt x="3063" y="9944"/>
                      <a:pt x="3154" y="9852"/>
                    </a:cubicBezTo>
                    <a:cubicBezTo>
                      <a:pt x="3226" y="9782"/>
                      <a:pt x="3271" y="9718"/>
                      <a:pt x="3302" y="9636"/>
                    </a:cubicBezTo>
                    <a:lnTo>
                      <a:pt x="3809" y="8287"/>
                    </a:lnTo>
                    <a:lnTo>
                      <a:pt x="4271" y="8380"/>
                    </a:lnTo>
                    <a:cubicBezTo>
                      <a:pt x="4362" y="8404"/>
                      <a:pt x="4362" y="8404"/>
                      <a:pt x="4413" y="8428"/>
                    </a:cubicBezTo>
                    <a:cubicBezTo>
                      <a:pt x="4491" y="8380"/>
                      <a:pt x="4518" y="8368"/>
                      <a:pt x="4530" y="8257"/>
                    </a:cubicBezTo>
                    <a:cubicBezTo>
                      <a:pt x="4537" y="8227"/>
                      <a:pt x="4524" y="8127"/>
                      <a:pt x="4524" y="8088"/>
                    </a:cubicBezTo>
                    <a:cubicBezTo>
                      <a:pt x="4526" y="7845"/>
                      <a:pt x="4528" y="7600"/>
                      <a:pt x="4530" y="7357"/>
                    </a:cubicBezTo>
                    <a:cubicBezTo>
                      <a:pt x="4518" y="7036"/>
                      <a:pt x="4368" y="6834"/>
                      <a:pt x="4543" y="6335"/>
                    </a:cubicBezTo>
                    <a:cubicBezTo>
                      <a:pt x="4745" y="5755"/>
                      <a:pt x="5036" y="5191"/>
                      <a:pt x="5264" y="4539"/>
                    </a:cubicBezTo>
                    <a:cubicBezTo>
                      <a:pt x="5284" y="4488"/>
                      <a:pt x="5362" y="4306"/>
                      <a:pt x="5395" y="4244"/>
                    </a:cubicBezTo>
                    <a:cubicBezTo>
                      <a:pt x="5501" y="3997"/>
                      <a:pt x="5605" y="3750"/>
                      <a:pt x="5712" y="3503"/>
                    </a:cubicBezTo>
                    <a:cubicBezTo>
                      <a:pt x="5763" y="3398"/>
                      <a:pt x="5680" y="3414"/>
                      <a:pt x="5790" y="3395"/>
                    </a:cubicBezTo>
                    <a:cubicBezTo>
                      <a:pt x="5788" y="4857"/>
                      <a:pt x="5786" y="6320"/>
                      <a:pt x="5783" y="7782"/>
                    </a:cubicBezTo>
                    <a:cubicBezTo>
                      <a:pt x="5790" y="7995"/>
                      <a:pt x="5738" y="7879"/>
                      <a:pt x="6187" y="8112"/>
                    </a:cubicBezTo>
                    <a:cubicBezTo>
                      <a:pt x="6765" y="8410"/>
                      <a:pt x="8472" y="9121"/>
                      <a:pt x="9082" y="9439"/>
                    </a:cubicBezTo>
                    <a:cubicBezTo>
                      <a:pt x="9089" y="9442"/>
                      <a:pt x="9095" y="9446"/>
                      <a:pt x="9101" y="9451"/>
                    </a:cubicBezTo>
                    <a:cubicBezTo>
                      <a:pt x="9206" y="9515"/>
                      <a:pt x="9257" y="9458"/>
                      <a:pt x="9114" y="9483"/>
                    </a:cubicBezTo>
                    <a:cubicBezTo>
                      <a:pt x="9310" y="9510"/>
                      <a:pt x="9382" y="9565"/>
                      <a:pt x="9518" y="9609"/>
                    </a:cubicBezTo>
                    <a:cubicBezTo>
                      <a:pt x="9485" y="9487"/>
                      <a:pt x="9421" y="9065"/>
                      <a:pt x="9602" y="8971"/>
                    </a:cubicBezTo>
                    <a:cubicBezTo>
                      <a:pt x="9421" y="8835"/>
                      <a:pt x="9491" y="8792"/>
                      <a:pt x="9491" y="8509"/>
                    </a:cubicBezTo>
                    <a:cubicBezTo>
                      <a:pt x="9491" y="8341"/>
                      <a:pt x="9472" y="8175"/>
                      <a:pt x="9479" y="8005"/>
                    </a:cubicBezTo>
                    <a:cubicBezTo>
                      <a:pt x="9479" y="7663"/>
                      <a:pt x="9446" y="7320"/>
                      <a:pt x="9479" y="6979"/>
                    </a:cubicBezTo>
                    <a:cubicBezTo>
                      <a:pt x="9450" y="7142"/>
                      <a:pt x="9423" y="7307"/>
                      <a:pt x="9394" y="7470"/>
                    </a:cubicBezTo>
                    <a:lnTo>
                      <a:pt x="6791" y="2103"/>
                    </a:lnTo>
                    <a:lnTo>
                      <a:pt x="8004" y="1753"/>
                    </a:lnTo>
                    <a:lnTo>
                      <a:pt x="6511" y="1481"/>
                    </a:lnTo>
                    <a:cubicBezTo>
                      <a:pt x="6375" y="1132"/>
                      <a:pt x="6167" y="265"/>
                      <a:pt x="6601" y="3"/>
                    </a:cubicBezTo>
                    <a:lnTo>
                      <a:pt x="6523" y="0"/>
                    </a:lnTo>
                    <a:cubicBezTo>
                      <a:pt x="5888" y="76"/>
                      <a:pt x="4640" y="489"/>
                      <a:pt x="3984" y="671"/>
                    </a:cubicBezTo>
                    <a:cubicBezTo>
                      <a:pt x="3102" y="918"/>
                      <a:pt x="3063" y="1544"/>
                      <a:pt x="2843" y="2080"/>
                    </a:cubicBezTo>
                    <a:cubicBezTo>
                      <a:pt x="2687" y="2448"/>
                      <a:pt x="2537" y="2813"/>
                      <a:pt x="2388" y="3172"/>
                    </a:cubicBezTo>
                    <a:lnTo>
                      <a:pt x="621" y="7550"/>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0" name="Freeform 369">
                <a:extLst>
                  <a:ext uri="{FF2B5EF4-FFF2-40B4-BE49-F238E27FC236}">
                    <a16:creationId xmlns:a16="http://schemas.microsoft.com/office/drawing/2014/main" id="{B6B31B48-8504-4166-BCAD-05ACBC28DD7F}"/>
                  </a:ext>
                </a:extLst>
              </p:cNvPr>
              <p:cNvSpPr>
                <a:spLocks/>
              </p:cNvSpPr>
              <p:nvPr/>
            </p:nvSpPr>
            <p:spPr bwMode="auto">
              <a:xfrm>
                <a:off x="4430713" y="2001839"/>
                <a:ext cx="431800" cy="577850"/>
              </a:xfrm>
              <a:custGeom>
                <a:avLst/>
                <a:gdLst>
                  <a:gd name="T0" fmla="*/ 395 w 1318"/>
                  <a:gd name="T1" fmla="*/ 1688 h 1766"/>
                  <a:gd name="T2" fmla="*/ 648 w 1318"/>
                  <a:gd name="T3" fmla="*/ 1764 h 1766"/>
                  <a:gd name="T4" fmla="*/ 910 w 1318"/>
                  <a:gd name="T5" fmla="*/ 1695 h 1766"/>
                  <a:gd name="T6" fmla="*/ 1213 w 1318"/>
                  <a:gd name="T7" fmla="*/ 881 h 1766"/>
                  <a:gd name="T8" fmla="*/ 1275 w 1318"/>
                  <a:gd name="T9" fmla="*/ 906 h 1766"/>
                  <a:gd name="T10" fmla="*/ 1111 w 1318"/>
                  <a:gd name="T11" fmla="*/ 152 h 1766"/>
                  <a:gd name="T12" fmla="*/ 530 w 1318"/>
                  <a:gd name="T13" fmla="*/ 24 h 1766"/>
                  <a:gd name="T14" fmla="*/ 433 w 1318"/>
                  <a:gd name="T15" fmla="*/ 43 h 1766"/>
                  <a:gd name="T16" fmla="*/ 372 w 1318"/>
                  <a:gd name="T17" fmla="*/ 110 h 1766"/>
                  <a:gd name="T18" fmla="*/ 48 w 1318"/>
                  <a:gd name="T19" fmla="*/ 361 h 1766"/>
                  <a:gd name="T20" fmla="*/ 32 w 1318"/>
                  <a:gd name="T21" fmla="*/ 911 h 1766"/>
                  <a:gd name="T22" fmla="*/ 93 w 1318"/>
                  <a:gd name="T23" fmla="*/ 882 h 1766"/>
                  <a:gd name="T24" fmla="*/ 107 w 1318"/>
                  <a:gd name="T25" fmla="*/ 1003 h 1766"/>
                  <a:gd name="T26" fmla="*/ 395 w 1318"/>
                  <a:gd name="T27" fmla="*/ 1688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8" h="1766">
                    <a:moveTo>
                      <a:pt x="395" y="1688"/>
                    </a:moveTo>
                    <a:cubicBezTo>
                      <a:pt x="484" y="1727"/>
                      <a:pt x="525" y="1763"/>
                      <a:pt x="648" y="1764"/>
                    </a:cubicBezTo>
                    <a:cubicBezTo>
                      <a:pt x="751" y="1766"/>
                      <a:pt x="835" y="1744"/>
                      <a:pt x="910" y="1695"/>
                    </a:cubicBezTo>
                    <a:cubicBezTo>
                      <a:pt x="1194" y="1495"/>
                      <a:pt x="1210" y="1205"/>
                      <a:pt x="1213" y="881"/>
                    </a:cubicBezTo>
                    <a:cubicBezTo>
                      <a:pt x="1245" y="879"/>
                      <a:pt x="1244" y="893"/>
                      <a:pt x="1275" y="906"/>
                    </a:cubicBezTo>
                    <a:cubicBezTo>
                      <a:pt x="1300" y="586"/>
                      <a:pt x="1318" y="316"/>
                      <a:pt x="1111" y="152"/>
                    </a:cubicBezTo>
                    <a:cubicBezTo>
                      <a:pt x="918" y="0"/>
                      <a:pt x="796" y="21"/>
                      <a:pt x="530" y="24"/>
                    </a:cubicBezTo>
                    <a:cubicBezTo>
                      <a:pt x="488" y="24"/>
                      <a:pt x="470" y="27"/>
                      <a:pt x="433" y="43"/>
                    </a:cubicBezTo>
                    <a:cubicBezTo>
                      <a:pt x="393" y="60"/>
                      <a:pt x="379" y="66"/>
                      <a:pt x="372" y="110"/>
                    </a:cubicBezTo>
                    <a:cubicBezTo>
                      <a:pt x="243" y="57"/>
                      <a:pt x="96" y="237"/>
                      <a:pt x="48" y="361"/>
                    </a:cubicBezTo>
                    <a:cubicBezTo>
                      <a:pt x="0" y="483"/>
                      <a:pt x="12" y="773"/>
                      <a:pt x="32" y="911"/>
                    </a:cubicBezTo>
                    <a:cubicBezTo>
                      <a:pt x="59" y="900"/>
                      <a:pt x="63" y="884"/>
                      <a:pt x="93" y="882"/>
                    </a:cubicBezTo>
                    <a:cubicBezTo>
                      <a:pt x="93" y="939"/>
                      <a:pt x="90" y="956"/>
                      <a:pt x="107" y="1003"/>
                    </a:cubicBezTo>
                    <a:cubicBezTo>
                      <a:pt x="120" y="1038"/>
                      <a:pt x="88" y="1490"/>
                      <a:pt x="395" y="1688"/>
                    </a:cubicBezTo>
                    <a:close/>
                  </a:path>
                </a:pathLst>
              </a:custGeom>
              <a:solidFill>
                <a:srgbClr val="2705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1" name="Freeform 389">
                <a:extLst>
                  <a:ext uri="{FF2B5EF4-FFF2-40B4-BE49-F238E27FC236}">
                    <a16:creationId xmlns:a16="http://schemas.microsoft.com/office/drawing/2014/main" id="{1369A23B-4021-4F0A-9D54-D5DA1F452AEC}"/>
                  </a:ext>
                </a:extLst>
              </p:cNvPr>
              <p:cNvSpPr>
                <a:spLocks/>
              </p:cNvSpPr>
              <p:nvPr/>
            </p:nvSpPr>
            <p:spPr bwMode="auto">
              <a:xfrm>
                <a:off x="4591051" y="2713039"/>
                <a:ext cx="109538" cy="887413"/>
              </a:xfrm>
              <a:custGeom>
                <a:avLst/>
                <a:gdLst>
                  <a:gd name="T0" fmla="*/ 9 w 336"/>
                  <a:gd name="T1" fmla="*/ 1565 h 2709"/>
                  <a:gd name="T2" fmla="*/ 9 w 336"/>
                  <a:gd name="T3" fmla="*/ 1919 h 2709"/>
                  <a:gd name="T4" fmla="*/ 9 w 336"/>
                  <a:gd name="T5" fmla="*/ 2228 h 2709"/>
                  <a:gd name="T6" fmla="*/ 11 w 336"/>
                  <a:gd name="T7" fmla="*/ 2380 h 2709"/>
                  <a:gd name="T8" fmla="*/ 28 w 336"/>
                  <a:gd name="T9" fmla="*/ 2519 h 2709"/>
                  <a:gd name="T10" fmla="*/ 169 w 336"/>
                  <a:gd name="T11" fmla="*/ 2709 h 2709"/>
                  <a:gd name="T12" fmla="*/ 325 w 336"/>
                  <a:gd name="T13" fmla="*/ 2495 h 2709"/>
                  <a:gd name="T14" fmla="*/ 332 w 336"/>
                  <a:gd name="T15" fmla="*/ 2186 h 2709"/>
                  <a:gd name="T16" fmla="*/ 330 w 336"/>
                  <a:gd name="T17" fmla="*/ 1875 h 2709"/>
                  <a:gd name="T18" fmla="*/ 322 w 336"/>
                  <a:gd name="T19" fmla="*/ 1602 h 2709"/>
                  <a:gd name="T20" fmla="*/ 245 w 336"/>
                  <a:gd name="T21" fmla="*/ 365 h 2709"/>
                  <a:gd name="T22" fmla="*/ 307 w 336"/>
                  <a:gd name="T23" fmla="*/ 230 h 2709"/>
                  <a:gd name="T24" fmla="*/ 171 w 336"/>
                  <a:gd name="T25" fmla="*/ 0 h 2709"/>
                  <a:gd name="T26" fmla="*/ 79 w 336"/>
                  <a:gd name="T27" fmla="*/ 140 h 2709"/>
                  <a:gd name="T28" fmla="*/ 63 w 336"/>
                  <a:gd name="T29" fmla="*/ 284 h 2709"/>
                  <a:gd name="T30" fmla="*/ 88 w 336"/>
                  <a:gd name="T31" fmla="*/ 480 h 2709"/>
                  <a:gd name="T32" fmla="*/ 40 w 336"/>
                  <a:gd name="T33" fmla="*/ 1136 h 2709"/>
                  <a:gd name="T34" fmla="*/ 9 w 336"/>
                  <a:gd name="T35" fmla="*/ 1565 h 2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6" h="2709">
                    <a:moveTo>
                      <a:pt x="9" y="1565"/>
                    </a:moveTo>
                    <a:lnTo>
                      <a:pt x="9" y="1919"/>
                    </a:lnTo>
                    <a:cubicBezTo>
                      <a:pt x="4" y="2022"/>
                      <a:pt x="9" y="2125"/>
                      <a:pt x="9" y="2228"/>
                    </a:cubicBezTo>
                    <a:cubicBezTo>
                      <a:pt x="8" y="2279"/>
                      <a:pt x="11" y="2329"/>
                      <a:pt x="11" y="2380"/>
                    </a:cubicBezTo>
                    <a:cubicBezTo>
                      <a:pt x="11" y="2465"/>
                      <a:pt x="0" y="2478"/>
                      <a:pt x="28" y="2519"/>
                    </a:cubicBezTo>
                    <a:cubicBezTo>
                      <a:pt x="60" y="2581"/>
                      <a:pt x="127" y="2649"/>
                      <a:pt x="169" y="2709"/>
                    </a:cubicBezTo>
                    <a:cubicBezTo>
                      <a:pt x="221" y="2666"/>
                      <a:pt x="273" y="2550"/>
                      <a:pt x="325" y="2495"/>
                    </a:cubicBezTo>
                    <a:cubicBezTo>
                      <a:pt x="336" y="2416"/>
                      <a:pt x="332" y="2271"/>
                      <a:pt x="332" y="2186"/>
                    </a:cubicBezTo>
                    <a:cubicBezTo>
                      <a:pt x="332" y="2082"/>
                      <a:pt x="330" y="1979"/>
                      <a:pt x="330" y="1875"/>
                    </a:cubicBezTo>
                    <a:lnTo>
                      <a:pt x="322" y="1602"/>
                    </a:lnTo>
                    <a:cubicBezTo>
                      <a:pt x="311" y="1202"/>
                      <a:pt x="258" y="752"/>
                      <a:pt x="245" y="365"/>
                    </a:cubicBezTo>
                    <a:cubicBezTo>
                      <a:pt x="243" y="288"/>
                      <a:pt x="289" y="291"/>
                      <a:pt x="307" y="230"/>
                    </a:cubicBezTo>
                    <a:lnTo>
                      <a:pt x="171" y="0"/>
                    </a:lnTo>
                    <a:lnTo>
                      <a:pt x="79" y="140"/>
                    </a:lnTo>
                    <a:cubicBezTo>
                      <a:pt x="29" y="223"/>
                      <a:pt x="11" y="209"/>
                      <a:pt x="63" y="284"/>
                    </a:cubicBezTo>
                    <a:cubicBezTo>
                      <a:pt x="116" y="359"/>
                      <a:pt x="94" y="380"/>
                      <a:pt x="88" y="480"/>
                    </a:cubicBezTo>
                    <a:lnTo>
                      <a:pt x="40" y="1136"/>
                    </a:lnTo>
                    <a:cubicBezTo>
                      <a:pt x="29" y="1272"/>
                      <a:pt x="12" y="1433"/>
                      <a:pt x="9" y="1565"/>
                    </a:cubicBezTo>
                    <a:close/>
                  </a:path>
                </a:pathLst>
              </a:custGeom>
              <a:solidFill>
                <a:srgbClr val="B725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2" name="Freeform 390">
                <a:extLst>
                  <a:ext uri="{FF2B5EF4-FFF2-40B4-BE49-F238E27FC236}">
                    <a16:creationId xmlns:a16="http://schemas.microsoft.com/office/drawing/2014/main" id="{CAC7FDE6-2C1B-476C-8439-2ECA1F5AAA5A}"/>
                  </a:ext>
                </a:extLst>
              </p:cNvPr>
              <p:cNvSpPr>
                <a:spLocks/>
              </p:cNvSpPr>
              <p:nvPr/>
            </p:nvSpPr>
            <p:spPr bwMode="auto">
              <a:xfrm>
                <a:off x="4484688" y="2171701"/>
                <a:ext cx="325438" cy="300038"/>
              </a:xfrm>
              <a:custGeom>
                <a:avLst/>
                <a:gdLst>
                  <a:gd name="T0" fmla="*/ 162 w 993"/>
                  <a:gd name="T1" fmla="*/ 914 h 916"/>
                  <a:gd name="T2" fmla="*/ 215 w 993"/>
                  <a:gd name="T3" fmla="*/ 843 h 916"/>
                  <a:gd name="T4" fmla="*/ 501 w 993"/>
                  <a:gd name="T5" fmla="*/ 718 h 916"/>
                  <a:gd name="T6" fmla="*/ 712 w 993"/>
                  <a:gd name="T7" fmla="*/ 773 h 916"/>
                  <a:gd name="T8" fmla="*/ 836 w 993"/>
                  <a:gd name="T9" fmla="*/ 916 h 916"/>
                  <a:gd name="T10" fmla="*/ 949 w 993"/>
                  <a:gd name="T11" fmla="*/ 747 h 916"/>
                  <a:gd name="T12" fmla="*/ 983 w 993"/>
                  <a:gd name="T13" fmla="*/ 502 h 916"/>
                  <a:gd name="T14" fmla="*/ 967 w 993"/>
                  <a:gd name="T15" fmla="*/ 383 h 916"/>
                  <a:gd name="T16" fmla="*/ 914 w 993"/>
                  <a:gd name="T17" fmla="*/ 11 h 916"/>
                  <a:gd name="T18" fmla="*/ 780 w 993"/>
                  <a:gd name="T19" fmla="*/ 117 h 916"/>
                  <a:gd name="T20" fmla="*/ 202 w 993"/>
                  <a:gd name="T21" fmla="*/ 117 h 916"/>
                  <a:gd name="T22" fmla="*/ 70 w 993"/>
                  <a:gd name="T23" fmla="*/ 18 h 916"/>
                  <a:gd name="T24" fmla="*/ 59 w 993"/>
                  <a:gd name="T25" fmla="*/ 0 h 916"/>
                  <a:gd name="T26" fmla="*/ 4 w 993"/>
                  <a:gd name="T27" fmla="*/ 231 h 916"/>
                  <a:gd name="T28" fmla="*/ 8 w 993"/>
                  <a:gd name="T29" fmla="*/ 511 h 916"/>
                  <a:gd name="T30" fmla="*/ 162 w 993"/>
                  <a:gd name="T31" fmla="*/ 914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3" h="916">
                    <a:moveTo>
                      <a:pt x="162" y="914"/>
                    </a:moveTo>
                    <a:cubicBezTo>
                      <a:pt x="188" y="895"/>
                      <a:pt x="194" y="872"/>
                      <a:pt x="215" y="843"/>
                    </a:cubicBezTo>
                    <a:cubicBezTo>
                      <a:pt x="280" y="753"/>
                      <a:pt x="384" y="717"/>
                      <a:pt x="501" y="718"/>
                    </a:cubicBezTo>
                    <a:cubicBezTo>
                      <a:pt x="583" y="719"/>
                      <a:pt x="652" y="735"/>
                      <a:pt x="712" y="773"/>
                    </a:cubicBezTo>
                    <a:cubicBezTo>
                      <a:pt x="786" y="820"/>
                      <a:pt x="800" y="871"/>
                      <a:pt x="836" y="916"/>
                    </a:cubicBezTo>
                    <a:cubicBezTo>
                      <a:pt x="904" y="907"/>
                      <a:pt x="929" y="815"/>
                      <a:pt x="949" y="747"/>
                    </a:cubicBezTo>
                    <a:cubicBezTo>
                      <a:pt x="965" y="691"/>
                      <a:pt x="991" y="561"/>
                      <a:pt x="983" y="502"/>
                    </a:cubicBezTo>
                    <a:cubicBezTo>
                      <a:pt x="975" y="443"/>
                      <a:pt x="962" y="511"/>
                      <a:pt x="967" y="383"/>
                    </a:cubicBezTo>
                    <a:cubicBezTo>
                      <a:pt x="971" y="261"/>
                      <a:pt x="993" y="85"/>
                      <a:pt x="914" y="11"/>
                    </a:cubicBezTo>
                    <a:cubicBezTo>
                      <a:pt x="894" y="80"/>
                      <a:pt x="865" y="117"/>
                      <a:pt x="780" y="117"/>
                    </a:cubicBezTo>
                    <a:lnTo>
                      <a:pt x="202" y="117"/>
                    </a:lnTo>
                    <a:cubicBezTo>
                      <a:pt x="101" y="117"/>
                      <a:pt x="90" y="58"/>
                      <a:pt x="70" y="18"/>
                    </a:cubicBezTo>
                    <a:lnTo>
                      <a:pt x="59" y="0"/>
                    </a:lnTo>
                    <a:cubicBezTo>
                      <a:pt x="17" y="97"/>
                      <a:pt x="0" y="91"/>
                      <a:pt x="4" y="231"/>
                    </a:cubicBezTo>
                    <a:cubicBezTo>
                      <a:pt x="6" y="322"/>
                      <a:pt x="3" y="423"/>
                      <a:pt x="8" y="511"/>
                    </a:cubicBezTo>
                    <a:cubicBezTo>
                      <a:pt x="12" y="589"/>
                      <a:pt x="54" y="896"/>
                      <a:pt x="162" y="914"/>
                    </a:cubicBezTo>
                    <a:close/>
                  </a:path>
                </a:pathLst>
              </a:custGeom>
              <a:solidFill>
                <a:srgbClr val="F1A9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3" name="Freeform 399">
                <a:extLst>
                  <a:ext uri="{FF2B5EF4-FFF2-40B4-BE49-F238E27FC236}">
                    <a16:creationId xmlns:a16="http://schemas.microsoft.com/office/drawing/2014/main" id="{0565DAC4-138F-4666-AC88-71EA2E2581F3}"/>
                  </a:ext>
                </a:extLst>
              </p:cNvPr>
              <p:cNvSpPr>
                <a:spLocks/>
              </p:cNvSpPr>
              <p:nvPr/>
            </p:nvSpPr>
            <p:spPr bwMode="auto">
              <a:xfrm>
                <a:off x="4695826" y="2601914"/>
                <a:ext cx="163513" cy="788988"/>
              </a:xfrm>
              <a:custGeom>
                <a:avLst/>
                <a:gdLst>
                  <a:gd name="T0" fmla="*/ 0 w 499"/>
                  <a:gd name="T1" fmla="*/ 1941 h 2406"/>
                  <a:gd name="T2" fmla="*/ 8 w 499"/>
                  <a:gd name="T3" fmla="*/ 2214 h 2406"/>
                  <a:gd name="T4" fmla="*/ 15 w 499"/>
                  <a:gd name="T5" fmla="*/ 2406 h 2406"/>
                  <a:gd name="T6" fmla="*/ 418 w 499"/>
                  <a:gd name="T7" fmla="*/ 789 h 2406"/>
                  <a:gd name="T8" fmla="*/ 234 w 499"/>
                  <a:gd name="T9" fmla="*/ 690 h 2406"/>
                  <a:gd name="T10" fmla="*/ 464 w 499"/>
                  <a:gd name="T11" fmla="*/ 590 h 2406"/>
                  <a:gd name="T12" fmla="*/ 445 w 499"/>
                  <a:gd name="T13" fmla="*/ 150 h 2406"/>
                  <a:gd name="T14" fmla="*/ 377 w 499"/>
                  <a:gd name="T15" fmla="*/ 107 h 2406"/>
                  <a:gd name="T16" fmla="*/ 304 w 499"/>
                  <a:gd name="T17" fmla="*/ 69 h 2406"/>
                  <a:gd name="T18" fmla="*/ 140 w 499"/>
                  <a:gd name="T19" fmla="*/ 0 h 2406"/>
                  <a:gd name="T20" fmla="*/ 222 w 499"/>
                  <a:gd name="T21" fmla="*/ 205 h 2406"/>
                  <a:gd name="T22" fmla="*/ 171 w 499"/>
                  <a:gd name="T23" fmla="*/ 436 h 2406"/>
                  <a:gd name="T24" fmla="*/ 118 w 499"/>
                  <a:gd name="T25" fmla="*/ 663 h 2406"/>
                  <a:gd name="T26" fmla="*/ 36 w 499"/>
                  <a:gd name="T27" fmla="*/ 1416 h 2406"/>
                  <a:gd name="T28" fmla="*/ 9 w 499"/>
                  <a:gd name="T29" fmla="*/ 1922 h 2406"/>
                  <a:gd name="T30" fmla="*/ 0 w 499"/>
                  <a:gd name="T31" fmla="*/ 1941 h 2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9" h="2406">
                    <a:moveTo>
                      <a:pt x="0" y="1941"/>
                    </a:moveTo>
                    <a:lnTo>
                      <a:pt x="8" y="2214"/>
                    </a:lnTo>
                    <a:lnTo>
                      <a:pt x="15" y="2406"/>
                    </a:lnTo>
                    <a:cubicBezTo>
                      <a:pt x="41" y="2357"/>
                      <a:pt x="418" y="823"/>
                      <a:pt x="418" y="789"/>
                    </a:cubicBezTo>
                    <a:lnTo>
                      <a:pt x="234" y="690"/>
                    </a:lnTo>
                    <a:cubicBezTo>
                      <a:pt x="298" y="646"/>
                      <a:pt x="442" y="625"/>
                      <a:pt x="464" y="590"/>
                    </a:cubicBezTo>
                    <a:cubicBezTo>
                      <a:pt x="499" y="523"/>
                      <a:pt x="497" y="174"/>
                      <a:pt x="445" y="150"/>
                    </a:cubicBezTo>
                    <a:cubicBezTo>
                      <a:pt x="429" y="131"/>
                      <a:pt x="408" y="125"/>
                      <a:pt x="377" y="107"/>
                    </a:cubicBezTo>
                    <a:cubicBezTo>
                      <a:pt x="352" y="94"/>
                      <a:pt x="329" y="82"/>
                      <a:pt x="304" y="69"/>
                    </a:cubicBezTo>
                    <a:cubicBezTo>
                      <a:pt x="260" y="47"/>
                      <a:pt x="190" y="12"/>
                      <a:pt x="140" y="0"/>
                    </a:cubicBezTo>
                    <a:cubicBezTo>
                      <a:pt x="180" y="66"/>
                      <a:pt x="218" y="99"/>
                      <a:pt x="222" y="205"/>
                    </a:cubicBezTo>
                    <a:cubicBezTo>
                      <a:pt x="225" y="288"/>
                      <a:pt x="201" y="366"/>
                      <a:pt x="171" y="436"/>
                    </a:cubicBezTo>
                    <a:cubicBezTo>
                      <a:pt x="123" y="548"/>
                      <a:pt x="132" y="537"/>
                      <a:pt x="118" y="663"/>
                    </a:cubicBezTo>
                    <a:cubicBezTo>
                      <a:pt x="88" y="929"/>
                      <a:pt x="56" y="1132"/>
                      <a:pt x="36" y="1416"/>
                    </a:cubicBezTo>
                    <a:lnTo>
                      <a:pt x="9" y="1922"/>
                    </a:lnTo>
                    <a:cubicBezTo>
                      <a:pt x="4" y="1939"/>
                      <a:pt x="7" y="1932"/>
                      <a:pt x="0" y="1941"/>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4" name="Freeform 400">
                <a:extLst>
                  <a:ext uri="{FF2B5EF4-FFF2-40B4-BE49-F238E27FC236}">
                    <a16:creationId xmlns:a16="http://schemas.microsoft.com/office/drawing/2014/main" id="{06EFACCC-A483-477E-8B86-1040641A9F51}"/>
                  </a:ext>
                </a:extLst>
              </p:cNvPr>
              <p:cNvSpPr>
                <a:spLocks/>
              </p:cNvSpPr>
              <p:nvPr/>
            </p:nvSpPr>
            <p:spPr bwMode="auto">
              <a:xfrm>
                <a:off x="4427538" y="2603501"/>
                <a:ext cx="166688" cy="787400"/>
              </a:xfrm>
              <a:custGeom>
                <a:avLst/>
                <a:gdLst>
                  <a:gd name="T0" fmla="*/ 55 w 510"/>
                  <a:gd name="T1" fmla="*/ 153 h 2403"/>
                  <a:gd name="T2" fmla="*/ 67 w 510"/>
                  <a:gd name="T3" fmla="*/ 154 h 2403"/>
                  <a:gd name="T4" fmla="*/ 53 w 510"/>
                  <a:gd name="T5" fmla="*/ 599 h 2403"/>
                  <a:gd name="T6" fmla="*/ 283 w 510"/>
                  <a:gd name="T7" fmla="*/ 681 h 2403"/>
                  <a:gd name="T8" fmla="*/ 96 w 510"/>
                  <a:gd name="T9" fmla="*/ 786 h 2403"/>
                  <a:gd name="T10" fmla="*/ 497 w 510"/>
                  <a:gd name="T11" fmla="*/ 2403 h 2403"/>
                  <a:gd name="T12" fmla="*/ 510 w 510"/>
                  <a:gd name="T13" fmla="*/ 2255 h 2403"/>
                  <a:gd name="T14" fmla="*/ 510 w 510"/>
                  <a:gd name="T15" fmla="*/ 1901 h 2403"/>
                  <a:gd name="T16" fmla="*/ 480 w 510"/>
                  <a:gd name="T17" fmla="*/ 1381 h 2403"/>
                  <a:gd name="T18" fmla="*/ 428 w 510"/>
                  <a:gd name="T19" fmla="*/ 882 h 2403"/>
                  <a:gd name="T20" fmla="*/ 401 w 510"/>
                  <a:gd name="T21" fmla="*/ 642 h 2403"/>
                  <a:gd name="T22" fmla="*/ 337 w 510"/>
                  <a:gd name="T23" fmla="*/ 425 h 2403"/>
                  <a:gd name="T24" fmla="*/ 290 w 510"/>
                  <a:gd name="T25" fmla="*/ 193 h 2403"/>
                  <a:gd name="T26" fmla="*/ 371 w 510"/>
                  <a:gd name="T27" fmla="*/ 0 h 2403"/>
                  <a:gd name="T28" fmla="*/ 55 w 510"/>
                  <a:gd name="T29" fmla="*/ 153 h 2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0" h="2403">
                    <a:moveTo>
                      <a:pt x="55" y="153"/>
                    </a:moveTo>
                    <a:lnTo>
                      <a:pt x="67" y="154"/>
                    </a:lnTo>
                    <a:cubicBezTo>
                      <a:pt x="0" y="233"/>
                      <a:pt x="32" y="494"/>
                      <a:pt x="53" y="599"/>
                    </a:cubicBezTo>
                    <a:lnTo>
                      <a:pt x="283" y="681"/>
                    </a:lnTo>
                    <a:lnTo>
                      <a:pt x="96" y="786"/>
                    </a:lnTo>
                    <a:lnTo>
                      <a:pt x="497" y="2403"/>
                    </a:lnTo>
                    <a:lnTo>
                      <a:pt x="510" y="2255"/>
                    </a:lnTo>
                    <a:lnTo>
                      <a:pt x="510" y="1901"/>
                    </a:lnTo>
                    <a:cubicBezTo>
                      <a:pt x="502" y="1883"/>
                      <a:pt x="485" y="1450"/>
                      <a:pt x="480" y="1381"/>
                    </a:cubicBezTo>
                    <a:cubicBezTo>
                      <a:pt x="467" y="1213"/>
                      <a:pt x="450" y="1050"/>
                      <a:pt x="428" y="882"/>
                    </a:cubicBezTo>
                    <a:cubicBezTo>
                      <a:pt x="418" y="803"/>
                      <a:pt x="405" y="723"/>
                      <a:pt x="401" y="642"/>
                    </a:cubicBezTo>
                    <a:cubicBezTo>
                      <a:pt x="395" y="535"/>
                      <a:pt x="374" y="513"/>
                      <a:pt x="337" y="425"/>
                    </a:cubicBezTo>
                    <a:cubicBezTo>
                      <a:pt x="308" y="355"/>
                      <a:pt x="285" y="277"/>
                      <a:pt x="290" y="193"/>
                    </a:cubicBezTo>
                    <a:cubicBezTo>
                      <a:pt x="296" y="88"/>
                      <a:pt x="337" y="61"/>
                      <a:pt x="371" y="0"/>
                    </a:cubicBezTo>
                    <a:cubicBezTo>
                      <a:pt x="330" y="6"/>
                      <a:pt x="74" y="131"/>
                      <a:pt x="55" y="153"/>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5" name="Freeform 402">
                <a:extLst>
                  <a:ext uri="{FF2B5EF4-FFF2-40B4-BE49-F238E27FC236}">
                    <a16:creationId xmlns:a16="http://schemas.microsoft.com/office/drawing/2014/main" id="{C79550A8-0C7F-4E46-98D3-4E3B9B2DAFE3}"/>
                  </a:ext>
                </a:extLst>
              </p:cNvPr>
              <p:cNvSpPr>
                <a:spLocks/>
              </p:cNvSpPr>
              <p:nvPr/>
            </p:nvSpPr>
            <p:spPr bwMode="auto">
              <a:xfrm>
                <a:off x="4291013" y="3502026"/>
                <a:ext cx="307975" cy="223838"/>
              </a:xfrm>
              <a:custGeom>
                <a:avLst/>
                <a:gdLst>
                  <a:gd name="T0" fmla="*/ 932 w 944"/>
                  <a:gd name="T1" fmla="*/ 396 h 684"/>
                  <a:gd name="T2" fmla="*/ 933 w 944"/>
                  <a:gd name="T3" fmla="*/ 304 h 684"/>
                  <a:gd name="T4" fmla="*/ 871 w 944"/>
                  <a:gd name="T5" fmla="*/ 266 h 684"/>
                  <a:gd name="T6" fmla="*/ 267 w 944"/>
                  <a:gd name="T7" fmla="*/ 0 h 684"/>
                  <a:gd name="T8" fmla="*/ 195 w 944"/>
                  <a:gd name="T9" fmla="*/ 139 h 684"/>
                  <a:gd name="T10" fmla="*/ 125 w 944"/>
                  <a:gd name="T11" fmla="*/ 272 h 684"/>
                  <a:gd name="T12" fmla="*/ 0 w 944"/>
                  <a:gd name="T13" fmla="*/ 569 h 684"/>
                  <a:gd name="T14" fmla="*/ 395 w 944"/>
                  <a:gd name="T15" fmla="*/ 626 h 684"/>
                  <a:gd name="T16" fmla="*/ 794 w 944"/>
                  <a:gd name="T17" fmla="*/ 682 h 684"/>
                  <a:gd name="T18" fmla="*/ 932 w 944"/>
                  <a:gd name="T19" fmla="*/ 396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4" h="684">
                    <a:moveTo>
                      <a:pt x="932" y="396"/>
                    </a:moveTo>
                    <a:cubicBezTo>
                      <a:pt x="943" y="350"/>
                      <a:pt x="944" y="351"/>
                      <a:pt x="933" y="304"/>
                    </a:cubicBezTo>
                    <a:cubicBezTo>
                      <a:pt x="912" y="291"/>
                      <a:pt x="901" y="274"/>
                      <a:pt x="871" y="266"/>
                    </a:cubicBezTo>
                    <a:lnTo>
                      <a:pt x="267" y="0"/>
                    </a:lnTo>
                    <a:cubicBezTo>
                      <a:pt x="250" y="45"/>
                      <a:pt x="216" y="96"/>
                      <a:pt x="195" y="139"/>
                    </a:cubicBezTo>
                    <a:cubicBezTo>
                      <a:pt x="174" y="184"/>
                      <a:pt x="146" y="229"/>
                      <a:pt x="125" y="272"/>
                    </a:cubicBezTo>
                    <a:cubicBezTo>
                      <a:pt x="81" y="363"/>
                      <a:pt x="5" y="455"/>
                      <a:pt x="0" y="569"/>
                    </a:cubicBezTo>
                    <a:lnTo>
                      <a:pt x="395" y="626"/>
                    </a:lnTo>
                    <a:cubicBezTo>
                      <a:pt x="500" y="642"/>
                      <a:pt x="694" y="684"/>
                      <a:pt x="794" y="682"/>
                    </a:cubicBezTo>
                    <a:lnTo>
                      <a:pt x="932" y="396"/>
                    </a:lnTo>
                    <a:close/>
                  </a:path>
                </a:pathLst>
              </a:custGeom>
              <a:solidFill>
                <a:srgbClr val="76B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6" name="Freeform 405">
                <a:extLst>
                  <a:ext uri="{FF2B5EF4-FFF2-40B4-BE49-F238E27FC236}">
                    <a16:creationId xmlns:a16="http://schemas.microsoft.com/office/drawing/2014/main" id="{ED1FEA1C-B55F-49A7-8663-66E9ED0C8EA5}"/>
                  </a:ext>
                </a:extLst>
              </p:cNvPr>
              <p:cNvSpPr>
                <a:spLocks/>
              </p:cNvSpPr>
              <p:nvPr/>
            </p:nvSpPr>
            <p:spPr bwMode="auto">
              <a:xfrm>
                <a:off x="4681538" y="5183189"/>
                <a:ext cx="223838" cy="185738"/>
              </a:xfrm>
              <a:custGeom>
                <a:avLst/>
                <a:gdLst>
                  <a:gd name="T0" fmla="*/ 57 w 680"/>
                  <a:gd name="T1" fmla="*/ 28 h 568"/>
                  <a:gd name="T2" fmla="*/ 0 w 680"/>
                  <a:gd name="T3" fmla="*/ 357 h 568"/>
                  <a:gd name="T4" fmla="*/ 1 w 680"/>
                  <a:gd name="T5" fmla="*/ 472 h 568"/>
                  <a:gd name="T6" fmla="*/ 583 w 680"/>
                  <a:gd name="T7" fmla="*/ 512 h 568"/>
                  <a:gd name="T8" fmla="*/ 663 w 680"/>
                  <a:gd name="T9" fmla="*/ 357 h 568"/>
                  <a:gd name="T10" fmla="*/ 599 w 680"/>
                  <a:gd name="T11" fmla="*/ 34 h 568"/>
                  <a:gd name="T12" fmla="*/ 479 w 680"/>
                  <a:gd name="T13" fmla="*/ 16 h 568"/>
                  <a:gd name="T14" fmla="*/ 58 w 680"/>
                  <a:gd name="T15" fmla="*/ 30 h 568"/>
                  <a:gd name="T16" fmla="*/ 57 w 680"/>
                  <a:gd name="T17" fmla="*/ 2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0" h="568">
                    <a:moveTo>
                      <a:pt x="57" y="28"/>
                    </a:moveTo>
                    <a:cubicBezTo>
                      <a:pt x="20" y="63"/>
                      <a:pt x="5" y="294"/>
                      <a:pt x="0" y="357"/>
                    </a:cubicBezTo>
                    <a:lnTo>
                      <a:pt x="1" y="472"/>
                    </a:lnTo>
                    <a:cubicBezTo>
                      <a:pt x="112" y="568"/>
                      <a:pt x="429" y="554"/>
                      <a:pt x="583" y="512"/>
                    </a:cubicBezTo>
                    <a:cubicBezTo>
                      <a:pt x="680" y="487"/>
                      <a:pt x="662" y="451"/>
                      <a:pt x="663" y="357"/>
                    </a:cubicBezTo>
                    <a:cubicBezTo>
                      <a:pt x="663" y="295"/>
                      <a:pt x="632" y="73"/>
                      <a:pt x="599" y="34"/>
                    </a:cubicBezTo>
                    <a:cubicBezTo>
                      <a:pt x="592" y="35"/>
                      <a:pt x="504" y="19"/>
                      <a:pt x="479" y="16"/>
                    </a:cubicBezTo>
                    <a:cubicBezTo>
                      <a:pt x="342" y="0"/>
                      <a:pt x="190" y="15"/>
                      <a:pt x="58" y="30"/>
                    </a:cubicBezTo>
                    <a:lnTo>
                      <a:pt x="57" y="28"/>
                    </a:ln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7" name="Freeform 406">
                <a:extLst>
                  <a:ext uri="{FF2B5EF4-FFF2-40B4-BE49-F238E27FC236}">
                    <a16:creationId xmlns:a16="http://schemas.microsoft.com/office/drawing/2014/main" id="{FDA0637C-A156-4879-AE39-383B8099B37F}"/>
                  </a:ext>
                </a:extLst>
              </p:cNvPr>
              <p:cNvSpPr>
                <a:spLocks/>
              </p:cNvSpPr>
              <p:nvPr/>
            </p:nvSpPr>
            <p:spPr bwMode="auto">
              <a:xfrm>
                <a:off x="4419601" y="5189539"/>
                <a:ext cx="217488" cy="188913"/>
              </a:xfrm>
              <a:custGeom>
                <a:avLst/>
                <a:gdLst>
                  <a:gd name="T0" fmla="*/ 55 w 664"/>
                  <a:gd name="T1" fmla="*/ 53 h 578"/>
                  <a:gd name="T2" fmla="*/ 11 w 664"/>
                  <a:gd name="T3" fmla="*/ 280 h 578"/>
                  <a:gd name="T4" fmla="*/ 28 w 664"/>
                  <a:gd name="T5" fmla="*/ 500 h 578"/>
                  <a:gd name="T6" fmla="*/ 648 w 664"/>
                  <a:gd name="T7" fmla="*/ 491 h 578"/>
                  <a:gd name="T8" fmla="*/ 656 w 664"/>
                  <a:gd name="T9" fmla="*/ 341 h 578"/>
                  <a:gd name="T10" fmla="*/ 611 w 664"/>
                  <a:gd name="T11" fmla="*/ 54 h 578"/>
                  <a:gd name="T12" fmla="*/ 55 w 664"/>
                  <a:gd name="T13" fmla="*/ 53 h 578"/>
                </a:gdLst>
                <a:ahLst/>
                <a:cxnLst>
                  <a:cxn ang="0">
                    <a:pos x="T0" y="T1"/>
                  </a:cxn>
                  <a:cxn ang="0">
                    <a:pos x="T2" y="T3"/>
                  </a:cxn>
                  <a:cxn ang="0">
                    <a:pos x="T4" y="T5"/>
                  </a:cxn>
                  <a:cxn ang="0">
                    <a:pos x="T6" y="T7"/>
                  </a:cxn>
                  <a:cxn ang="0">
                    <a:pos x="T8" y="T9"/>
                  </a:cxn>
                  <a:cxn ang="0">
                    <a:pos x="T10" y="T11"/>
                  </a:cxn>
                  <a:cxn ang="0">
                    <a:pos x="T12" y="T13"/>
                  </a:cxn>
                </a:cxnLst>
                <a:rect l="0" t="0" r="r" b="b"/>
                <a:pathLst>
                  <a:path w="664" h="578">
                    <a:moveTo>
                      <a:pt x="55" y="53"/>
                    </a:moveTo>
                    <a:cubicBezTo>
                      <a:pt x="38" y="104"/>
                      <a:pt x="10" y="217"/>
                      <a:pt x="11" y="280"/>
                    </a:cubicBezTo>
                    <a:cubicBezTo>
                      <a:pt x="10" y="331"/>
                      <a:pt x="0" y="475"/>
                      <a:pt x="28" y="500"/>
                    </a:cubicBezTo>
                    <a:cubicBezTo>
                      <a:pt x="117" y="577"/>
                      <a:pt x="591" y="578"/>
                      <a:pt x="648" y="491"/>
                    </a:cubicBezTo>
                    <a:cubicBezTo>
                      <a:pt x="664" y="456"/>
                      <a:pt x="653" y="389"/>
                      <a:pt x="656" y="341"/>
                    </a:cubicBezTo>
                    <a:cubicBezTo>
                      <a:pt x="655" y="260"/>
                      <a:pt x="635" y="127"/>
                      <a:pt x="611" y="54"/>
                    </a:cubicBezTo>
                    <a:cubicBezTo>
                      <a:pt x="469" y="0"/>
                      <a:pt x="203" y="26"/>
                      <a:pt x="55" y="53"/>
                    </a:cubicBez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8" name="Freeform 409">
                <a:extLst>
                  <a:ext uri="{FF2B5EF4-FFF2-40B4-BE49-F238E27FC236}">
                    <a16:creationId xmlns:a16="http://schemas.microsoft.com/office/drawing/2014/main" id="{2B0CE0D2-3C02-4781-8193-9E29F48BD16C}"/>
                  </a:ext>
                </a:extLst>
              </p:cNvPr>
              <p:cNvSpPr>
                <a:spLocks/>
              </p:cNvSpPr>
              <p:nvPr/>
            </p:nvSpPr>
            <p:spPr bwMode="auto">
              <a:xfrm>
                <a:off x="4799013" y="3527426"/>
                <a:ext cx="188913" cy="219075"/>
              </a:xfrm>
              <a:custGeom>
                <a:avLst/>
                <a:gdLst>
                  <a:gd name="T0" fmla="*/ 446 w 580"/>
                  <a:gd name="T1" fmla="*/ 608 h 669"/>
                  <a:gd name="T2" fmla="*/ 556 w 580"/>
                  <a:gd name="T3" fmla="*/ 338 h 669"/>
                  <a:gd name="T4" fmla="*/ 574 w 580"/>
                  <a:gd name="T5" fmla="*/ 166 h 669"/>
                  <a:gd name="T6" fmla="*/ 557 w 580"/>
                  <a:gd name="T7" fmla="*/ 90 h 669"/>
                  <a:gd name="T8" fmla="*/ 542 w 580"/>
                  <a:gd name="T9" fmla="*/ 54 h 669"/>
                  <a:gd name="T10" fmla="*/ 518 w 580"/>
                  <a:gd name="T11" fmla="*/ 30 h 669"/>
                  <a:gd name="T12" fmla="*/ 145 w 580"/>
                  <a:gd name="T13" fmla="*/ 19 h 669"/>
                  <a:gd name="T14" fmla="*/ 7 w 580"/>
                  <a:gd name="T15" fmla="*/ 159 h 669"/>
                  <a:gd name="T16" fmla="*/ 7 w 580"/>
                  <a:gd name="T17" fmla="*/ 449 h 669"/>
                  <a:gd name="T18" fmla="*/ 446 w 580"/>
                  <a:gd name="T19" fmla="*/ 608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0" h="669">
                    <a:moveTo>
                      <a:pt x="446" y="608"/>
                    </a:moveTo>
                    <a:cubicBezTo>
                      <a:pt x="484" y="515"/>
                      <a:pt x="527" y="435"/>
                      <a:pt x="556" y="338"/>
                    </a:cubicBezTo>
                    <a:cubicBezTo>
                      <a:pt x="572" y="284"/>
                      <a:pt x="580" y="225"/>
                      <a:pt x="574" y="166"/>
                    </a:cubicBezTo>
                    <a:cubicBezTo>
                      <a:pt x="571" y="139"/>
                      <a:pt x="565" y="114"/>
                      <a:pt x="557" y="90"/>
                    </a:cubicBezTo>
                    <a:cubicBezTo>
                      <a:pt x="553" y="80"/>
                      <a:pt x="547" y="63"/>
                      <a:pt x="542" y="54"/>
                    </a:cubicBezTo>
                    <a:cubicBezTo>
                      <a:pt x="529" y="31"/>
                      <a:pt x="536" y="36"/>
                      <a:pt x="518" y="30"/>
                    </a:cubicBezTo>
                    <a:cubicBezTo>
                      <a:pt x="474" y="42"/>
                      <a:pt x="218" y="19"/>
                      <a:pt x="145" y="19"/>
                    </a:cubicBezTo>
                    <a:cubicBezTo>
                      <a:pt x="106" y="0"/>
                      <a:pt x="17" y="75"/>
                      <a:pt x="7" y="159"/>
                    </a:cubicBezTo>
                    <a:cubicBezTo>
                      <a:pt x="0" y="221"/>
                      <a:pt x="2" y="384"/>
                      <a:pt x="7" y="449"/>
                    </a:cubicBezTo>
                    <a:cubicBezTo>
                      <a:pt x="23" y="669"/>
                      <a:pt x="301" y="592"/>
                      <a:pt x="446" y="608"/>
                    </a:cubicBezTo>
                    <a:close/>
                  </a:path>
                </a:pathLst>
              </a:custGeom>
              <a:solidFill>
                <a:srgbClr val="717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9" name="Freeform 427">
                <a:extLst>
                  <a:ext uri="{FF2B5EF4-FFF2-40B4-BE49-F238E27FC236}">
                    <a16:creationId xmlns:a16="http://schemas.microsoft.com/office/drawing/2014/main" id="{9AAB8352-4F17-49CB-93E2-7AEDB9A65188}"/>
                  </a:ext>
                </a:extLst>
              </p:cNvPr>
              <p:cNvSpPr>
                <a:spLocks/>
              </p:cNvSpPr>
              <p:nvPr/>
            </p:nvSpPr>
            <p:spPr bwMode="auto">
              <a:xfrm>
                <a:off x="4560888" y="2554289"/>
                <a:ext cx="169863" cy="153988"/>
              </a:xfrm>
              <a:custGeom>
                <a:avLst/>
                <a:gdLst>
                  <a:gd name="T0" fmla="*/ 515 w 520"/>
                  <a:gd name="T1" fmla="*/ 7 h 468"/>
                  <a:gd name="T2" fmla="*/ 253 w 520"/>
                  <a:gd name="T3" fmla="*/ 76 h 468"/>
                  <a:gd name="T4" fmla="*/ 0 w 520"/>
                  <a:gd name="T5" fmla="*/ 0 h 468"/>
                  <a:gd name="T6" fmla="*/ 254 w 520"/>
                  <a:gd name="T7" fmla="*/ 465 h 468"/>
                  <a:gd name="T8" fmla="*/ 472 w 520"/>
                  <a:gd name="T9" fmla="*/ 330 h 468"/>
                  <a:gd name="T10" fmla="*/ 515 w 520"/>
                  <a:gd name="T11" fmla="*/ 7 h 468"/>
                </a:gdLst>
                <a:ahLst/>
                <a:cxnLst>
                  <a:cxn ang="0">
                    <a:pos x="T0" y="T1"/>
                  </a:cxn>
                  <a:cxn ang="0">
                    <a:pos x="T2" y="T3"/>
                  </a:cxn>
                  <a:cxn ang="0">
                    <a:pos x="T4" y="T5"/>
                  </a:cxn>
                  <a:cxn ang="0">
                    <a:pos x="T6" y="T7"/>
                  </a:cxn>
                  <a:cxn ang="0">
                    <a:pos x="T8" y="T9"/>
                  </a:cxn>
                  <a:cxn ang="0">
                    <a:pos x="T10" y="T11"/>
                  </a:cxn>
                </a:cxnLst>
                <a:rect l="0" t="0" r="r" b="b"/>
                <a:pathLst>
                  <a:path w="520" h="468">
                    <a:moveTo>
                      <a:pt x="515" y="7"/>
                    </a:moveTo>
                    <a:cubicBezTo>
                      <a:pt x="440" y="56"/>
                      <a:pt x="356" y="78"/>
                      <a:pt x="253" y="76"/>
                    </a:cubicBezTo>
                    <a:cubicBezTo>
                      <a:pt x="130" y="75"/>
                      <a:pt x="89" y="39"/>
                      <a:pt x="0" y="0"/>
                    </a:cubicBezTo>
                    <a:cubicBezTo>
                      <a:pt x="18" y="216"/>
                      <a:pt x="11" y="459"/>
                      <a:pt x="254" y="465"/>
                    </a:cubicBezTo>
                    <a:cubicBezTo>
                      <a:pt x="363" y="468"/>
                      <a:pt x="437" y="406"/>
                      <a:pt x="472" y="330"/>
                    </a:cubicBezTo>
                    <a:cubicBezTo>
                      <a:pt x="520" y="226"/>
                      <a:pt x="502" y="121"/>
                      <a:pt x="515" y="7"/>
                    </a:cubicBezTo>
                    <a:close/>
                  </a:path>
                </a:pathLst>
              </a:custGeom>
              <a:solidFill>
                <a:srgbClr val="F69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0" name="Freeform 428">
                <a:extLst>
                  <a:ext uri="{FF2B5EF4-FFF2-40B4-BE49-F238E27FC236}">
                    <a16:creationId xmlns:a16="http://schemas.microsoft.com/office/drawing/2014/main" id="{6CD4709D-F640-4B44-9C4F-D67C3C41146D}"/>
                  </a:ext>
                </a:extLst>
              </p:cNvPr>
              <p:cNvSpPr>
                <a:spLocks/>
              </p:cNvSpPr>
              <p:nvPr/>
            </p:nvSpPr>
            <p:spPr bwMode="auto">
              <a:xfrm>
                <a:off x="4132263" y="3671889"/>
                <a:ext cx="134938" cy="193675"/>
              </a:xfrm>
              <a:custGeom>
                <a:avLst/>
                <a:gdLst>
                  <a:gd name="T0" fmla="*/ 5 w 416"/>
                  <a:gd name="T1" fmla="*/ 378 h 591"/>
                  <a:gd name="T2" fmla="*/ 285 w 416"/>
                  <a:gd name="T3" fmla="*/ 565 h 591"/>
                  <a:gd name="T4" fmla="*/ 386 w 416"/>
                  <a:gd name="T5" fmla="*/ 583 h 591"/>
                  <a:gd name="T6" fmla="*/ 411 w 416"/>
                  <a:gd name="T7" fmla="*/ 566 h 591"/>
                  <a:gd name="T8" fmla="*/ 353 w 416"/>
                  <a:gd name="T9" fmla="*/ 531 h 591"/>
                  <a:gd name="T10" fmla="*/ 266 w 416"/>
                  <a:gd name="T11" fmla="*/ 428 h 591"/>
                  <a:gd name="T12" fmla="*/ 285 w 416"/>
                  <a:gd name="T13" fmla="*/ 336 h 591"/>
                  <a:gd name="T14" fmla="*/ 392 w 416"/>
                  <a:gd name="T15" fmla="*/ 472 h 591"/>
                  <a:gd name="T16" fmla="*/ 385 w 416"/>
                  <a:gd name="T17" fmla="*/ 215 h 591"/>
                  <a:gd name="T18" fmla="*/ 318 w 416"/>
                  <a:gd name="T19" fmla="*/ 22 h 591"/>
                  <a:gd name="T20" fmla="*/ 358 w 416"/>
                  <a:gd name="T21" fmla="*/ 25 h 591"/>
                  <a:gd name="T22" fmla="*/ 45 w 416"/>
                  <a:gd name="T23" fmla="*/ 0 h 591"/>
                  <a:gd name="T24" fmla="*/ 5 w 416"/>
                  <a:gd name="T25" fmla="*/ 378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6" h="591">
                    <a:moveTo>
                      <a:pt x="5" y="378"/>
                    </a:moveTo>
                    <a:cubicBezTo>
                      <a:pt x="30" y="485"/>
                      <a:pt x="135" y="499"/>
                      <a:pt x="285" y="565"/>
                    </a:cubicBezTo>
                    <a:cubicBezTo>
                      <a:pt x="314" y="577"/>
                      <a:pt x="353" y="591"/>
                      <a:pt x="386" y="583"/>
                    </a:cubicBezTo>
                    <a:cubicBezTo>
                      <a:pt x="416" y="575"/>
                      <a:pt x="408" y="571"/>
                      <a:pt x="411" y="566"/>
                    </a:cubicBezTo>
                    <a:cubicBezTo>
                      <a:pt x="381" y="553"/>
                      <a:pt x="379" y="549"/>
                      <a:pt x="353" y="531"/>
                    </a:cubicBezTo>
                    <a:cubicBezTo>
                      <a:pt x="309" y="500"/>
                      <a:pt x="284" y="523"/>
                      <a:pt x="266" y="428"/>
                    </a:cubicBezTo>
                    <a:cubicBezTo>
                      <a:pt x="248" y="331"/>
                      <a:pt x="281" y="340"/>
                      <a:pt x="285" y="336"/>
                    </a:cubicBezTo>
                    <a:cubicBezTo>
                      <a:pt x="295" y="401"/>
                      <a:pt x="326" y="476"/>
                      <a:pt x="392" y="472"/>
                    </a:cubicBezTo>
                    <a:cubicBezTo>
                      <a:pt x="387" y="392"/>
                      <a:pt x="394" y="287"/>
                      <a:pt x="385" y="215"/>
                    </a:cubicBezTo>
                    <a:cubicBezTo>
                      <a:pt x="374" y="126"/>
                      <a:pt x="329" y="80"/>
                      <a:pt x="318" y="22"/>
                    </a:cubicBezTo>
                    <a:lnTo>
                      <a:pt x="358" y="25"/>
                    </a:lnTo>
                    <a:lnTo>
                      <a:pt x="45" y="0"/>
                    </a:lnTo>
                    <a:cubicBezTo>
                      <a:pt x="27" y="149"/>
                      <a:pt x="0" y="228"/>
                      <a:pt x="5" y="378"/>
                    </a:cubicBezTo>
                    <a:close/>
                  </a:path>
                </a:pathLst>
              </a:custGeom>
              <a:solidFill>
                <a:srgbClr val="F1A9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1" name="Freeform 442">
                <a:extLst>
                  <a:ext uri="{FF2B5EF4-FFF2-40B4-BE49-F238E27FC236}">
                    <a16:creationId xmlns:a16="http://schemas.microsoft.com/office/drawing/2014/main" id="{604A94E8-1BC9-48F0-9171-18E714BC359D}"/>
                  </a:ext>
                </a:extLst>
              </p:cNvPr>
              <p:cNvSpPr>
                <a:spLocks/>
              </p:cNvSpPr>
              <p:nvPr/>
            </p:nvSpPr>
            <p:spPr bwMode="auto">
              <a:xfrm>
                <a:off x="4956176" y="3040064"/>
                <a:ext cx="90488" cy="258763"/>
              </a:xfrm>
              <a:custGeom>
                <a:avLst/>
                <a:gdLst>
                  <a:gd name="T0" fmla="*/ 0 w 274"/>
                  <a:gd name="T1" fmla="*/ 790 h 790"/>
                  <a:gd name="T2" fmla="*/ 274 w 274"/>
                  <a:gd name="T3" fmla="*/ 442 h 790"/>
                  <a:gd name="T4" fmla="*/ 21 w 274"/>
                  <a:gd name="T5" fmla="*/ 0 h 790"/>
                  <a:gd name="T6" fmla="*/ 0 w 274"/>
                  <a:gd name="T7" fmla="*/ 790 h 790"/>
                </a:gdLst>
                <a:ahLst/>
                <a:cxnLst>
                  <a:cxn ang="0">
                    <a:pos x="T0" y="T1"/>
                  </a:cxn>
                  <a:cxn ang="0">
                    <a:pos x="T2" y="T3"/>
                  </a:cxn>
                  <a:cxn ang="0">
                    <a:pos x="T4" y="T5"/>
                  </a:cxn>
                  <a:cxn ang="0">
                    <a:pos x="T6" y="T7"/>
                  </a:cxn>
                </a:cxnLst>
                <a:rect l="0" t="0" r="r" b="b"/>
                <a:pathLst>
                  <a:path w="274" h="790">
                    <a:moveTo>
                      <a:pt x="0" y="790"/>
                    </a:moveTo>
                    <a:cubicBezTo>
                      <a:pt x="35" y="764"/>
                      <a:pt x="263" y="459"/>
                      <a:pt x="274" y="442"/>
                    </a:cubicBezTo>
                    <a:cubicBezTo>
                      <a:pt x="265" y="405"/>
                      <a:pt x="39" y="15"/>
                      <a:pt x="21" y="0"/>
                    </a:cubicBezTo>
                    <a:lnTo>
                      <a:pt x="0" y="7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2" name="Freeform 443">
                <a:extLst>
                  <a:ext uri="{FF2B5EF4-FFF2-40B4-BE49-F238E27FC236}">
                    <a16:creationId xmlns:a16="http://schemas.microsoft.com/office/drawing/2014/main" id="{F0591C71-3227-4795-B637-776C70162445}"/>
                  </a:ext>
                </a:extLst>
              </p:cNvPr>
              <p:cNvSpPr>
                <a:spLocks/>
              </p:cNvSpPr>
              <p:nvPr/>
            </p:nvSpPr>
            <p:spPr bwMode="auto">
              <a:xfrm>
                <a:off x="4591051" y="3530601"/>
                <a:ext cx="106363" cy="141288"/>
              </a:xfrm>
              <a:custGeom>
                <a:avLst/>
                <a:gdLst>
                  <a:gd name="T0" fmla="*/ 28 w 325"/>
                  <a:gd name="T1" fmla="*/ 24 h 431"/>
                  <a:gd name="T2" fmla="*/ 15 w 325"/>
                  <a:gd name="T3" fmla="*/ 216 h 431"/>
                  <a:gd name="T4" fmla="*/ 14 w 325"/>
                  <a:gd name="T5" fmla="*/ 308 h 431"/>
                  <a:gd name="T6" fmla="*/ 16 w 325"/>
                  <a:gd name="T7" fmla="*/ 431 h 431"/>
                  <a:gd name="T8" fmla="*/ 324 w 325"/>
                  <a:gd name="T9" fmla="*/ 431 h 431"/>
                  <a:gd name="T10" fmla="*/ 325 w 325"/>
                  <a:gd name="T11" fmla="*/ 0 h 431"/>
                  <a:gd name="T12" fmla="*/ 169 w 325"/>
                  <a:gd name="T13" fmla="*/ 214 h 431"/>
                  <a:gd name="T14" fmla="*/ 28 w 325"/>
                  <a:gd name="T15" fmla="*/ 24 h 4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5" h="431">
                    <a:moveTo>
                      <a:pt x="28" y="24"/>
                    </a:moveTo>
                    <a:cubicBezTo>
                      <a:pt x="0" y="52"/>
                      <a:pt x="10" y="179"/>
                      <a:pt x="15" y="216"/>
                    </a:cubicBezTo>
                    <a:cubicBezTo>
                      <a:pt x="26" y="263"/>
                      <a:pt x="25" y="262"/>
                      <a:pt x="14" y="308"/>
                    </a:cubicBezTo>
                    <a:lnTo>
                      <a:pt x="16" y="431"/>
                    </a:lnTo>
                    <a:lnTo>
                      <a:pt x="324" y="431"/>
                    </a:lnTo>
                    <a:lnTo>
                      <a:pt x="325" y="0"/>
                    </a:lnTo>
                    <a:cubicBezTo>
                      <a:pt x="273" y="55"/>
                      <a:pt x="221" y="171"/>
                      <a:pt x="169" y="214"/>
                    </a:cubicBezTo>
                    <a:cubicBezTo>
                      <a:pt x="127" y="154"/>
                      <a:pt x="60" y="86"/>
                      <a:pt x="2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3" name="Freeform 445">
                <a:extLst>
                  <a:ext uri="{FF2B5EF4-FFF2-40B4-BE49-F238E27FC236}">
                    <a16:creationId xmlns:a16="http://schemas.microsoft.com/office/drawing/2014/main" id="{F6235637-E396-401E-956F-374E19F4ED51}"/>
                  </a:ext>
                </a:extLst>
              </p:cNvPr>
              <p:cNvSpPr>
                <a:spLocks/>
              </p:cNvSpPr>
              <p:nvPr/>
            </p:nvSpPr>
            <p:spPr bwMode="auto">
              <a:xfrm>
                <a:off x="4541838" y="2430464"/>
                <a:ext cx="212725" cy="87313"/>
              </a:xfrm>
              <a:custGeom>
                <a:avLst/>
                <a:gdLst>
                  <a:gd name="T0" fmla="*/ 261 w 648"/>
                  <a:gd name="T1" fmla="*/ 37 h 267"/>
                  <a:gd name="T2" fmla="*/ 405 w 648"/>
                  <a:gd name="T3" fmla="*/ 230 h 267"/>
                  <a:gd name="T4" fmla="*/ 261 w 648"/>
                  <a:gd name="T5" fmla="*/ 37 h 267"/>
                </a:gdLst>
                <a:ahLst/>
                <a:cxnLst>
                  <a:cxn ang="0">
                    <a:pos x="T0" y="T1"/>
                  </a:cxn>
                  <a:cxn ang="0">
                    <a:pos x="T2" y="T3"/>
                  </a:cxn>
                  <a:cxn ang="0">
                    <a:pos x="T4" y="T5"/>
                  </a:cxn>
                </a:cxnLst>
                <a:rect l="0" t="0" r="r" b="b"/>
                <a:pathLst>
                  <a:path w="648" h="267">
                    <a:moveTo>
                      <a:pt x="261" y="37"/>
                    </a:moveTo>
                    <a:cubicBezTo>
                      <a:pt x="92" y="59"/>
                      <a:pt x="0" y="267"/>
                      <a:pt x="405" y="230"/>
                    </a:cubicBezTo>
                    <a:cubicBezTo>
                      <a:pt x="648" y="207"/>
                      <a:pt x="542" y="0"/>
                      <a:pt x="261" y="37"/>
                    </a:cubicBezTo>
                    <a:close/>
                  </a:path>
                </a:pathLst>
              </a:custGeom>
              <a:solidFill>
                <a:srgbClr val="F1A9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4" name="Freeform 446">
                <a:extLst>
                  <a:ext uri="{FF2B5EF4-FFF2-40B4-BE49-F238E27FC236}">
                    <a16:creationId xmlns:a16="http://schemas.microsoft.com/office/drawing/2014/main" id="{E86B8563-FA01-4629-9639-77510259A136}"/>
                  </a:ext>
                </a:extLst>
              </p:cNvPr>
              <p:cNvSpPr>
                <a:spLocks/>
              </p:cNvSpPr>
              <p:nvPr/>
            </p:nvSpPr>
            <p:spPr bwMode="auto">
              <a:xfrm>
                <a:off x="4119563" y="3614739"/>
                <a:ext cx="141288" cy="65088"/>
              </a:xfrm>
              <a:custGeom>
                <a:avLst/>
                <a:gdLst>
                  <a:gd name="T0" fmla="*/ 83 w 431"/>
                  <a:gd name="T1" fmla="*/ 172 h 197"/>
                  <a:gd name="T2" fmla="*/ 396 w 431"/>
                  <a:gd name="T3" fmla="*/ 197 h 197"/>
                  <a:gd name="T4" fmla="*/ 418 w 431"/>
                  <a:gd name="T5" fmla="*/ 143 h 197"/>
                  <a:gd name="T6" fmla="*/ 427 w 431"/>
                  <a:gd name="T7" fmla="*/ 76 h 197"/>
                  <a:gd name="T8" fmla="*/ 431 w 431"/>
                  <a:gd name="T9" fmla="*/ 44 h 197"/>
                  <a:gd name="T10" fmla="*/ 11 w 431"/>
                  <a:gd name="T11" fmla="*/ 8 h 197"/>
                  <a:gd name="T12" fmla="*/ 0 w 431"/>
                  <a:gd name="T13" fmla="*/ 163 h 197"/>
                  <a:gd name="T14" fmla="*/ 83 w 431"/>
                  <a:gd name="T15" fmla="*/ 172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1" h="197">
                    <a:moveTo>
                      <a:pt x="83" y="172"/>
                    </a:moveTo>
                    <a:lnTo>
                      <a:pt x="396" y="197"/>
                    </a:lnTo>
                    <a:cubicBezTo>
                      <a:pt x="427" y="197"/>
                      <a:pt x="415" y="181"/>
                      <a:pt x="418" y="143"/>
                    </a:cubicBezTo>
                    <a:cubicBezTo>
                      <a:pt x="419" y="129"/>
                      <a:pt x="425" y="70"/>
                      <a:pt x="427" y="76"/>
                    </a:cubicBezTo>
                    <a:lnTo>
                      <a:pt x="431" y="44"/>
                    </a:lnTo>
                    <a:cubicBezTo>
                      <a:pt x="375" y="32"/>
                      <a:pt x="57" y="0"/>
                      <a:pt x="11" y="8"/>
                    </a:cubicBezTo>
                    <a:lnTo>
                      <a:pt x="0" y="163"/>
                    </a:lnTo>
                    <a:lnTo>
                      <a:pt x="83" y="1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375" name="Group 374">
                <a:extLst>
                  <a:ext uri="{FF2B5EF4-FFF2-40B4-BE49-F238E27FC236}">
                    <a16:creationId xmlns:a16="http://schemas.microsoft.com/office/drawing/2014/main" id="{24949F5B-425B-455F-B5E7-43881B64CC59}"/>
                  </a:ext>
                </a:extLst>
              </p:cNvPr>
              <p:cNvGrpSpPr/>
              <p:nvPr/>
            </p:nvGrpSpPr>
            <p:grpSpPr>
              <a:xfrm>
                <a:off x="4518633" y="2252482"/>
                <a:ext cx="250825" cy="219076"/>
                <a:chOff x="11472864" y="2181226"/>
                <a:chExt cx="250825" cy="219076"/>
              </a:xfrm>
            </p:grpSpPr>
            <p:sp>
              <p:nvSpPr>
                <p:cNvPr id="382" name="Freeform 305">
                  <a:extLst>
                    <a:ext uri="{FF2B5EF4-FFF2-40B4-BE49-F238E27FC236}">
                      <a16:creationId xmlns:a16="http://schemas.microsoft.com/office/drawing/2014/main" id="{DB3666FC-EE4C-4F59-A536-A24BA882B5B6}"/>
                    </a:ext>
                  </a:extLst>
                </p:cNvPr>
                <p:cNvSpPr>
                  <a:spLocks/>
                </p:cNvSpPr>
                <p:nvPr/>
              </p:nvSpPr>
              <p:spPr bwMode="auto">
                <a:xfrm>
                  <a:off x="11630026" y="2181226"/>
                  <a:ext cx="93663" cy="39688"/>
                </a:xfrm>
                <a:custGeom>
                  <a:avLst/>
                  <a:gdLst>
                    <a:gd name="T0" fmla="*/ 13 w 288"/>
                    <a:gd name="T1" fmla="*/ 74 h 125"/>
                    <a:gd name="T2" fmla="*/ 165 w 288"/>
                    <a:gd name="T3" fmla="*/ 100 h 125"/>
                    <a:gd name="T4" fmla="*/ 270 w 288"/>
                    <a:gd name="T5" fmla="*/ 45 h 125"/>
                    <a:gd name="T6" fmla="*/ 123 w 288"/>
                    <a:gd name="T7" fmla="*/ 28 h 125"/>
                    <a:gd name="T8" fmla="*/ 13 w 288"/>
                    <a:gd name="T9" fmla="*/ 74 h 125"/>
                  </a:gdLst>
                  <a:ahLst/>
                  <a:cxnLst>
                    <a:cxn ang="0">
                      <a:pos x="T0" y="T1"/>
                    </a:cxn>
                    <a:cxn ang="0">
                      <a:pos x="T2" y="T3"/>
                    </a:cxn>
                    <a:cxn ang="0">
                      <a:pos x="T4" y="T5"/>
                    </a:cxn>
                    <a:cxn ang="0">
                      <a:pos x="T6" y="T7"/>
                    </a:cxn>
                    <a:cxn ang="0">
                      <a:pos x="T8" y="T9"/>
                    </a:cxn>
                  </a:cxnLst>
                  <a:rect l="0" t="0" r="r" b="b"/>
                  <a:pathLst>
                    <a:path w="288" h="125">
                      <a:moveTo>
                        <a:pt x="13" y="74"/>
                      </a:moveTo>
                      <a:cubicBezTo>
                        <a:pt x="47" y="103"/>
                        <a:pt x="119" y="96"/>
                        <a:pt x="165" y="100"/>
                      </a:cubicBezTo>
                      <a:cubicBezTo>
                        <a:pt x="233" y="105"/>
                        <a:pt x="288" y="125"/>
                        <a:pt x="270" y="45"/>
                      </a:cubicBezTo>
                      <a:cubicBezTo>
                        <a:pt x="230" y="34"/>
                        <a:pt x="169" y="32"/>
                        <a:pt x="123" y="28"/>
                      </a:cubicBezTo>
                      <a:cubicBezTo>
                        <a:pt x="67" y="23"/>
                        <a:pt x="0" y="0"/>
                        <a:pt x="13" y="74"/>
                      </a:cubicBezTo>
                      <a:close/>
                    </a:path>
                  </a:pathLst>
                </a:custGeom>
                <a:solidFill>
                  <a:srgbClr val="503D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3" name="Freeform 311">
                  <a:extLst>
                    <a:ext uri="{FF2B5EF4-FFF2-40B4-BE49-F238E27FC236}">
                      <a16:creationId xmlns:a16="http://schemas.microsoft.com/office/drawing/2014/main" id="{5AB5B15C-BEB2-4C80-9E35-4034F9318CF9}"/>
                    </a:ext>
                  </a:extLst>
                </p:cNvPr>
                <p:cNvSpPr>
                  <a:spLocks/>
                </p:cNvSpPr>
                <p:nvPr/>
              </p:nvSpPr>
              <p:spPr bwMode="auto">
                <a:xfrm>
                  <a:off x="11472864" y="2181226"/>
                  <a:ext cx="82550" cy="38100"/>
                </a:xfrm>
                <a:custGeom>
                  <a:avLst/>
                  <a:gdLst>
                    <a:gd name="T0" fmla="*/ 6 w 250"/>
                    <a:gd name="T1" fmla="*/ 46 h 118"/>
                    <a:gd name="T2" fmla="*/ 0 w 250"/>
                    <a:gd name="T3" fmla="*/ 81 h 118"/>
                    <a:gd name="T4" fmla="*/ 141 w 250"/>
                    <a:gd name="T5" fmla="*/ 96 h 118"/>
                    <a:gd name="T6" fmla="*/ 250 w 250"/>
                    <a:gd name="T7" fmla="*/ 64 h 118"/>
                    <a:gd name="T8" fmla="*/ 143 w 250"/>
                    <a:gd name="T9" fmla="*/ 27 h 118"/>
                    <a:gd name="T10" fmla="*/ 6 w 250"/>
                    <a:gd name="T11" fmla="*/ 46 h 118"/>
                  </a:gdLst>
                  <a:ahLst/>
                  <a:cxnLst>
                    <a:cxn ang="0">
                      <a:pos x="T0" y="T1"/>
                    </a:cxn>
                    <a:cxn ang="0">
                      <a:pos x="T2" y="T3"/>
                    </a:cxn>
                    <a:cxn ang="0">
                      <a:pos x="T4" y="T5"/>
                    </a:cxn>
                    <a:cxn ang="0">
                      <a:pos x="T6" y="T7"/>
                    </a:cxn>
                    <a:cxn ang="0">
                      <a:pos x="T8" y="T9"/>
                    </a:cxn>
                    <a:cxn ang="0">
                      <a:pos x="T10" y="T11"/>
                    </a:cxn>
                  </a:cxnLst>
                  <a:rect l="0" t="0" r="r" b="b"/>
                  <a:pathLst>
                    <a:path w="250" h="118">
                      <a:moveTo>
                        <a:pt x="6" y="46"/>
                      </a:moveTo>
                      <a:lnTo>
                        <a:pt x="0" y="81"/>
                      </a:lnTo>
                      <a:cubicBezTo>
                        <a:pt x="32" y="118"/>
                        <a:pt x="40" y="104"/>
                        <a:pt x="141" y="96"/>
                      </a:cubicBezTo>
                      <a:cubicBezTo>
                        <a:pt x="195" y="91"/>
                        <a:pt x="224" y="98"/>
                        <a:pt x="250" y="64"/>
                      </a:cubicBezTo>
                      <a:cubicBezTo>
                        <a:pt x="248" y="0"/>
                        <a:pt x="205" y="21"/>
                        <a:pt x="143" y="27"/>
                      </a:cubicBezTo>
                      <a:cubicBezTo>
                        <a:pt x="100" y="31"/>
                        <a:pt x="40" y="32"/>
                        <a:pt x="6" y="46"/>
                      </a:cubicBez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4" name="Freeform 313">
                  <a:extLst>
                    <a:ext uri="{FF2B5EF4-FFF2-40B4-BE49-F238E27FC236}">
                      <a16:creationId xmlns:a16="http://schemas.microsoft.com/office/drawing/2014/main" id="{2FFE79A0-CA45-4373-BE21-E86DCC0E07EE}"/>
                    </a:ext>
                  </a:extLst>
                </p:cNvPr>
                <p:cNvSpPr>
                  <a:spLocks/>
                </p:cNvSpPr>
                <p:nvPr/>
              </p:nvSpPr>
              <p:spPr bwMode="auto">
                <a:xfrm>
                  <a:off x="11560176" y="2249489"/>
                  <a:ext cx="71438" cy="85725"/>
                </a:xfrm>
                <a:custGeom>
                  <a:avLst/>
                  <a:gdLst>
                    <a:gd name="T0" fmla="*/ 214 w 214"/>
                    <a:gd name="T1" fmla="*/ 219 h 263"/>
                    <a:gd name="T2" fmla="*/ 69 w 214"/>
                    <a:gd name="T3" fmla="*/ 176 h 263"/>
                    <a:gd name="T4" fmla="*/ 78 w 214"/>
                    <a:gd name="T5" fmla="*/ 0 h 263"/>
                    <a:gd name="T6" fmla="*/ 42 w 214"/>
                    <a:gd name="T7" fmla="*/ 32 h 263"/>
                    <a:gd name="T8" fmla="*/ 120 w 214"/>
                    <a:gd name="T9" fmla="*/ 259 h 263"/>
                    <a:gd name="T10" fmla="*/ 214 w 214"/>
                    <a:gd name="T11" fmla="*/ 219 h 263"/>
                  </a:gdLst>
                  <a:ahLst/>
                  <a:cxnLst>
                    <a:cxn ang="0">
                      <a:pos x="T0" y="T1"/>
                    </a:cxn>
                    <a:cxn ang="0">
                      <a:pos x="T2" y="T3"/>
                    </a:cxn>
                    <a:cxn ang="0">
                      <a:pos x="T4" y="T5"/>
                    </a:cxn>
                    <a:cxn ang="0">
                      <a:pos x="T6" y="T7"/>
                    </a:cxn>
                    <a:cxn ang="0">
                      <a:pos x="T8" y="T9"/>
                    </a:cxn>
                    <a:cxn ang="0">
                      <a:pos x="T10" y="T11"/>
                    </a:cxn>
                  </a:cxnLst>
                  <a:rect l="0" t="0" r="r" b="b"/>
                  <a:pathLst>
                    <a:path w="214" h="263">
                      <a:moveTo>
                        <a:pt x="214" y="219"/>
                      </a:moveTo>
                      <a:cubicBezTo>
                        <a:pt x="174" y="198"/>
                        <a:pt x="84" y="259"/>
                        <a:pt x="69" y="176"/>
                      </a:cubicBezTo>
                      <a:cubicBezTo>
                        <a:pt x="59" y="123"/>
                        <a:pt x="94" y="52"/>
                        <a:pt x="78" y="0"/>
                      </a:cubicBezTo>
                      <a:cubicBezTo>
                        <a:pt x="48" y="2"/>
                        <a:pt x="48" y="1"/>
                        <a:pt x="42" y="32"/>
                      </a:cubicBezTo>
                      <a:cubicBezTo>
                        <a:pt x="25" y="127"/>
                        <a:pt x="0" y="252"/>
                        <a:pt x="120" y="259"/>
                      </a:cubicBezTo>
                      <a:cubicBezTo>
                        <a:pt x="190" y="263"/>
                        <a:pt x="213" y="258"/>
                        <a:pt x="214" y="219"/>
                      </a:cubicBezTo>
                      <a:close/>
                    </a:path>
                  </a:pathLst>
                </a:custGeom>
                <a:solidFill>
                  <a:srgbClr val="F48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5" name="Freeform 318">
                  <a:extLst>
                    <a:ext uri="{FF2B5EF4-FFF2-40B4-BE49-F238E27FC236}">
                      <a16:creationId xmlns:a16="http://schemas.microsoft.com/office/drawing/2014/main" id="{A9F54429-49BA-4DDE-BE43-875D8D0902B3}"/>
                    </a:ext>
                  </a:extLst>
                </p:cNvPr>
                <p:cNvSpPr>
                  <a:spLocks/>
                </p:cNvSpPr>
                <p:nvPr/>
              </p:nvSpPr>
              <p:spPr bwMode="auto">
                <a:xfrm>
                  <a:off x="11550651" y="2376489"/>
                  <a:ext cx="107950" cy="23813"/>
                </a:xfrm>
                <a:custGeom>
                  <a:avLst/>
                  <a:gdLst>
                    <a:gd name="T0" fmla="*/ 0 w 328"/>
                    <a:gd name="T1" fmla="*/ 38 h 75"/>
                    <a:gd name="T2" fmla="*/ 158 w 328"/>
                    <a:gd name="T3" fmla="*/ 74 h 75"/>
                    <a:gd name="T4" fmla="*/ 328 w 328"/>
                    <a:gd name="T5" fmla="*/ 37 h 75"/>
                    <a:gd name="T6" fmla="*/ 269 w 328"/>
                    <a:gd name="T7" fmla="*/ 4 h 75"/>
                    <a:gd name="T8" fmla="*/ 224 w 328"/>
                    <a:gd name="T9" fmla="*/ 25 h 75"/>
                    <a:gd name="T10" fmla="*/ 72 w 328"/>
                    <a:gd name="T11" fmla="*/ 0 h 75"/>
                    <a:gd name="T12" fmla="*/ 0 w 328"/>
                    <a:gd name="T13" fmla="*/ 38 h 75"/>
                  </a:gdLst>
                  <a:ahLst/>
                  <a:cxnLst>
                    <a:cxn ang="0">
                      <a:pos x="T0" y="T1"/>
                    </a:cxn>
                    <a:cxn ang="0">
                      <a:pos x="T2" y="T3"/>
                    </a:cxn>
                    <a:cxn ang="0">
                      <a:pos x="T4" y="T5"/>
                    </a:cxn>
                    <a:cxn ang="0">
                      <a:pos x="T6" y="T7"/>
                    </a:cxn>
                    <a:cxn ang="0">
                      <a:pos x="T8" y="T9"/>
                    </a:cxn>
                    <a:cxn ang="0">
                      <a:pos x="T10" y="T11"/>
                    </a:cxn>
                    <a:cxn ang="0">
                      <a:pos x="T12" y="T13"/>
                    </a:cxn>
                  </a:cxnLst>
                  <a:rect l="0" t="0" r="r" b="b"/>
                  <a:pathLst>
                    <a:path w="328" h="75">
                      <a:moveTo>
                        <a:pt x="0" y="38"/>
                      </a:moveTo>
                      <a:cubicBezTo>
                        <a:pt x="24" y="36"/>
                        <a:pt x="98" y="72"/>
                        <a:pt x="158" y="74"/>
                      </a:cubicBezTo>
                      <a:cubicBezTo>
                        <a:pt x="225" y="75"/>
                        <a:pt x="275" y="63"/>
                        <a:pt x="328" y="37"/>
                      </a:cubicBezTo>
                      <a:cubicBezTo>
                        <a:pt x="308" y="12"/>
                        <a:pt x="303" y="17"/>
                        <a:pt x="269" y="4"/>
                      </a:cubicBezTo>
                      <a:cubicBezTo>
                        <a:pt x="263" y="14"/>
                        <a:pt x="273" y="17"/>
                        <a:pt x="224" y="25"/>
                      </a:cubicBezTo>
                      <a:cubicBezTo>
                        <a:pt x="196" y="29"/>
                        <a:pt x="73" y="38"/>
                        <a:pt x="72" y="0"/>
                      </a:cubicBezTo>
                      <a:cubicBezTo>
                        <a:pt x="40" y="10"/>
                        <a:pt x="17" y="15"/>
                        <a:pt x="0" y="38"/>
                      </a:cubicBezTo>
                      <a:close/>
                    </a:path>
                  </a:pathLst>
                </a:custGeom>
                <a:solidFill>
                  <a:srgbClr val="D86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6" name="Freeform 330">
                  <a:extLst>
                    <a:ext uri="{FF2B5EF4-FFF2-40B4-BE49-F238E27FC236}">
                      <a16:creationId xmlns:a16="http://schemas.microsoft.com/office/drawing/2014/main" id="{66393570-55C5-4409-92C0-3A18198D409E}"/>
                    </a:ext>
                  </a:extLst>
                </p:cNvPr>
                <p:cNvSpPr>
                  <a:spLocks/>
                </p:cNvSpPr>
                <p:nvPr/>
              </p:nvSpPr>
              <p:spPr bwMode="auto">
                <a:xfrm>
                  <a:off x="11657014" y="2235201"/>
                  <a:ext cx="52388" cy="20638"/>
                </a:xfrm>
                <a:custGeom>
                  <a:avLst/>
                  <a:gdLst>
                    <a:gd name="T0" fmla="*/ 0 w 159"/>
                    <a:gd name="T1" fmla="*/ 35 h 65"/>
                    <a:gd name="T2" fmla="*/ 78 w 159"/>
                    <a:gd name="T3" fmla="*/ 65 h 65"/>
                    <a:gd name="T4" fmla="*/ 159 w 159"/>
                    <a:gd name="T5" fmla="*/ 35 h 65"/>
                    <a:gd name="T6" fmla="*/ 78 w 159"/>
                    <a:gd name="T7" fmla="*/ 1 h 65"/>
                    <a:gd name="T8" fmla="*/ 0 w 159"/>
                    <a:gd name="T9" fmla="*/ 35 h 65"/>
                  </a:gdLst>
                  <a:ahLst/>
                  <a:cxnLst>
                    <a:cxn ang="0">
                      <a:pos x="T0" y="T1"/>
                    </a:cxn>
                    <a:cxn ang="0">
                      <a:pos x="T2" y="T3"/>
                    </a:cxn>
                    <a:cxn ang="0">
                      <a:pos x="T4" y="T5"/>
                    </a:cxn>
                    <a:cxn ang="0">
                      <a:pos x="T6" y="T7"/>
                    </a:cxn>
                    <a:cxn ang="0">
                      <a:pos x="T8" y="T9"/>
                    </a:cxn>
                  </a:cxnLst>
                  <a:rect l="0" t="0" r="r" b="b"/>
                  <a:pathLst>
                    <a:path w="159" h="65">
                      <a:moveTo>
                        <a:pt x="0" y="35"/>
                      </a:moveTo>
                      <a:cubicBezTo>
                        <a:pt x="9" y="50"/>
                        <a:pt x="9" y="64"/>
                        <a:pt x="78" y="65"/>
                      </a:cubicBezTo>
                      <a:cubicBezTo>
                        <a:pt x="116" y="65"/>
                        <a:pt x="137" y="62"/>
                        <a:pt x="159" y="35"/>
                      </a:cubicBezTo>
                      <a:cubicBezTo>
                        <a:pt x="146" y="12"/>
                        <a:pt x="138" y="0"/>
                        <a:pt x="78" y="1"/>
                      </a:cubicBezTo>
                      <a:cubicBezTo>
                        <a:pt x="40" y="1"/>
                        <a:pt x="14" y="5"/>
                        <a:pt x="0" y="35"/>
                      </a:cubicBezTo>
                      <a:close/>
                    </a:path>
                  </a:pathLst>
                </a:custGeom>
                <a:solidFill>
                  <a:srgbClr val="2424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7" name="Freeform 333">
                  <a:extLst>
                    <a:ext uri="{FF2B5EF4-FFF2-40B4-BE49-F238E27FC236}">
                      <a16:creationId xmlns:a16="http://schemas.microsoft.com/office/drawing/2014/main" id="{0ED7D647-BFBF-4167-81D1-D7419B9F8D32}"/>
                    </a:ext>
                  </a:extLst>
                </p:cNvPr>
                <p:cNvSpPr>
                  <a:spLocks/>
                </p:cNvSpPr>
                <p:nvPr/>
              </p:nvSpPr>
              <p:spPr bwMode="auto">
                <a:xfrm>
                  <a:off x="11495089" y="2235201"/>
                  <a:ext cx="50800" cy="28575"/>
                </a:xfrm>
                <a:custGeom>
                  <a:avLst/>
                  <a:gdLst>
                    <a:gd name="T0" fmla="*/ 7 w 157"/>
                    <a:gd name="T1" fmla="*/ 51 h 89"/>
                    <a:gd name="T2" fmla="*/ 29 w 157"/>
                    <a:gd name="T3" fmla="*/ 73 h 89"/>
                    <a:gd name="T4" fmla="*/ 157 w 157"/>
                    <a:gd name="T5" fmla="*/ 51 h 89"/>
                    <a:gd name="T6" fmla="*/ 7 w 157"/>
                    <a:gd name="T7" fmla="*/ 51 h 89"/>
                  </a:gdLst>
                  <a:ahLst/>
                  <a:cxnLst>
                    <a:cxn ang="0">
                      <a:pos x="T0" y="T1"/>
                    </a:cxn>
                    <a:cxn ang="0">
                      <a:pos x="T2" y="T3"/>
                    </a:cxn>
                    <a:cxn ang="0">
                      <a:pos x="T4" y="T5"/>
                    </a:cxn>
                    <a:cxn ang="0">
                      <a:pos x="T6" y="T7"/>
                    </a:cxn>
                  </a:cxnLst>
                  <a:rect l="0" t="0" r="r" b="b"/>
                  <a:pathLst>
                    <a:path w="157" h="89">
                      <a:moveTo>
                        <a:pt x="7" y="51"/>
                      </a:moveTo>
                      <a:cubicBezTo>
                        <a:pt x="19" y="72"/>
                        <a:pt x="0" y="60"/>
                        <a:pt x="29" y="73"/>
                      </a:cubicBezTo>
                      <a:cubicBezTo>
                        <a:pt x="60" y="86"/>
                        <a:pt x="124" y="89"/>
                        <a:pt x="157" y="51"/>
                      </a:cubicBezTo>
                      <a:cubicBezTo>
                        <a:pt x="129" y="0"/>
                        <a:pt x="30" y="5"/>
                        <a:pt x="7" y="51"/>
                      </a:cubicBezTo>
                      <a:close/>
                    </a:path>
                  </a:pathLst>
                </a:custGeom>
                <a:solidFill>
                  <a:srgbClr val="2424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376" name="Group 375">
                <a:extLst>
                  <a:ext uri="{FF2B5EF4-FFF2-40B4-BE49-F238E27FC236}">
                    <a16:creationId xmlns:a16="http://schemas.microsoft.com/office/drawing/2014/main" id="{65B7EDCE-ABDF-4D21-A0F5-B0A96C8DF98E}"/>
                  </a:ext>
                </a:extLst>
              </p:cNvPr>
              <p:cNvGrpSpPr/>
              <p:nvPr/>
            </p:nvGrpSpPr>
            <p:grpSpPr>
              <a:xfrm>
                <a:off x="4019240" y="3387217"/>
                <a:ext cx="580701" cy="540767"/>
                <a:chOff x="10974713" y="3318985"/>
                <a:chExt cx="580701" cy="540767"/>
              </a:xfrm>
            </p:grpSpPr>
            <p:sp>
              <p:nvSpPr>
                <p:cNvPr id="377" name="Freeform 204">
                  <a:extLst>
                    <a:ext uri="{FF2B5EF4-FFF2-40B4-BE49-F238E27FC236}">
                      <a16:creationId xmlns:a16="http://schemas.microsoft.com/office/drawing/2014/main" id="{51755949-4485-41B5-9461-D0EC846553AA}"/>
                    </a:ext>
                  </a:extLst>
                </p:cNvPr>
                <p:cNvSpPr>
                  <a:spLocks/>
                </p:cNvSpPr>
                <p:nvPr/>
              </p:nvSpPr>
              <p:spPr bwMode="auto">
                <a:xfrm>
                  <a:off x="11175542" y="3609975"/>
                  <a:ext cx="330660" cy="249777"/>
                </a:xfrm>
                <a:custGeom>
                  <a:avLst/>
                  <a:gdLst>
                    <a:gd name="T0" fmla="*/ 132 w 1015"/>
                    <a:gd name="T1" fmla="*/ 418 h 4614"/>
                    <a:gd name="T2" fmla="*/ 130 w 1015"/>
                    <a:gd name="T3" fmla="*/ 440 h 4614"/>
                    <a:gd name="T4" fmla="*/ 124 w 1015"/>
                    <a:gd name="T5" fmla="*/ 452 h 4614"/>
                    <a:gd name="T6" fmla="*/ 17 w 1015"/>
                    <a:gd name="T7" fmla="*/ 318 h 4614"/>
                    <a:gd name="T8" fmla="*/ 7 w 1015"/>
                    <a:gd name="T9" fmla="*/ 406 h 4614"/>
                    <a:gd name="T10" fmla="*/ 92 w 1015"/>
                    <a:gd name="T11" fmla="*/ 507 h 4614"/>
                    <a:gd name="T12" fmla="*/ 151 w 1015"/>
                    <a:gd name="T13" fmla="*/ 542 h 4614"/>
                    <a:gd name="T14" fmla="*/ 532 w 1015"/>
                    <a:gd name="T15" fmla="*/ 708 h 4614"/>
                    <a:gd name="T16" fmla="*/ 532 w 1015"/>
                    <a:gd name="T17" fmla="*/ 1685 h 4614"/>
                    <a:gd name="T18" fmla="*/ 537 w 1015"/>
                    <a:gd name="T19" fmla="*/ 4600 h 4614"/>
                    <a:gd name="T20" fmla="*/ 650 w 1015"/>
                    <a:gd name="T21" fmla="*/ 4600 h 4614"/>
                    <a:gd name="T22" fmla="*/ 684 w 1015"/>
                    <a:gd name="T23" fmla="*/ 4614 h 4614"/>
                    <a:gd name="T24" fmla="*/ 689 w 1015"/>
                    <a:gd name="T25" fmla="*/ 4599 h 4614"/>
                    <a:gd name="T26" fmla="*/ 537 w 1015"/>
                    <a:gd name="T27" fmla="*/ 4594 h 4614"/>
                    <a:gd name="T28" fmla="*/ 537 w 1015"/>
                    <a:gd name="T29" fmla="*/ 712 h 4614"/>
                    <a:gd name="T30" fmla="*/ 779 w 1015"/>
                    <a:gd name="T31" fmla="*/ 647 h 4614"/>
                    <a:gd name="T32" fmla="*/ 912 w 1015"/>
                    <a:gd name="T33" fmla="*/ 362 h 4614"/>
                    <a:gd name="T34" fmla="*/ 1015 w 1015"/>
                    <a:gd name="T35" fmla="*/ 139 h 4614"/>
                    <a:gd name="T36" fmla="*/ 226 w 1015"/>
                    <a:gd name="T37" fmla="*/ 24 h 4614"/>
                    <a:gd name="T38" fmla="*/ 226 w 1015"/>
                    <a:gd name="T39" fmla="*/ 0 h 4614"/>
                    <a:gd name="T40" fmla="*/ 132 w 1015"/>
                    <a:gd name="T41" fmla="*/ 418 h 4614"/>
                    <a:gd name="connsiteX0" fmla="*/ 1266 w 9966"/>
                    <a:gd name="connsiteY0" fmla="*/ 906 h 10594"/>
                    <a:gd name="connsiteX1" fmla="*/ 1247 w 9966"/>
                    <a:gd name="connsiteY1" fmla="*/ 954 h 10594"/>
                    <a:gd name="connsiteX2" fmla="*/ 1188 w 9966"/>
                    <a:gd name="connsiteY2" fmla="*/ 980 h 10594"/>
                    <a:gd name="connsiteX3" fmla="*/ 133 w 9966"/>
                    <a:gd name="connsiteY3" fmla="*/ 689 h 10594"/>
                    <a:gd name="connsiteX4" fmla="*/ 35 w 9966"/>
                    <a:gd name="connsiteY4" fmla="*/ 880 h 10594"/>
                    <a:gd name="connsiteX5" fmla="*/ 872 w 9966"/>
                    <a:gd name="connsiteY5" fmla="*/ 1099 h 10594"/>
                    <a:gd name="connsiteX6" fmla="*/ 1454 w 9966"/>
                    <a:gd name="connsiteY6" fmla="*/ 1175 h 10594"/>
                    <a:gd name="connsiteX7" fmla="*/ 5207 w 9966"/>
                    <a:gd name="connsiteY7" fmla="*/ 1534 h 10594"/>
                    <a:gd name="connsiteX8" fmla="*/ 5207 w 9966"/>
                    <a:gd name="connsiteY8" fmla="*/ 3652 h 10594"/>
                    <a:gd name="connsiteX9" fmla="*/ 5257 w 9966"/>
                    <a:gd name="connsiteY9" fmla="*/ 9970 h 10594"/>
                    <a:gd name="connsiteX10" fmla="*/ 6370 w 9966"/>
                    <a:gd name="connsiteY10" fmla="*/ 9970 h 10594"/>
                    <a:gd name="connsiteX11" fmla="*/ 6705 w 9966"/>
                    <a:gd name="connsiteY11" fmla="*/ 10000 h 10594"/>
                    <a:gd name="connsiteX12" fmla="*/ 5257 w 9966"/>
                    <a:gd name="connsiteY12" fmla="*/ 9957 h 10594"/>
                    <a:gd name="connsiteX13" fmla="*/ 5257 w 9966"/>
                    <a:gd name="connsiteY13" fmla="*/ 1543 h 10594"/>
                    <a:gd name="connsiteX14" fmla="*/ 7641 w 9966"/>
                    <a:gd name="connsiteY14" fmla="*/ 1402 h 10594"/>
                    <a:gd name="connsiteX15" fmla="*/ 8951 w 9966"/>
                    <a:gd name="connsiteY15" fmla="*/ 785 h 10594"/>
                    <a:gd name="connsiteX16" fmla="*/ 9966 w 9966"/>
                    <a:gd name="connsiteY16" fmla="*/ 301 h 10594"/>
                    <a:gd name="connsiteX17" fmla="*/ 2193 w 9966"/>
                    <a:gd name="connsiteY17" fmla="*/ 52 h 10594"/>
                    <a:gd name="connsiteX18" fmla="*/ 2193 w 9966"/>
                    <a:gd name="connsiteY18" fmla="*/ 0 h 10594"/>
                    <a:gd name="connsiteX19" fmla="*/ 1266 w 9966"/>
                    <a:gd name="connsiteY19" fmla="*/ 906 h 10594"/>
                    <a:gd name="connsiteX0" fmla="*/ 1270 w 10000"/>
                    <a:gd name="connsiteY0" fmla="*/ 855 h 9991"/>
                    <a:gd name="connsiteX1" fmla="*/ 1251 w 10000"/>
                    <a:gd name="connsiteY1" fmla="*/ 901 h 9991"/>
                    <a:gd name="connsiteX2" fmla="*/ 1192 w 10000"/>
                    <a:gd name="connsiteY2" fmla="*/ 925 h 9991"/>
                    <a:gd name="connsiteX3" fmla="*/ 133 w 10000"/>
                    <a:gd name="connsiteY3" fmla="*/ 650 h 9991"/>
                    <a:gd name="connsiteX4" fmla="*/ 35 w 10000"/>
                    <a:gd name="connsiteY4" fmla="*/ 831 h 9991"/>
                    <a:gd name="connsiteX5" fmla="*/ 875 w 10000"/>
                    <a:gd name="connsiteY5" fmla="*/ 1037 h 9991"/>
                    <a:gd name="connsiteX6" fmla="*/ 1459 w 10000"/>
                    <a:gd name="connsiteY6" fmla="*/ 1109 h 9991"/>
                    <a:gd name="connsiteX7" fmla="*/ 5225 w 10000"/>
                    <a:gd name="connsiteY7" fmla="*/ 1448 h 9991"/>
                    <a:gd name="connsiteX8" fmla="*/ 5225 w 10000"/>
                    <a:gd name="connsiteY8" fmla="*/ 3447 h 9991"/>
                    <a:gd name="connsiteX9" fmla="*/ 5275 w 10000"/>
                    <a:gd name="connsiteY9" fmla="*/ 9411 h 9991"/>
                    <a:gd name="connsiteX10" fmla="*/ 6392 w 10000"/>
                    <a:gd name="connsiteY10" fmla="*/ 9411 h 9991"/>
                    <a:gd name="connsiteX11" fmla="*/ 5275 w 10000"/>
                    <a:gd name="connsiteY11" fmla="*/ 9399 h 9991"/>
                    <a:gd name="connsiteX12" fmla="*/ 5275 w 10000"/>
                    <a:gd name="connsiteY12" fmla="*/ 1456 h 9991"/>
                    <a:gd name="connsiteX13" fmla="*/ 7667 w 10000"/>
                    <a:gd name="connsiteY13" fmla="*/ 1323 h 9991"/>
                    <a:gd name="connsiteX14" fmla="*/ 8982 w 10000"/>
                    <a:gd name="connsiteY14" fmla="*/ 741 h 9991"/>
                    <a:gd name="connsiteX15" fmla="*/ 10000 w 10000"/>
                    <a:gd name="connsiteY15" fmla="*/ 284 h 9991"/>
                    <a:gd name="connsiteX16" fmla="*/ 2200 w 10000"/>
                    <a:gd name="connsiteY16" fmla="*/ 49 h 9991"/>
                    <a:gd name="connsiteX17" fmla="*/ 2200 w 10000"/>
                    <a:gd name="connsiteY17" fmla="*/ 0 h 9991"/>
                    <a:gd name="connsiteX18" fmla="*/ 1270 w 10000"/>
                    <a:gd name="connsiteY18" fmla="*/ 855 h 9991"/>
                    <a:gd name="connsiteX0" fmla="*/ 1270 w 10000"/>
                    <a:gd name="connsiteY0" fmla="*/ 856 h 9419"/>
                    <a:gd name="connsiteX1" fmla="*/ 1251 w 10000"/>
                    <a:gd name="connsiteY1" fmla="*/ 902 h 9419"/>
                    <a:gd name="connsiteX2" fmla="*/ 1192 w 10000"/>
                    <a:gd name="connsiteY2" fmla="*/ 926 h 9419"/>
                    <a:gd name="connsiteX3" fmla="*/ 133 w 10000"/>
                    <a:gd name="connsiteY3" fmla="*/ 651 h 9419"/>
                    <a:gd name="connsiteX4" fmla="*/ 35 w 10000"/>
                    <a:gd name="connsiteY4" fmla="*/ 832 h 9419"/>
                    <a:gd name="connsiteX5" fmla="*/ 875 w 10000"/>
                    <a:gd name="connsiteY5" fmla="*/ 1038 h 9419"/>
                    <a:gd name="connsiteX6" fmla="*/ 1459 w 10000"/>
                    <a:gd name="connsiteY6" fmla="*/ 1110 h 9419"/>
                    <a:gd name="connsiteX7" fmla="*/ 5225 w 10000"/>
                    <a:gd name="connsiteY7" fmla="*/ 1449 h 9419"/>
                    <a:gd name="connsiteX8" fmla="*/ 5225 w 10000"/>
                    <a:gd name="connsiteY8" fmla="*/ 3450 h 9419"/>
                    <a:gd name="connsiteX9" fmla="*/ 5275 w 10000"/>
                    <a:gd name="connsiteY9" fmla="*/ 9419 h 9419"/>
                    <a:gd name="connsiteX10" fmla="*/ 5275 w 10000"/>
                    <a:gd name="connsiteY10" fmla="*/ 9407 h 9419"/>
                    <a:gd name="connsiteX11" fmla="*/ 5275 w 10000"/>
                    <a:gd name="connsiteY11" fmla="*/ 1457 h 9419"/>
                    <a:gd name="connsiteX12" fmla="*/ 7667 w 10000"/>
                    <a:gd name="connsiteY12" fmla="*/ 1324 h 9419"/>
                    <a:gd name="connsiteX13" fmla="*/ 8982 w 10000"/>
                    <a:gd name="connsiteY13" fmla="*/ 742 h 9419"/>
                    <a:gd name="connsiteX14" fmla="*/ 10000 w 10000"/>
                    <a:gd name="connsiteY14" fmla="*/ 284 h 9419"/>
                    <a:gd name="connsiteX15" fmla="*/ 2200 w 10000"/>
                    <a:gd name="connsiteY15" fmla="*/ 49 h 9419"/>
                    <a:gd name="connsiteX16" fmla="*/ 2200 w 10000"/>
                    <a:gd name="connsiteY16" fmla="*/ 0 h 9419"/>
                    <a:gd name="connsiteX17" fmla="*/ 1270 w 10000"/>
                    <a:gd name="connsiteY17" fmla="*/ 856 h 9419"/>
                    <a:gd name="connsiteX0" fmla="*/ 1270 w 10000"/>
                    <a:gd name="connsiteY0" fmla="*/ 909 h 10000"/>
                    <a:gd name="connsiteX1" fmla="*/ 1251 w 10000"/>
                    <a:gd name="connsiteY1" fmla="*/ 958 h 10000"/>
                    <a:gd name="connsiteX2" fmla="*/ 1192 w 10000"/>
                    <a:gd name="connsiteY2" fmla="*/ 983 h 10000"/>
                    <a:gd name="connsiteX3" fmla="*/ 133 w 10000"/>
                    <a:gd name="connsiteY3" fmla="*/ 691 h 10000"/>
                    <a:gd name="connsiteX4" fmla="*/ 35 w 10000"/>
                    <a:gd name="connsiteY4" fmla="*/ 883 h 10000"/>
                    <a:gd name="connsiteX5" fmla="*/ 875 w 10000"/>
                    <a:gd name="connsiteY5" fmla="*/ 1102 h 10000"/>
                    <a:gd name="connsiteX6" fmla="*/ 1459 w 10000"/>
                    <a:gd name="connsiteY6" fmla="*/ 1178 h 10000"/>
                    <a:gd name="connsiteX7" fmla="*/ 5225 w 10000"/>
                    <a:gd name="connsiteY7" fmla="*/ 1538 h 10000"/>
                    <a:gd name="connsiteX8" fmla="*/ 5225 w 10000"/>
                    <a:gd name="connsiteY8" fmla="*/ 3663 h 10000"/>
                    <a:gd name="connsiteX9" fmla="*/ 5275 w 10000"/>
                    <a:gd name="connsiteY9" fmla="*/ 10000 h 10000"/>
                    <a:gd name="connsiteX10" fmla="*/ 5275 w 10000"/>
                    <a:gd name="connsiteY10" fmla="*/ 1547 h 10000"/>
                    <a:gd name="connsiteX11" fmla="*/ 7667 w 10000"/>
                    <a:gd name="connsiteY11" fmla="*/ 1406 h 10000"/>
                    <a:gd name="connsiteX12" fmla="*/ 8982 w 10000"/>
                    <a:gd name="connsiteY12" fmla="*/ 788 h 10000"/>
                    <a:gd name="connsiteX13" fmla="*/ 10000 w 10000"/>
                    <a:gd name="connsiteY13" fmla="*/ 302 h 10000"/>
                    <a:gd name="connsiteX14" fmla="*/ 2200 w 10000"/>
                    <a:gd name="connsiteY14" fmla="*/ 52 h 10000"/>
                    <a:gd name="connsiteX15" fmla="*/ 2200 w 10000"/>
                    <a:gd name="connsiteY15" fmla="*/ 0 h 10000"/>
                    <a:gd name="connsiteX16" fmla="*/ 1270 w 10000"/>
                    <a:gd name="connsiteY16" fmla="*/ 909 h 10000"/>
                    <a:gd name="connsiteX0" fmla="*/ 1270 w 10000"/>
                    <a:gd name="connsiteY0" fmla="*/ 909 h 3663"/>
                    <a:gd name="connsiteX1" fmla="*/ 1251 w 10000"/>
                    <a:gd name="connsiteY1" fmla="*/ 958 h 3663"/>
                    <a:gd name="connsiteX2" fmla="*/ 1192 w 10000"/>
                    <a:gd name="connsiteY2" fmla="*/ 983 h 3663"/>
                    <a:gd name="connsiteX3" fmla="*/ 133 w 10000"/>
                    <a:gd name="connsiteY3" fmla="*/ 691 h 3663"/>
                    <a:gd name="connsiteX4" fmla="*/ 35 w 10000"/>
                    <a:gd name="connsiteY4" fmla="*/ 883 h 3663"/>
                    <a:gd name="connsiteX5" fmla="*/ 875 w 10000"/>
                    <a:gd name="connsiteY5" fmla="*/ 1102 h 3663"/>
                    <a:gd name="connsiteX6" fmla="*/ 1459 w 10000"/>
                    <a:gd name="connsiteY6" fmla="*/ 1178 h 3663"/>
                    <a:gd name="connsiteX7" fmla="*/ 5225 w 10000"/>
                    <a:gd name="connsiteY7" fmla="*/ 1538 h 3663"/>
                    <a:gd name="connsiteX8" fmla="*/ 5225 w 10000"/>
                    <a:gd name="connsiteY8" fmla="*/ 3663 h 3663"/>
                    <a:gd name="connsiteX9" fmla="*/ 5275 w 10000"/>
                    <a:gd name="connsiteY9" fmla="*/ 1547 h 3663"/>
                    <a:gd name="connsiteX10" fmla="*/ 7667 w 10000"/>
                    <a:gd name="connsiteY10" fmla="*/ 1406 h 3663"/>
                    <a:gd name="connsiteX11" fmla="*/ 8982 w 10000"/>
                    <a:gd name="connsiteY11" fmla="*/ 788 h 3663"/>
                    <a:gd name="connsiteX12" fmla="*/ 10000 w 10000"/>
                    <a:gd name="connsiteY12" fmla="*/ 302 h 3663"/>
                    <a:gd name="connsiteX13" fmla="*/ 2200 w 10000"/>
                    <a:gd name="connsiteY13" fmla="*/ 52 h 3663"/>
                    <a:gd name="connsiteX14" fmla="*/ 2200 w 10000"/>
                    <a:gd name="connsiteY14" fmla="*/ 0 h 3663"/>
                    <a:gd name="connsiteX15" fmla="*/ 1270 w 10000"/>
                    <a:gd name="connsiteY15" fmla="*/ 909 h 3663"/>
                    <a:gd name="connsiteX0" fmla="*/ 1270 w 10000"/>
                    <a:gd name="connsiteY0" fmla="*/ 2482 h 4521"/>
                    <a:gd name="connsiteX1" fmla="*/ 1251 w 10000"/>
                    <a:gd name="connsiteY1" fmla="*/ 2615 h 4521"/>
                    <a:gd name="connsiteX2" fmla="*/ 1192 w 10000"/>
                    <a:gd name="connsiteY2" fmla="*/ 2684 h 4521"/>
                    <a:gd name="connsiteX3" fmla="*/ 133 w 10000"/>
                    <a:gd name="connsiteY3" fmla="*/ 1886 h 4521"/>
                    <a:gd name="connsiteX4" fmla="*/ 35 w 10000"/>
                    <a:gd name="connsiteY4" fmla="*/ 2411 h 4521"/>
                    <a:gd name="connsiteX5" fmla="*/ 875 w 10000"/>
                    <a:gd name="connsiteY5" fmla="*/ 3008 h 4521"/>
                    <a:gd name="connsiteX6" fmla="*/ 1459 w 10000"/>
                    <a:gd name="connsiteY6" fmla="*/ 3216 h 4521"/>
                    <a:gd name="connsiteX7" fmla="*/ 5225 w 10000"/>
                    <a:gd name="connsiteY7" fmla="*/ 4199 h 4521"/>
                    <a:gd name="connsiteX8" fmla="*/ 5275 w 10000"/>
                    <a:gd name="connsiteY8" fmla="*/ 4223 h 4521"/>
                    <a:gd name="connsiteX9" fmla="*/ 7667 w 10000"/>
                    <a:gd name="connsiteY9" fmla="*/ 3838 h 4521"/>
                    <a:gd name="connsiteX10" fmla="*/ 8982 w 10000"/>
                    <a:gd name="connsiteY10" fmla="*/ 2151 h 4521"/>
                    <a:gd name="connsiteX11" fmla="*/ 10000 w 10000"/>
                    <a:gd name="connsiteY11" fmla="*/ 824 h 4521"/>
                    <a:gd name="connsiteX12" fmla="*/ 2200 w 10000"/>
                    <a:gd name="connsiteY12" fmla="*/ 142 h 4521"/>
                    <a:gd name="connsiteX13" fmla="*/ 2200 w 10000"/>
                    <a:gd name="connsiteY13" fmla="*/ 0 h 4521"/>
                    <a:gd name="connsiteX14" fmla="*/ 1270 w 10000"/>
                    <a:gd name="connsiteY14" fmla="*/ 2482 h 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4521">
                      <a:moveTo>
                        <a:pt x="1270" y="2482"/>
                      </a:moveTo>
                      <a:cubicBezTo>
                        <a:pt x="1270" y="2542"/>
                        <a:pt x="1270" y="2553"/>
                        <a:pt x="1251" y="2615"/>
                      </a:cubicBezTo>
                      <a:cubicBezTo>
                        <a:pt x="1231" y="2637"/>
                        <a:pt x="1212" y="2662"/>
                        <a:pt x="1192" y="2684"/>
                      </a:cubicBezTo>
                      <a:cubicBezTo>
                        <a:pt x="451" y="2648"/>
                        <a:pt x="312" y="2299"/>
                        <a:pt x="133" y="1886"/>
                      </a:cubicBezTo>
                      <a:cubicBezTo>
                        <a:pt x="-34" y="2042"/>
                        <a:pt x="-14" y="2214"/>
                        <a:pt x="35" y="2411"/>
                      </a:cubicBezTo>
                      <a:cubicBezTo>
                        <a:pt x="164" y="2883"/>
                        <a:pt x="530" y="2856"/>
                        <a:pt x="875" y="3008"/>
                      </a:cubicBezTo>
                      <a:cubicBezTo>
                        <a:pt x="1093" y="3104"/>
                        <a:pt x="1241" y="3134"/>
                        <a:pt x="1459" y="3216"/>
                      </a:cubicBezTo>
                      <a:lnTo>
                        <a:pt x="5225" y="4199"/>
                      </a:lnTo>
                      <a:cubicBezTo>
                        <a:pt x="5861" y="4367"/>
                        <a:pt x="4868" y="4283"/>
                        <a:pt x="5275" y="4223"/>
                      </a:cubicBezTo>
                      <a:cubicBezTo>
                        <a:pt x="6757" y="4540"/>
                        <a:pt x="6926" y="4829"/>
                        <a:pt x="7667" y="3838"/>
                      </a:cubicBezTo>
                      <a:cubicBezTo>
                        <a:pt x="8093" y="3271"/>
                        <a:pt x="8566" y="2711"/>
                        <a:pt x="8982" y="2151"/>
                      </a:cubicBezTo>
                      <a:lnTo>
                        <a:pt x="10000" y="824"/>
                      </a:lnTo>
                      <a:lnTo>
                        <a:pt x="2200" y="142"/>
                      </a:lnTo>
                      <a:lnTo>
                        <a:pt x="2200" y="0"/>
                      </a:lnTo>
                      <a:cubicBezTo>
                        <a:pt x="1903" y="319"/>
                        <a:pt x="1597" y="2143"/>
                        <a:pt x="1270" y="2482"/>
                      </a:cubicBezTo>
                      <a:close/>
                    </a:path>
                  </a:pathLst>
                </a:custGeom>
                <a:solidFill>
                  <a:srgbClr val="478C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8" name="Freeform 205">
                  <a:extLst>
                    <a:ext uri="{FF2B5EF4-FFF2-40B4-BE49-F238E27FC236}">
                      <a16:creationId xmlns:a16="http://schemas.microsoft.com/office/drawing/2014/main" id="{8B56D60D-807E-4568-8C95-0C6A2CEF28C9}"/>
                    </a:ext>
                  </a:extLst>
                </p:cNvPr>
                <p:cNvSpPr>
                  <a:spLocks/>
                </p:cNvSpPr>
                <p:nvPr/>
              </p:nvSpPr>
              <p:spPr bwMode="auto">
                <a:xfrm>
                  <a:off x="11247439" y="3433764"/>
                  <a:ext cx="307975" cy="222250"/>
                </a:xfrm>
                <a:custGeom>
                  <a:avLst/>
                  <a:gdLst>
                    <a:gd name="T0" fmla="*/ 0 w 940"/>
                    <a:gd name="T1" fmla="*/ 542 h 681"/>
                    <a:gd name="T2" fmla="*/ 0 w 940"/>
                    <a:gd name="T3" fmla="*/ 566 h 681"/>
                    <a:gd name="T4" fmla="*/ 789 w 940"/>
                    <a:gd name="T5" fmla="*/ 681 h 681"/>
                    <a:gd name="T6" fmla="*/ 929 w 940"/>
                    <a:gd name="T7" fmla="*/ 397 h 681"/>
                    <a:gd name="T8" fmla="*/ 929 w 940"/>
                    <a:gd name="T9" fmla="*/ 306 h 681"/>
                    <a:gd name="T10" fmla="*/ 867 w 940"/>
                    <a:gd name="T11" fmla="*/ 260 h 681"/>
                    <a:gd name="T12" fmla="*/ 563 w 940"/>
                    <a:gd name="T13" fmla="*/ 131 h 681"/>
                    <a:gd name="T14" fmla="*/ 264 w 940"/>
                    <a:gd name="T15" fmla="*/ 0 h 681"/>
                    <a:gd name="T16" fmla="*/ 123 w 940"/>
                    <a:gd name="T17" fmla="*/ 268 h 681"/>
                    <a:gd name="T18" fmla="*/ 0 w 940"/>
                    <a:gd name="T19" fmla="*/ 542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0" h="681">
                      <a:moveTo>
                        <a:pt x="0" y="542"/>
                      </a:moveTo>
                      <a:lnTo>
                        <a:pt x="0" y="566"/>
                      </a:lnTo>
                      <a:lnTo>
                        <a:pt x="789" y="681"/>
                      </a:lnTo>
                      <a:lnTo>
                        <a:pt x="929" y="397"/>
                      </a:lnTo>
                      <a:cubicBezTo>
                        <a:pt x="939" y="352"/>
                        <a:pt x="940" y="353"/>
                        <a:pt x="929" y="306"/>
                      </a:cubicBezTo>
                      <a:cubicBezTo>
                        <a:pt x="913" y="297"/>
                        <a:pt x="882" y="276"/>
                        <a:pt x="867" y="260"/>
                      </a:cubicBezTo>
                      <a:cubicBezTo>
                        <a:pt x="820" y="254"/>
                        <a:pt x="623" y="157"/>
                        <a:pt x="563" y="131"/>
                      </a:cubicBezTo>
                      <a:cubicBezTo>
                        <a:pt x="481" y="96"/>
                        <a:pt x="341" y="21"/>
                        <a:pt x="264" y="0"/>
                      </a:cubicBezTo>
                      <a:cubicBezTo>
                        <a:pt x="222" y="89"/>
                        <a:pt x="165" y="179"/>
                        <a:pt x="123" y="268"/>
                      </a:cubicBezTo>
                      <a:cubicBezTo>
                        <a:pt x="84" y="352"/>
                        <a:pt x="9" y="444"/>
                        <a:pt x="0" y="542"/>
                      </a:cubicBezTo>
                      <a:close/>
                    </a:path>
                  </a:pathLst>
                </a:custGeom>
                <a:solidFill>
                  <a:srgbClr val="76B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9" name="Freeform 248">
                  <a:extLst>
                    <a:ext uri="{FF2B5EF4-FFF2-40B4-BE49-F238E27FC236}">
                      <a16:creationId xmlns:a16="http://schemas.microsoft.com/office/drawing/2014/main" id="{B2828D65-E2BC-476B-8857-DA379D8C011F}"/>
                    </a:ext>
                  </a:extLst>
                </p:cNvPr>
                <p:cNvSpPr>
                  <a:spLocks/>
                </p:cNvSpPr>
                <p:nvPr/>
              </p:nvSpPr>
              <p:spPr bwMode="auto">
                <a:xfrm>
                  <a:off x="11193464" y="3398839"/>
                  <a:ext cx="141288" cy="349250"/>
                </a:xfrm>
                <a:custGeom>
                  <a:avLst/>
                  <a:gdLst>
                    <a:gd name="T0" fmla="*/ 69 w 431"/>
                    <a:gd name="T1" fmla="*/ 516 h 1064"/>
                    <a:gd name="T2" fmla="*/ 57 w 431"/>
                    <a:gd name="T3" fmla="*/ 646 h 1064"/>
                    <a:gd name="T4" fmla="*/ 36 w 431"/>
                    <a:gd name="T5" fmla="*/ 653 h 1064"/>
                    <a:gd name="T6" fmla="*/ 0 w 431"/>
                    <a:gd name="T7" fmla="*/ 651 h 1064"/>
                    <a:gd name="T8" fmla="*/ 65 w 431"/>
                    <a:gd name="T9" fmla="*/ 824 h 1064"/>
                    <a:gd name="T10" fmla="*/ 73 w 431"/>
                    <a:gd name="T11" fmla="*/ 1064 h 1064"/>
                    <a:gd name="T12" fmla="*/ 167 w 431"/>
                    <a:gd name="T13" fmla="*/ 646 h 1064"/>
                    <a:gd name="T14" fmla="*/ 290 w 431"/>
                    <a:gd name="T15" fmla="*/ 372 h 1064"/>
                    <a:gd name="T16" fmla="*/ 431 w 431"/>
                    <a:gd name="T17" fmla="*/ 104 h 1064"/>
                    <a:gd name="T18" fmla="*/ 317 w 431"/>
                    <a:gd name="T19" fmla="*/ 43 h 1064"/>
                    <a:gd name="T20" fmla="*/ 211 w 431"/>
                    <a:gd name="T21" fmla="*/ 0 h 1064"/>
                    <a:gd name="T22" fmla="*/ 157 w 431"/>
                    <a:gd name="T23" fmla="*/ 280 h 1064"/>
                    <a:gd name="T24" fmla="*/ 69 w 431"/>
                    <a:gd name="T25" fmla="*/ 516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1" h="1064">
                      <a:moveTo>
                        <a:pt x="69" y="516"/>
                      </a:moveTo>
                      <a:lnTo>
                        <a:pt x="57" y="646"/>
                      </a:lnTo>
                      <a:lnTo>
                        <a:pt x="36" y="653"/>
                      </a:lnTo>
                      <a:lnTo>
                        <a:pt x="0" y="651"/>
                      </a:lnTo>
                      <a:cubicBezTo>
                        <a:pt x="25" y="708"/>
                        <a:pt x="57" y="743"/>
                        <a:pt x="65" y="824"/>
                      </a:cubicBezTo>
                      <a:cubicBezTo>
                        <a:pt x="72" y="894"/>
                        <a:pt x="73" y="991"/>
                        <a:pt x="73" y="1064"/>
                      </a:cubicBezTo>
                      <a:cubicBezTo>
                        <a:pt x="106" y="1007"/>
                        <a:pt x="137" y="700"/>
                        <a:pt x="167" y="646"/>
                      </a:cubicBezTo>
                      <a:cubicBezTo>
                        <a:pt x="176" y="548"/>
                        <a:pt x="251" y="456"/>
                        <a:pt x="290" y="372"/>
                      </a:cubicBezTo>
                      <a:cubicBezTo>
                        <a:pt x="332" y="283"/>
                        <a:pt x="389" y="193"/>
                        <a:pt x="431" y="104"/>
                      </a:cubicBezTo>
                      <a:cubicBezTo>
                        <a:pt x="399" y="70"/>
                        <a:pt x="346" y="69"/>
                        <a:pt x="317" y="43"/>
                      </a:cubicBezTo>
                      <a:lnTo>
                        <a:pt x="211" y="0"/>
                      </a:lnTo>
                      <a:cubicBezTo>
                        <a:pt x="191" y="92"/>
                        <a:pt x="174" y="187"/>
                        <a:pt x="157" y="280"/>
                      </a:cubicBezTo>
                      <a:cubicBezTo>
                        <a:pt x="142" y="364"/>
                        <a:pt x="130" y="481"/>
                        <a:pt x="69" y="516"/>
                      </a:cubicBezTo>
                      <a:close/>
                    </a:path>
                  </a:pathLst>
                </a:custGeom>
                <a:solidFill>
                  <a:srgbClr val="2A63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0" name="Freeform 249">
                  <a:extLst>
                    <a:ext uri="{FF2B5EF4-FFF2-40B4-BE49-F238E27FC236}">
                      <a16:creationId xmlns:a16="http://schemas.microsoft.com/office/drawing/2014/main" id="{1D6DA86B-5D19-4802-9781-16EDB8C8B9E8}"/>
                    </a:ext>
                  </a:extLst>
                </p:cNvPr>
                <p:cNvSpPr>
                  <a:spLocks/>
                </p:cNvSpPr>
                <p:nvPr/>
              </p:nvSpPr>
              <p:spPr bwMode="auto">
                <a:xfrm>
                  <a:off x="10984802" y="3318985"/>
                  <a:ext cx="119762" cy="273528"/>
                </a:xfrm>
                <a:custGeom>
                  <a:avLst/>
                  <a:gdLst>
                    <a:gd name="T0" fmla="*/ 0 w 242"/>
                    <a:gd name="T1" fmla="*/ 253 h 840"/>
                    <a:gd name="T2" fmla="*/ 35 w 242"/>
                    <a:gd name="T3" fmla="*/ 821 h 840"/>
                    <a:gd name="T4" fmla="*/ 154 w 242"/>
                    <a:gd name="T5" fmla="*/ 840 h 840"/>
                    <a:gd name="T6" fmla="*/ 166 w 242"/>
                    <a:gd name="T7" fmla="*/ 709 h 840"/>
                    <a:gd name="T8" fmla="*/ 178 w 242"/>
                    <a:gd name="T9" fmla="*/ 378 h 840"/>
                    <a:gd name="T10" fmla="*/ 242 w 242"/>
                    <a:gd name="T11" fmla="*/ 36 h 840"/>
                    <a:gd name="T12" fmla="*/ 81 w 242"/>
                    <a:gd name="T13" fmla="*/ 86 h 840"/>
                    <a:gd name="T14" fmla="*/ 0 w 242"/>
                    <a:gd name="T15" fmla="*/ 253 h 840"/>
                    <a:gd name="connsiteX0" fmla="*/ 5034 w 15034"/>
                    <a:gd name="connsiteY0" fmla="*/ 2583 h 9571"/>
                    <a:gd name="connsiteX1" fmla="*/ 0 w 15034"/>
                    <a:gd name="connsiteY1" fmla="*/ 9068 h 9571"/>
                    <a:gd name="connsiteX2" fmla="*/ 11398 w 15034"/>
                    <a:gd name="connsiteY2" fmla="*/ 9571 h 9571"/>
                    <a:gd name="connsiteX3" fmla="*/ 11894 w 15034"/>
                    <a:gd name="connsiteY3" fmla="*/ 8011 h 9571"/>
                    <a:gd name="connsiteX4" fmla="*/ 12389 w 15034"/>
                    <a:gd name="connsiteY4" fmla="*/ 4071 h 9571"/>
                    <a:gd name="connsiteX5" fmla="*/ 15034 w 15034"/>
                    <a:gd name="connsiteY5" fmla="*/ 0 h 9571"/>
                    <a:gd name="connsiteX6" fmla="*/ 8381 w 15034"/>
                    <a:gd name="connsiteY6" fmla="*/ 595 h 9571"/>
                    <a:gd name="connsiteX7" fmla="*/ 5034 w 15034"/>
                    <a:gd name="connsiteY7" fmla="*/ 2583 h 9571"/>
                    <a:gd name="connsiteX0" fmla="*/ 3348 w 10000"/>
                    <a:gd name="connsiteY0" fmla="*/ 2802 h 10103"/>
                    <a:gd name="connsiteX1" fmla="*/ 0 w 10000"/>
                    <a:gd name="connsiteY1" fmla="*/ 9577 h 10103"/>
                    <a:gd name="connsiteX2" fmla="*/ 7581 w 10000"/>
                    <a:gd name="connsiteY2" fmla="*/ 10103 h 10103"/>
                    <a:gd name="connsiteX3" fmla="*/ 7911 w 10000"/>
                    <a:gd name="connsiteY3" fmla="*/ 8473 h 10103"/>
                    <a:gd name="connsiteX4" fmla="*/ 8241 w 10000"/>
                    <a:gd name="connsiteY4" fmla="*/ 4356 h 10103"/>
                    <a:gd name="connsiteX5" fmla="*/ 10000 w 10000"/>
                    <a:gd name="connsiteY5" fmla="*/ 103 h 10103"/>
                    <a:gd name="connsiteX6" fmla="*/ 5096 w 10000"/>
                    <a:gd name="connsiteY6" fmla="*/ 0 h 10103"/>
                    <a:gd name="connsiteX7" fmla="*/ 3348 w 10000"/>
                    <a:gd name="connsiteY7" fmla="*/ 2802 h 10103"/>
                    <a:gd name="connsiteX0" fmla="*/ 3348 w 10000"/>
                    <a:gd name="connsiteY0" fmla="*/ 3092 h 10393"/>
                    <a:gd name="connsiteX1" fmla="*/ 0 w 10000"/>
                    <a:gd name="connsiteY1" fmla="*/ 9867 h 10393"/>
                    <a:gd name="connsiteX2" fmla="*/ 7581 w 10000"/>
                    <a:gd name="connsiteY2" fmla="*/ 10393 h 10393"/>
                    <a:gd name="connsiteX3" fmla="*/ 7911 w 10000"/>
                    <a:gd name="connsiteY3" fmla="*/ 8763 h 10393"/>
                    <a:gd name="connsiteX4" fmla="*/ 8241 w 10000"/>
                    <a:gd name="connsiteY4" fmla="*/ 4646 h 10393"/>
                    <a:gd name="connsiteX5" fmla="*/ 10000 w 10000"/>
                    <a:gd name="connsiteY5" fmla="*/ 393 h 10393"/>
                    <a:gd name="connsiteX6" fmla="*/ 4936 w 10000"/>
                    <a:gd name="connsiteY6" fmla="*/ 0 h 10393"/>
                    <a:gd name="connsiteX7" fmla="*/ 3348 w 10000"/>
                    <a:gd name="connsiteY7" fmla="*/ 3092 h 10393"/>
                    <a:gd name="connsiteX0" fmla="*/ 3348 w 10000"/>
                    <a:gd name="connsiteY0" fmla="*/ 3092 h 10393"/>
                    <a:gd name="connsiteX1" fmla="*/ 0 w 10000"/>
                    <a:gd name="connsiteY1" fmla="*/ 9867 h 10393"/>
                    <a:gd name="connsiteX2" fmla="*/ 7581 w 10000"/>
                    <a:gd name="connsiteY2" fmla="*/ 10393 h 10393"/>
                    <a:gd name="connsiteX3" fmla="*/ 7911 w 10000"/>
                    <a:gd name="connsiteY3" fmla="*/ 8763 h 10393"/>
                    <a:gd name="connsiteX4" fmla="*/ 8241 w 10000"/>
                    <a:gd name="connsiteY4" fmla="*/ 4646 h 10393"/>
                    <a:gd name="connsiteX5" fmla="*/ 10000 w 10000"/>
                    <a:gd name="connsiteY5" fmla="*/ 393 h 10393"/>
                    <a:gd name="connsiteX6" fmla="*/ 4936 w 10000"/>
                    <a:gd name="connsiteY6" fmla="*/ 0 h 10393"/>
                    <a:gd name="connsiteX7" fmla="*/ 3348 w 10000"/>
                    <a:gd name="connsiteY7" fmla="*/ 3092 h 10393"/>
                    <a:gd name="connsiteX0" fmla="*/ 3348 w 10000"/>
                    <a:gd name="connsiteY0" fmla="*/ 3105 h 10406"/>
                    <a:gd name="connsiteX1" fmla="*/ 0 w 10000"/>
                    <a:gd name="connsiteY1" fmla="*/ 9880 h 10406"/>
                    <a:gd name="connsiteX2" fmla="*/ 7581 w 10000"/>
                    <a:gd name="connsiteY2" fmla="*/ 10406 h 10406"/>
                    <a:gd name="connsiteX3" fmla="*/ 7911 w 10000"/>
                    <a:gd name="connsiteY3" fmla="*/ 8776 h 10406"/>
                    <a:gd name="connsiteX4" fmla="*/ 8241 w 10000"/>
                    <a:gd name="connsiteY4" fmla="*/ 4659 h 10406"/>
                    <a:gd name="connsiteX5" fmla="*/ 10000 w 10000"/>
                    <a:gd name="connsiteY5" fmla="*/ 406 h 10406"/>
                    <a:gd name="connsiteX6" fmla="*/ 4936 w 10000"/>
                    <a:gd name="connsiteY6" fmla="*/ 13 h 10406"/>
                    <a:gd name="connsiteX7" fmla="*/ 3348 w 10000"/>
                    <a:gd name="connsiteY7" fmla="*/ 3105 h 10406"/>
                    <a:gd name="connsiteX0" fmla="*/ 4972 w 10036"/>
                    <a:gd name="connsiteY0" fmla="*/ 13 h 10406"/>
                    <a:gd name="connsiteX1" fmla="*/ 36 w 10036"/>
                    <a:gd name="connsiteY1" fmla="*/ 9880 h 10406"/>
                    <a:gd name="connsiteX2" fmla="*/ 7617 w 10036"/>
                    <a:gd name="connsiteY2" fmla="*/ 10406 h 10406"/>
                    <a:gd name="connsiteX3" fmla="*/ 7947 w 10036"/>
                    <a:gd name="connsiteY3" fmla="*/ 8776 h 10406"/>
                    <a:gd name="connsiteX4" fmla="*/ 8277 w 10036"/>
                    <a:gd name="connsiteY4" fmla="*/ 4659 h 10406"/>
                    <a:gd name="connsiteX5" fmla="*/ 10036 w 10036"/>
                    <a:gd name="connsiteY5" fmla="*/ 406 h 10406"/>
                    <a:gd name="connsiteX6" fmla="*/ 4972 w 10036"/>
                    <a:gd name="connsiteY6" fmla="*/ 13 h 1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6" h="10406">
                      <a:moveTo>
                        <a:pt x="4972" y="13"/>
                      </a:moveTo>
                      <a:cubicBezTo>
                        <a:pt x="3305" y="1592"/>
                        <a:pt x="-405" y="8148"/>
                        <a:pt x="36" y="9880"/>
                      </a:cubicBezTo>
                      <a:lnTo>
                        <a:pt x="7617" y="10406"/>
                      </a:lnTo>
                      <a:lnTo>
                        <a:pt x="7947" y="8776"/>
                      </a:lnTo>
                      <a:cubicBezTo>
                        <a:pt x="6573" y="7682"/>
                        <a:pt x="7672" y="5940"/>
                        <a:pt x="8277" y="4659"/>
                      </a:cubicBezTo>
                      <a:cubicBezTo>
                        <a:pt x="8881" y="3328"/>
                        <a:pt x="9624" y="1761"/>
                        <a:pt x="10036" y="406"/>
                      </a:cubicBezTo>
                      <a:cubicBezTo>
                        <a:pt x="8348" y="275"/>
                        <a:pt x="6820" y="-73"/>
                        <a:pt x="4972" y="13"/>
                      </a:cubicBezTo>
                      <a:close/>
                    </a:path>
                  </a:pathLst>
                </a:custGeom>
                <a:solidFill>
                  <a:srgbClr val="77B9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1" name="Freeform 272">
                  <a:extLst>
                    <a:ext uri="{FF2B5EF4-FFF2-40B4-BE49-F238E27FC236}">
                      <a16:creationId xmlns:a16="http://schemas.microsoft.com/office/drawing/2014/main" id="{A392E34D-073C-4083-81D1-27EA10844A10}"/>
                    </a:ext>
                  </a:extLst>
                </p:cNvPr>
                <p:cNvSpPr>
                  <a:spLocks/>
                </p:cNvSpPr>
                <p:nvPr/>
              </p:nvSpPr>
              <p:spPr bwMode="auto">
                <a:xfrm>
                  <a:off x="10974713" y="3572822"/>
                  <a:ext cx="126676" cy="153041"/>
                </a:xfrm>
                <a:custGeom>
                  <a:avLst/>
                  <a:gdLst>
                    <a:gd name="T0" fmla="*/ 0 w 223"/>
                    <a:gd name="T1" fmla="*/ 338 h 428"/>
                    <a:gd name="T2" fmla="*/ 186 w 223"/>
                    <a:gd name="T3" fmla="*/ 428 h 428"/>
                    <a:gd name="T4" fmla="*/ 223 w 223"/>
                    <a:gd name="T5" fmla="*/ 52 h 428"/>
                    <a:gd name="T6" fmla="*/ 144 w 223"/>
                    <a:gd name="T7" fmla="*/ 44 h 428"/>
                    <a:gd name="T8" fmla="*/ 146 w 223"/>
                    <a:gd name="T9" fmla="*/ 19 h 428"/>
                    <a:gd name="T10" fmla="*/ 27 w 223"/>
                    <a:gd name="T11" fmla="*/ 0 h 428"/>
                    <a:gd name="T12" fmla="*/ 40 w 223"/>
                    <a:gd name="T13" fmla="*/ 184 h 428"/>
                    <a:gd name="T14" fmla="*/ 0 w 223"/>
                    <a:gd name="T15" fmla="*/ 338 h 428"/>
                    <a:gd name="connsiteX0" fmla="*/ 470 w 10470"/>
                    <a:gd name="connsiteY0" fmla="*/ 7897 h 10000"/>
                    <a:gd name="connsiteX1" fmla="*/ 8811 w 10470"/>
                    <a:gd name="connsiteY1" fmla="*/ 10000 h 10000"/>
                    <a:gd name="connsiteX2" fmla="*/ 10470 w 10470"/>
                    <a:gd name="connsiteY2" fmla="*/ 1215 h 10000"/>
                    <a:gd name="connsiteX3" fmla="*/ 6927 w 10470"/>
                    <a:gd name="connsiteY3" fmla="*/ 1028 h 10000"/>
                    <a:gd name="connsiteX4" fmla="*/ 7017 w 10470"/>
                    <a:gd name="connsiteY4" fmla="*/ 444 h 10000"/>
                    <a:gd name="connsiteX5" fmla="*/ 1681 w 10470"/>
                    <a:gd name="connsiteY5" fmla="*/ 0 h 10000"/>
                    <a:gd name="connsiteX6" fmla="*/ 470 w 10470"/>
                    <a:gd name="connsiteY6" fmla="*/ 7897 h 10000"/>
                    <a:gd name="connsiteX0" fmla="*/ 4699 w 14699"/>
                    <a:gd name="connsiteY0" fmla="*/ 8852 h 10955"/>
                    <a:gd name="connsiteX1" fmla="*/ 13040 w 14699"/>
                    <a:gd name="connsiteY1" fmla="*/ 10955 h 10955"/>
                    <a:gd name="connsiteX2" fmla="*/ 14699 w 14699"/>
                    <a:gd name="connsiteY2" fmla="*/ 2170 h 10955"/>
                    <a:gd name="connsiteX3" fmla="*/ 11156 w 14699"/>
                    <a:gd name="connsiteY3" fmla="*/ 1983 h 10955"/>
                    <a:gd name="connsiteX4" fmla="*/ 11246 w 14699"/>
                    <a:gd name="connsiteY4" fmla="*/ 1399 h 10955"/>
                    <a:gd name="connsiteX5" fmla="*/ 171 w 14699"/>
                    <a:gd name="connsiteY5" fmla="*/ 0 h 10955"/>
                    <a:gd name="connsiteX6" fmla="*/ 4699 w 14699"/>
                    <a:gd name="connsiteY6" fmla="*/ 8852 h 10955"/>
                    <a:gd name="connsiteX0" fmla="*/ 303 w 17347"/>
                    <a:gd name="connsiteY0" fmla="*/ 7625 h 10955"/>
                    <a:gd name="connsiteX1" fmla="*/ 15688 w 17347"/>
                    <a:gd name="connsiteY1" fmla="*/ 10955 h 10955"/>
                    <a:gd name="connsiteX2" fmla="*/ 17347 w 17347"/>
                    <a:gd name="connsiteY2" fmla="*/ 2170 h 10955"/>
                    <a:gd name="connsiteX3" fmla="*/ 13804 w 17347"/>
                    <a:gd name="connsiteY3" fmla="*/ 1983 h 10955"/>
                    <a:gd name="connsiteX4" fmla="*/ 13894 w 17347"/>
                    <a:gd name="connsiteY4" fmla="*/ 1399 h 10955"/>
                    <a:gd name="connsiteX5" fmla="*/ 2819 w 17347"/>
                    <a:gd name="connsiteY5" fmla="*/ 0 h 10955"/>
                    <a:gd name="connsiteX6" fmla="*/ 303 w 17347"/>
                    <a:gd name="connsiteY6" fmla="*/ 7625 h 1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47" h="10955">
                      <a:moveTo>
                        <a:pt x="303" y="7625"/>
                      </a:moveTo>
                      <a:cubicBezTo>
                        <a:pt x="1155" y="8279"/>
                        <a:pt x="14118" y="10745"/>
                        <a:pt x="15688" y="10955"/>
                      </a:cubicBezTo>
                      <a:cubicBezTo>
                        <a:pt x="14791" y="8221"/>
                        <a:pt x="16764" y="4974"/>
                        <a:pt x="17347" y="2170"/>
                      </a:cubicBezTo>
                      <a:lnTo>
                        <a:pt x="13804" y="1983"/>
                      </a:lnTo>
                      <a:cubicBezTo>
                        <a:pt x="13834" y="1788"/>
                        <a:pt x="13864" y="1594"/>
                        <a:pt x="13894" y="1399"/>
                      </a:cubicBezTo>
                      <a:lnTo>
                        <a:pt x="2819" y="0"/>
                      </a:lnTo>
                      <a:cubicBezTo>
                        <a:pt x="1728" y="1242"/>
                        <a:pt x="-885" y="5958"/>
                        <a:pt x="303" y="7625"/>
                      </a:cubicBezTo>
                      <a:close/>
                    </a:path>
                  </a:pathLst>
                </a:custGeom>
                <a:solidFill>
                  <a:srgbClr val="478C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grpSp>
      <p:grpSp>
        <p:nvGrpSpPr>
          <p:cNvPr id="222" name="Group 221">
            <a:extLst>
              <a:ext uri="{FF2B5EF4-FFF2-40B4-BE49-F238E27FC236}">
                <a16:creationId xmlns:a16="http://schemas.microsoft.com/office/drawing/2014/main" id="{124A01BA-97AC-47B8-B1B9-C2ABAA2B0C51}"/>
              </a:ext>
            </a:extLst>
          </p:cNvPr>
          <p:cNvGrpSpPr/>
          <p:nvPr/>
        </p:nvGrpSpPr>
        <p:grpSpPr>
          <a:xfrm>
            <a:off x="10924178" y="2514774"/>
            <a:ext cx="496896" cy="1463960"/>
            <a:chOff x="-1161019" y="1975486"/>
            <a:chExt cx="1186497" cy="3495676"/>
          </a:xfrm>
        </p:grpSpPr>
        <p:sp>
          <p:nvSpPr>
            <p:cNvPr id="325" name="Oval 324">
              <a:extLst>
                <a:ext uri="{FF2B5EF4-FFF2-40B4-BE49-F238E27FC236}">
                  <a16:creationId xmlns:a16="http://schemas.microsoft.com/office/drawing/2014/main" id="{DC360298-AC26-4473-A43D-8ACDFCC0D858}"/>
                </a:ext>
              </a:extLst>
            </p:cNvPr>
            <p:cNvSpPr/>
            <p:nvPr/>
          </p:nvSpPr>
          <p:spPr>
            <a:xfrm>
              <a:off x="-629920" y="2615736"/>
              <a:ext cx="335280" cy="2620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26" name="Group 325">
              <a:extLst>
                <a:ext uri="{FF2B5EF4-FFF2-40B4-BE49-F238E27FC236}">
                  <a16:creationId xmlns:a16="http://schemas.microsoft.com/office/drawing/2014/main" id="{C81957FF-0891-4878-A513-8C76A18A371E}"/>
                </a:ext>
              </a:extLst>
            </p:cNvPr>
            <p:cNvGrpSpPr/>
            <p:nvPr/>
          </p:nvGrpSpPr>
          <p:grpSpPr>
            <a:xfrm>
              <a:off x="-1161019" y="1975486"/>
              <a:ext cx="1186497" cy="3495676"/>
              <a:chOff x="1705770" y="1050926"/>
              <a:chExt cx="1186497" cy="3495676"/>
            </a:xfrm>
          </p:grpSpPr>
          <p:sp>
            <p:nvSpPr>
              <p:cNvPr id="327" name="Freeform 354">
                <a:extLst>
                  <a:ext uri="{FF2B5EF4-FFF2-40B4-BE49-F238E27FC236}">
                    <a16:creationId xmlns:a16="http://schemas.microsoft.com/office/drawing/2014/main" id="{2ED9BB93-1F3F-4880-B330-31663AB3074D}"/>
                  </a:ext>
                </a:extLst>
              </p:cNvPr>
              <p:cNvSpPr>
                <a:spLocks/>
              </p:cNvSpPr>
              <p:nvPr/>
            </p:nvSpPr>
            <p:spPr bwMode="auto">
              <a:xfrm>
                <a:off x="1851259" y="1716088"/>
                <a:ext cx="1024909" cy="1118473"/>
              </a:xfrm>
              <a:custGeom>
                <a:avLst/>
                <a:gdLst>
                  <a:gd name="T0" fmla="*/ 79 w 3134"/>
                  <a:gd name="T1" fmla="*/ 2307 h 3392"/>
                  <a:gd name="T2" fmla="*/ 19 w 3134"/>
                  <a:gd name="T3" fmla="*/ 3000 h 3392"/>
                  <a:gd name="T4" fmla="*/ 4 w 3134"/>
                  <a:gd name="T5" fmla="*/ 3184 h 3392"/>
                  <a:gd name="T6" fmla="*/ 33 w 3134"/>
                  <a:gd name="T7" fmla="*/ 3326 h 3392"/>
                  <a:gd name="T8" fmla="*/ 395 w 3134"/>
                  <a:gd name="T9" fmla="*/ 3340 h 3392"/>
                  <a:gd name="T10" fmla="*/ 475 w 3134"/>
                  <a:gd name="T11" fmla="*/ 3358 h 3392"/>
                  <a:gd name="T12" fmla="*/ 480 w 3134"/>
                  <a:gd name="T13" fmla="*/ 3363 h 3392"/>
                  <a:gd name="T14" fmla="*/ 491 w 3134"/>
                  <a:gd name="T15" fmla="*/ 3376 h 3392"/>
                  <a:gd name="T16" fmla="*/ 546 w 3134"/>
                  <a:gd name="T17" fmla="*/ 3157 h 3392"/>
                  <a:gd name="T18" fmla="*/ 569 w 3134"/>
                  <a:gd name="T19" fmla="*/ 2905 h 3392"/>
                  <a:gd name="T20" fmla="*/ 637 w 3134"/>
                  <a:gd name="T21" fmla="*/ 2157 h 3392"/>
                  <a:gd name="T22" fmla="*/ 813 w 3134"/>
                  <a:gd name="T23" fmla="*/ 1579 h 3392"/>
                  <a:gd name="T24" fmla="*/ 821 w 3134"/>
                  <a:gd name="T25" fmla="*/ 1553 h 3392"/>
                  <a:gd name="T26" fmla="*/ 826 w 3134"/>
                  <a:gd name="T27" fmla="*/ 1541 h 3392"/>
                  <a:gd name="T28" fmla="*/ 837 w 3134"/>
                  <a:gd name="T29" fmla="*/ 1523 h 3392"/>
                  <a:gd name="T30" fmla="*/ 836 w 3134"/>
                  <a:gd name="T31" fmla="*/ 3131 h 3392"/>
                  <a:gd name="T32" fmla="*/ 1486 w 3134"/>
                  <a:gd name="T33" fmla="*/ 3125 h 3392"/>
                  <a:gd name="T34" fmla="*/ 1673 w 3134"/>
                  <a:gd name="T35" fmla="*/ 3090 h 3392"/>
                  <a:gd name="T36" fmla="*/ 1783 w 3134"/>
                  <a:gd name="T37" fmla="*/ 3089 h 3392"/>
                  <a:gd name="T38" fmla="*/ 1857 w 3134"/>
                  <a:gd name="T39" fmla="*/ 3123 h 3392"/>
                  <a:gd name="T40" fmla="*/ 2538 w 3134"/>
                  <a:gd name="T41" fmla="*/ 3124 h 3392"/>
                  <a:gd name="T42" fmla="*/ 2541 w 3134"/>
                  <a:gd name="T43" fmla="*/ 1783 h 3392"/>
                  <a:gd name="T44" fmla="*/ 2623 w 3134"/>
                  <a:gd name="T45" fmla="*/ 2140 h 3392"/>
                  <a:gd name="T46" fmla="*/ 2666 w 3134"/>
                  <a:gd name="T47" fmla="*/ 2989 h 3392"/>
                  <a:gd name="T48" fmla="*/ 2727 w 3134"/>
                  <a:gd name="T49" fmla="*/ 3392 h 3392"/>
                  <a:gd name="T50" fmla="*/ 2816 w 3134"/>
                  <a:gd name="T51" fmla="*/ 3366 h 3392"/>
                  <a:gd name="T52" fmla="*/ 2942 w 3134"/>
                  <a:gd name="T53" fmla="*/ 3366 h 3392"/>
                  <a:gd name="T54" fmla="*/ 2966 w 3134"/>
                  <a:gd name="T55" fmla="*/ 2989 h 3392"/>
                  <a:gd name="T56" fmla="*/ 2989 w 3134"/>
                  <a:gd name="T57" fmla="*/ 2608 h 3392"/>
                  <a:gd name="T58" fmla="*/ 3134 w 3134"/>
                  <a:gd name="T59" fmla="*/ 1957 h 3392"/>
                  <a:gd name="T60" fmla="*/ 2852 w 3134"/>
                  <a:gd name="T61" fmla="*/ 693 h 3392"/>
                  <a:gd name="T62" fmla="*/ 2650 w 3134"/>
                  <a:gd name="T63" fmla="*/ 318 h 3392"/>
                  <a:gd name="T64" fmla="*/ 2532 w 3134"/>
                  <a:gd name="T65" fmla="*/ 242 h 3392"/>
                  <a:gd name="T66" fmla="*/ 2003 w 3134"/>
                  <a:gd name="T67" fmla="*/ 0 h 3392"/>
                  <a:gd name="T68" fmla="*/ 2075 w 3134"/>
                  <a:gd name="T69" fmla="*/ 157 h 3392"/>
                  <a:gd name="T70" fmla="*/ 1894 w 3134"/>
                  <a:gd name="T71" fmla="*/ 659 h 3392"/>
                  <a:gd name="T72" fmla="*/ 1836 w 3134"/>
                  <a:gd name="T73" fmla="*/ 569 h 3392"/>
                  <a:gd name="T74" fmla="*/ 1772 w 3134"/>
                  <a:gd name="T75" fmla="*/ 678 h 3392"/>
                  <a:gd name="T76" fmla="*/ 1848 w 3134"/>
                  <a:gd name="T77" fmla="*/ 2625 h 3392"/>
                  <a:gd name="T78" fmla="*/ 1821 w 3134"/>
                  <a:gd name="T79" fmla="*/ 2765 h 3392"/>
                  <a:gd name="T80" fmla="*/ 1698 w 3134"/>
                  <a:gd name="T81" fmla="*/ 2971 h 3392"/>
                  <a:gd name="T82" fmla="*/ 1567 w 3134"/>
                  <a:gd name="T83" fmla="*/ 2765 h 3392"/>
                  <a:gd name="T84" fmla="*/ 1540 w 3134"/>
                  <a:gd name="T85" fmla="*/ 2634 h 3392"/>
                  <a:gd name="T86" fmla="*/ 1614 w 3134"/>
                  <a:gd name="T87" fmla="*/ 839 h 3392"/>
                  <a:gd name="T88" fmla="*/ 1556 w 3134"/>
                  <a:gd name="T89" fmla="*/ 583 h 3392"/>
                  <a:gd name="T90" fmla="*/ 1552 w 3134"/>
                  <a:gd name="T91" fmla="*/ 579 h 3392"/>
                  <a:gd name="T92" fmla="*/ 1548 w 3134"/>
                  <a:gd name="T93" fmla="*/ 575 h 3392"/>
                  <a:gd name="T94" fmla="*/ 1494 w 3134"/>
                  <a:gd name="T95" fmla="*/ 659 h 3392"/>
                  <a:gd name="T96" fmla="*/ 1328 w 3134"/>
                  <a:gd name="T97" fmla="*/ 362 h 3392"/>
                  <a:gd name="T98" fmla="*/ 1378 w 3134"/>
                  <a:gd name="T99" fmla="*/ 0 h 3392"/>
                  <a:gd name="T100" fmla="*/ 907 w 3134"/>
                  <a:gd name="T101" fmla="*/ 199 h 3392"/>
                  <a:gd name="T102" fmla="*/ 782 w 3134"/>
                  <a:gd name="T103" fmla="*/ 303 h 3392"/>
                  <a:gd name="T104" fmla="*/ 568 w 3134"/>
                  <a:gd name="T105" fmla="*/ 538 h 3392"/>
                  <a:gd name="T106" fmla="*/ 249 w 3134"/>
                  <a:gd name="T107" fmla="*/ 1583 h 3392"/>
                  <a:gd name="T108" fmla="*/ 145 w 3134"/>
                  <a:gd name="T109" fmla="*/ 1927 h 3392"/>
                  <a:gd name="T110" fmla="*/ 79 w 3134"/>
                  <a:gd name="T111" fmla="*/ 2307 h 3392"/>
                  <a:gd name="connsiteX0" fmla="*/ 242 w 9995"/>
                  <a:gd name="connsiteY0" fmla="*/ 6801 h 10000"/>
                  <a:gd name="connsiteX1" fmla="*/ 51 w 9995"/>
                  <a:gd name="connsiteY1" fmla="*/ 8844 h 10000"/>
                  <a:gd name="connsiteX2" fmla="*/ 3 w 9995"/>
                  <a:gd name="connsiteY2" fmla="*/ 9387 h 10000"/>
                  <a:gd name="connsiteX3" fmla="*/ 95 w 9995"/>
                  <a:gd name="connsiteY3" fmla="*/ 9805 h 10000"/>
                  <a:gd name="connsiteX4" fmla="*/ 1250 w 9995"/>
                  <a:gd name="connsiteY4" fmla="*/ 9847 h 10000"/>
                  <a:gd name="connsiteX5" fmla="*/ 1506 w 9995"/>
                  <a:gd name="connsiteY5" fmla="*/ 9900 h 10000"/>
                  <a:gd name="connsiteX6" fmla="*/ 1522 w 9995"/>
                  <a:gd name="connsiteY6" fmla="*/ 9915 h 10000"/>
                  <a:gd name="connsiteX7" fmla="*/ 1557 w 9995"/>
                  <a:gd name="connsiteY7" fmla="*/ 9953 h 10000"/>
                  <a:gd name="connsiteX8" fmla="*/ 1732 w 9995"/>
                  <a:gd name="connsiteY8" fmla="*/ 9307 h 10000"/>
                  <a:gd name="connsiteX9" fmla="*/ 1806 w 9995"/>
                  <a:gd name="connsiteY9" fmla="*/ 8564 h 10000"/>
                  <a:gd name="connsiteX10" fmla="*/ 2023 w 9995"/>
                  <a:gd name="connsiteY10" fmla="*/ 6359 h 10000"/>
                  <a:gd name="connsiteX11" fmla="*/ 2584 w 9995"/>
                  <a:gd name="connsiteY11" fmla="*/ 4655 h 10000"/>
                  <a:gd name="connsiteX12" fmla="*/ 2610 w 9995"/>
                  <a:gd name="connsiteY12" fmla="*/ 4578 h 10000"/>
                  <a:gd name="connsiteX13" fmla="*/ 2626 w 9995"/>
                  <a:gd name="connsiteY13" fmla="*/ 4543 h 10000"/>
                  <a:gd name="connsiteX14" fmla="*/ 2661 w 9995"/>
                  <a:gd name="connsiteY14" fmla="*/ 4490 h 10000"/>
                  <a:gd name="connsiteX15" fmla="*/ 2658 w 9995"/>
                  <a:gd name="connsiteY15" fmla="*/ 9231 h 10000"/>
                  <a:gd name="connsiteX16" fmla="*/ 4732 w 9995"/>
                  <a:gd name="connsiteY16" fmla="*/ 9213 h 10000"/>
                  <a:gd name="connsiteX17" fmla="*/ 5328 w 9995"/>
                  <a:gd name="connsiteY17" fmla="*/ 9110 h 10000"/>
                  <a:gd name="connsiteX18" fmla="*/ 5679 w 9995"/>
                  <a:gd name="connsiteY18" fmla="*/ 9107 h 10000"/>
                  <a:gd name="connsiteX19" fmla="*/ 5915 w 9995"/>
                  <a:gd name="connsiteY19" fmla="*/ 9207 h 10000"/>
                  <a:gd name="connsiteX20" fmla="*/ 8088 w 9995"/>
                  <a:gd name="connsiteY20" fmla="*/ 9210 h 10000"/>
                  <a:gd name="connsiteX21" fmla="*/ 8098 w 9995"/>
                  <a:gd name="connsiteY21" fmla="*/ 5256 h 10000"/>
                  <a:gd name="connsiteX22" fmla="*/ 8359 w 9995"/>
                  <a:gd name="connsiteY22" fmla="*/ 6309 h 10000"/>
                  <a:gd name="connsiteX23" fmla="*/ 8497 w 9995"/>
                  <a:gd name="connsiteY23" fmla="*/ 8812 h 10000"/>
                  <a:gd name="connsiteX24" fmla="*/ 8691 w 9995"/>
                  <a:gd name="connsiteY24" fmla="*/ 10000 h 10000"/>
                  <a:gd name="connsiteX25" fmla="*/ 8975 w 9995"/>
                  <a:gd name="connsiteY25" fmla="*/ 9923 h 10000"/>
                  <a:gd name="connsiteX26" fmla="*/ 9377 w 9995"/>
                  <a:gd name="connsiteY26" fmla="*/ 9923 h 10000"/>
                  <a:gd name="connsiteX27" fmla="*/ 9454 w 9995"/>
                  <a:gd name="connsiteY27" fmla="*/ 8812 h 10000"/>
                  <a:gd name="connsiteX28" fmla="*/ 9990 w 9995"/>
                  <a:gd name="connsiteY28" fmla="*/ 5769 h 10000"/>
                  <a:gd name="connsiteX29" fmla="*/ 9090 w 9995"/>
                  <a:gd name="connsiteY29" fmla="*/ 2043 h 10000"/>
                  <a:gd name="connsiteX30" fmla="*/ 8446 w 9995"/>
                  <a:gd name="connsiteY30" fmla="*/ 938 h 10000"/>
                  <a:gd name="connsiteX31" fmla="*/ 8069 w 9995"/>
                  <a:gd name="connsiteY31" fmla="*/ 713 h 10000"/>
                  <a:gd name="connsiteX32" fmla="*/ 6381 w 9995"/>
                  <a:gd name="connsiteY32" fmla="*/ 0 h 10000"/>
                  <a:gd name="connsiteX33" fmla="*/ 6611 w 9995"/>
                  <a:gd name="connsiteY33" fmla="*/ 463 h 10000"/>
                  <a:gd name="connsiteX34" fmla="*/ 6033 w 9995"/>
                  <a:gd name="connsiteY34" fmla="*/ 1943 h 10000"/>
                  <a:gd name="connsiteX35" fmla="*/ 5848 w 9995"/>
                  <a:gd name="connsiteY35" fmla="*/ 1677 h 10000"/>
                  <a:gd name="connsiteX36" fmla="*/ 5644 w 9995"/>
                  <a:gd name="connsiteY36" fmla="*/ 1999 h 10000"/>
                  <a:gd name="connsiteX37" fmla="*/ 5887 w 9995"/>
                  <a:gd name="connsiteY37" fmla="*/ 7739 h 10000"/>
                  <a:gd name="connsiteX38" fmla="*/ 5800 w 9995"/>
                  <a:gd name="connsiteY38" fmla="*/ 8152 h 10000"/>
                  <a:gd name="connsiteX39" fmla="*/ 5408 w 9995"/>
                  <a:gd name="connsiteY39" fmla="*/ 8759 h 10000"/>
                  <a:gd name="connsiteX40" fmla="*/ 4990 w 9995"/>
                  <a:gd name="connsiteY40" fmla="*/ 8152 h 10000"/>
                  <a:gd name="connsiteX41" fmla="*/ 4904 w 9995"/>
                  <a:gd name="connsiteY41" fmla="*/ 7765 h 10000"/>
                  <a:gd name="connsiteX42" fmla="*/ 5140 w 9995"/>
                  <a:gd name="connsiteY42" fmla="*/ 2473 h 10000"/>
                  <a:gd name="connsiteX43" fmla="*/ 4955 w 9995"/>
                  <a:gd name="connsiteY43" fmla="*/ 1719 h 10000"/>
                  <a:gd name="connsiteX44" fmla="*/ 4942 w 9995"/>
                  <a:gd name="connsiteY44" fmla="*/ 1707 h 10000"/>
                  <a:gd name="connsiteX45" fmla="*/ 4929 w 9995"/>
                  <a:gd name="connsiteY45" fmla="*/ 1695 h 10000"/>
                  <a:gd name="connsiteX46" fmla="*/ 4757 w 9995"/>
                  <a:gd name="connsiteY46" fmla="*/ 1943 h 10000"/>
                  <a:gd name="connsiteX47" fmla="*/ 4227 w 9995"/>
                  <a:gd name="connsiteY47" fmla="*/ 1067 h 10000"/>
                  <a:gd name="connsiteX48" fmla="*/ 4387 w 9995"/>
                  <a:gd name="connsiteY48" fmla="*/ 0 h 10000"/>
                  <a:gd name="connsiteX49" fmla="*/ 2884 w 9995"/>
                  <a:gd name="connsiteY49" fmla="*/ 587 h 10000"/>
                  <a:gd name="connsiteX50" fmla="*/ 2485 w 9995"/>
                  <a:gd name="connsiteY50" fmla="*/ 893 h 10000"/>
                  <a:gd name="connsiteX51" fmla="*/ 1802 w 9995"/>
                  <a:gd name="connsiteY51" fmla="*/ 1586 h 10000"/>
                  <a:gd name="connsiteX52" fmla="*/ 785 w 9995"/>
                  <a:gd name="connsiteY52" fmla="*/ 4667 h 10000"/>
                  <a:gd name="connsiteX53" fmla="*/ 453 w 9995"/>
                  <a:gd name="connsiteY53" fmla="*/ 5681 h 10000"/>
                  <a:gd name="connsiteX54" fmla="*/ 242 w 9995"/>
                  <a:gd name="connsiteY54" fmla="*/ 6801 h 10000"/>
                  <a:gd name="connsiteX0" fmla="*/ 242 w 9998"/>
                  <a:gd name="connsiteY0" fmla="*/ 6801 h 10000"/>
                  <a:gd name="connsiteX1" fmla="*/ 51 w 9998"/>
                  <a:gd name="connsiteY1" fmla="*/ 8844 h 10000"/>
                  <a:gd name="connsiteX2" fmla="*/ 3 w 9998"/>
                  <a:gd name="connsiteY2" fmla="*/ 9387 h 10000"/>
                  <a:gd name="connsiteX3" fmla="*/ 95 w 9998"/>
                  <a:gd name="connsiteY3" fmla="*/ 9805 h 10000"/>
                  <a:gd name="connsiteX4" fmla="*/ 1251 w 9998"/>
                  <a:gd name="connsiteY4" fmla="*/ 9847 h 10000"/>
                  <a:gd name="connsiteX5" fmla="*/ 1507 w 9998"/>
                  <a:gd name="connsiteY5" fmla="*/ 9900 h 10000"/>
                  <a:gd name="connsiteX6" fmla="*/ 1523 w 9998"/>
                  <a:gd name="connsiteY6" fmla="*/ 9915 h 10000"/>
                  <a:gd name="connsiteX7" fmla="*/ 1558 w 9998"/>
                  <a:gd name="connsiteY7" fmla="*/ 9953 h 10000"/>
                  <a:gd name="connsiteX8" fmla="*/ 1733 w 9998"/>
                  <a:gd name="connsiteY8" fmla="*/ 9307 h 10000"/>
                  <a:gd name="connsiteX9" fmla="*/ 1807 w 9998"/>
                  <a:gd name="connsiteY9" fmla="*/ 8564 h 10000"/>
                  <a:gd name="connsiteX10" fmla="*/ 2024 w 9998"/>
                  <a:gd name="connsiteY10" fmla="*/ 6359 h 10000"/>
                  <a:gd name="connsiteX11" fmla="*/ 2585 w 9998"/>
                  <a:gd name="connsiteY11" fmla="*/ 4655 h 10000"/>
                  <a:gd name="connsiteX12" fmla="*/ 2611 w 9998"/>
                  <a:gd name="connsiteY12" fmla="*/ 4578 h 10000"/>
                  <a:gd name="connsiteX13" fmla="*/ 2627 w 9998"/>
                  <a:gd name="connsiteY13" fmla="*/ 4543 h 10000"/>
                  <a:gd name="connsiteX14" fmla="*/ 2662 w 9998"/>
                  <a:gd name="connsiteY14" fmla="*/ 4490 h 10000"/>
                  <a:gd name="connsiteX15" fmla="*/ 2659 w 9998"/>
                  <a:gd name="connsiteY15" fmla="*/ 9231 h 10000"/>
                  <a:gd name="connsiteX16" fmla="*/ 4734 w 9998"/>
                  <a:gd name="connsiteY16" fmla="*/ 9213 h 10000"/>
                  <a:gd name="connsiteX17" fmla="*/ 5331 w 9998"/>
                  <a:gd name="connsiteY17" fmla="*/ 9110 h 10000"/>
                  <a:gd name="connsiteX18" fmla="*/ 5682 w 9998"/>
                  <a:gd name="connsiteY18" fmla="*/ 9107 h 10000"/>
                  <a:gd name="connsiteX19" fmla="*/ 5918 w 9998"/>
                  <a:gd name="connsiteY19" fmla="*/ 9207 h 10000"/>
                  <a:gd name="connsiteX20" fmla="*/ 8092 w 9998"/>
                  <a:gd name="connsiteY20" fmla="*/ 9210 h 10000"/>
                  <a:gd name="connsiteX21" fmla="*/ 8102 w 9998"/>
                  <a:gd name="connsiteY21" fmla="*/ 5256 h 10000"/>
                  <a:gd name="connsiteX22" fmla="*/ 8363 w 9998"/>
                  <a:gd name="connsiteY22" fmla="*/ 6309 h 10000"/>
                  <a:gd name="connsiteX23" fmla="*/ 8501 w 9998"/>
                  <a:gd name="connsiteY23" fmla="*/ 8812 h 10000"/>
                  <a:gd name="connsiteX24" fmla="*/ 8695 w 9998"/>
                  <a:gd name="connsiteY24" fmla="*/ 10000 h 10000"/>
                  <a:gd name="connsiteX25" fmla="*/ 8979 w 9998"/>
                  <a:gd name="connsiteY25" fmla="*/ 9923 h 10000"/>
                  <a:gd name="connsiteX26" fmla="*/ 9382 w 9998"/>
                  <a:gd name="connsiteY26" fmla="*/ 9923 h 10000"/>
                  <a:gd name="connsiteX27" fmla="*/ 9995 w 9998"/>
                  <a:gd name="connsiteY27" fmla="*/ 5769 h 10000"/>
                  <a:gd name="connsiteX28" fmla="*/ 9095 w 9998"/>
                  <a:gd name="connsiteY28" fmla="*/ 2043 h 10000"/>
                  <a:gd name="connsiteX29" fmla="*/ 8450 w 9998"/>
                  <a:gd name="connsiteY29" fmla="*/ 938 h 10000"/>
                  <a:gd name="connsiteX30" fmla="*/ 8073 w 9998"/>
                  <a:gd name="connsiteY30" fmla="*/ 713 h 10000"/>
                  <a:gd name="connsiteX31" fmla="*/ 6384 w 9998"/>
                  <a:gd name="connsiteY31" fmla="*/ 0 h 10000"/>
                  <a:gd name="connsiteX32" fmla="*/ 6614 w 9998"/>
                  <a:gd name="connsiteY32" fmla="*/ 463 h 10000"/>
                  <a:gd name="connsiteX33" fmla="*/ 6036 w 9998"/>
                  <a:gd name="connsiteY33" fmla="*/ 1943 h 10000"/>
                  <a:gd name="connsiteX34" fmla="*/ 5851 w 9998"/>
                  <a:gd name="connsiteY34" fmla="*/ 1677 h 10000"/>
                  <a:gd name="connsiteX35" fmla="*/ 5647 w 9998"/>
                  <a:gd name="connsiteY35" fmla="*/ 1999 h 10000"/>
                  <a:gd name="connsiteX36" fmla="*/ 5890 w 9998"/>
                  <a:gd name="connsiteY36" fmla="*/ 7739 h 10000"/>
                  <a:gd name="connsiteX37" fmla="*/ 5803 w 9998"/>
                  <a:gd name="connsiteY37" fmla="*/ 8152 h 10000"/>
                  <a:gd name="connsiteX38" fmla="*/ 5411 w 9998"/>
                  <a:gd name="connsiteY38" fmla="*/ 8759 h 10000"/>
                  <a:gd name="connsiteX39" fmla="*/ 4992 w 9998"/>
                  <a:gd name="connsiteY39" fmla="*/ 8152 h 10000"/>
                  <a:gd name="connsiteX40" fmla="*/ 4906 w 9998"/>
                  <a:gd name="connsiteY40" fmla="*/ 7765 h 10000"/>
                  <a:gd name="connsiteX41" fmla="*/ 5143 w 9998"/>
                  <a:gd name="connsiteY41" fmla="*/ 2473 h 10000"/>
                  <a:gd name="connsiteX42" fmla="*/ 4957 w 9998"/>
                  <a:gd name="connsiteY42" fmla="*/ 1719 h 10000"/>
                  <a:gd name="connsiteX43" fmla="*/ 4944 w 9998"/>
                  <a:gd name="connsiteY43" fmla="*/ 1707 h 10000"/>
                  <a:gd name="connsiteX44" fmla="*/ 4931 w 9998"/>
                  <a:gd name="connsiteY44" fmla="*/ 1695 h 10000"/>
                  <a:gd name="connsiteX45" fmla="*/ 4759 w 9998"/>
                  <a:gd name="connsiteY45" fmla="*/ 1943 h 10000"/>
                  <a:gd name="connsiteX46" fmla="*/ 4229 w 9998"/>
                  <a:gd name="connsiteY46" fmla="*/ 1067 h 10000"/>
                  <a:gd name="connsiteX47" fmla="*/ 4389 w 9998"/>
                  <a:gd name="connsiteY47" fmla="*/ 0 h 10000"/>
                  <a:gd name="connsiteX48" fmla="*/ 2885 w 9998"/>
                  <a:gd name="connsiteY48" fmla="*/ 587 h 10000"/>
                  <a:gd name="connsiteX49" fmla="*/ 2486 w 9998"/>
                  <a:gd name="connsiteY49" fmla="*/ 893 h 10000"/>
                  <a:gd name="connsiteX50" fmla="*/ 1803 w 9998"/>
                  <a:gd name="connsiteY50" fmla="*/ 1586 h 10000"/>
                  <a:gd name="connsiteX51" fmla="*/ 785 w 9998"/>
                  <a:gd name="connsiteY51" fmla="*/ 4667 h 10000"/>
                  <a:gd name="connsiteX52" fmla="*/ 453 w 9998"/>
                  <a:gd name="connsiteY52" fmla="*/ 5681 h 10000"/>
                  <a:gd name="connsiteX53" fmla="*/ 242 w 9998"/>
                  <a:gd name="connsiteY53" fmla="*/ 6801 h 10000"/>
                  <a:gd name="connsiteX0" fmla="*/ 242 w 10001"/>
                  <a:gd name="connsiteY0" fmla="*/ 6801 h 10000"/>
                  <a:gd name="connsiteX1" fmla="*/ 51 w 10001"/>
                  <a:gd name="connsiteY1" fmla="*/ 8844 h 10000"/>
                  <a:gd name="connsiteX2" fmla="*/ 3 w 10001"/>
                  <a:gd name="connsiteY2" fmla="*/ 9387 h 10000"/>
                  <a:gd name="connsiteX3" fmla="*/ 95 w 10001"/>
                  <a:gd name="connsiteY3" fmla="*/ 9805 h 10000"/>
                  <a:gd name="connsiteX4" fmla="*/ 1251 w 10001"/>
                  <a:gd name="connsiteY4" fmla="*/ 9847 h 10000"/>
                  <a:gd name="connsiteX5" fmla="*/ 1507 w 10001"/>
                  <a:gd name="connsiteY5" fmla="*/ 9900 h 10000"/>
                  <a:gd name="connsiteX6" fmla="*/ 1523 w 10001"/>
                  <a:gd name="connsiteY6" fmla="*/ 9915 h 10000"/>
                  <a:gd name="connsiteX7" fmla="*/ 1558 w 10001"/>
                  <a:gd name="connsiteY7" fmla="*/ 9953 h 10000"/>
                  <a:gd name="connsiteX8" fmla="*/ 1733 w 10001"/>
                  <a:gd name="connsiteY8" fmla="*/ 9307 h 10000"/>
                  <a:gd name="connsiteX9" fmla="*/ 1807 w 10001"/>
                  <a:gd name="connsiteY9" fmla="*/ 8564 h 10000"/>
                  <a:gd name="connsiteX10" fmla="*/ 2024 w 10001"/>
                  <a:gd name="connsiteY10" fmla="*/ 6359 h 10000"/>
                  <a:gd name="connsiteX11" fmla="*/ 2586 w 10001"/>
                  <a:gd name="connsiteY11" fmla="*/ 4655 h 10000"/>
                  <a:gd name="connsiteX12" fmla="*/ 2612 w 10001"/>
                  <a:gd name="connsiteY12" fmla="*/ 4578 h 10000"/>
                  <a:gd name="connsiteX13" fmla="*/ 2628 w 10001"/>
                  <a:gd name="connsiteY13" fmla="*/ 4543 h 10000"/>
                  <a:gd name="connsiteX14" fmla="*/ 2663 w 10001"/>
                  <a:gd name="connsiteY14" fmla="*/ 4490 h 10000"/>
                  <a:gd name="connsiteX15" fmla="*/ 2660 w 10001"/>
                  <a:gd name="connsiteY15" fmla="*/ 9231 h 10000"/>
                  <a:gd name="connsiteX16" fmla="*/ 4735 w 10001"/>
                  <a:gd name="connsiteY16" fmla="*/ 9213 h 10000"/>
                  <a:gd name="connsiteX17" fmla="*/ 5332 w 10001"/>
                  <a:gd name="connsiteY17" fmla="*/ 9110 h 10000"/>
                  <a:gd name="connsiteX18" fmla="*/ 5683 w 10001"/>
                  <a:gd name="connsiteY18" fmla="*/ 9107 h 10000"/>
                  <a:gd name="connsiteX19" fmla="*/ 5919 w 10001"/>
                  <a:gd name="connsiteY19" fmla="*/ 9207 h 10000"/>
                  <a:gd name="connsiteX20" fmla="*/ 8094 w 10001"/>
                  <a:gd name="connsiteY20" fmla="*/ 9210 h 10000"/>
                  <a:gd name="connsiteX21" fmla="*/ 8104 w 10001"/>
                  <a:gd name="connsiteY21" fmla="*/ 5256 h 10000"/>
                  <a:gd name="connsiteX22" fmla="*/ 8365 w 10001"/>
                  <a:gd name="connsiteY22" fmla="*/ 6309 h 10000"/>
                  <a:gd name="connsiteX23" fmla="*/ 8503 w 10001"/>
                  <a:gd name="connsiteY23" fmla="*/ 8812 h 10000"/>
                  <a:gd name="connsiteX24" fmla="*/ 8697 w 10001"/>
                  <a:gd name="connsiteY24" fmla="*/ 10000 h 10000"/>
                  <a:gd name="connsiteX25" fmla="*/ 8981 w 10001"/>
                  <a:gd name="connsiteY25" fmla="*/ 9923 h 10000"/>
                  <a:gd name="connsiteX26" fmla="*/ 9533 w 10001"/>
                  <a:gd name="connsiteY26" fmla="*/ 9992 h 10000"/>
                  <a:gd name="connsiteX27" fmla="*/ 9997 w 10001"/>
                  <a:gd name="connsiteY27" fmla="*/ 5769 h 10000"/>
                  <a:gd name="connsiteX28" fmla="*/ 9097 w 10001"/>
                  <a:gd name="connsiteY28" fmla="*/ 2043 h 10000"/>
                  <a:gd name="connsiteX29" fmla="*/ 8452 w 10001"/>
                  <a:gd name="connsiteY29" fmla="*/ 938 h 10000"/>
                  <a:gd name="connsiteX30" fmla="*/ 8075 w 10001"/>
                  <a:gd name="connsiteY30" fmla="*/ 713 h 10000"/>
                  <a:gd name="connsiteX31" fmla="*/ 6385 w 10001"/>
                  <a:gd name="connsiteY31" fmla="*/ 0 h 10000"/>
                  <a:gd name="connsiteX32" fmla="*/ 6615 w 10001"/>
                  <a:gd name="connsiteY32" fmla="*/ 463 h 10000"/>
                  <a:gd name="connsiteX33" fmla="*/ 6037 w 10001"/>
                  <a:gd name="connsiteY33" fmla="*/ 1943 h 10000"/>
                  <a:gd name="connsiteX34" fmla="*/ 5852 w 10001"/>
                  <a:gd name="connsiteY34" fmla="*/ 1677 h 10000"/>
                  <a:gd name="connsiteX35" fmla="*/ 5648 w 10001"/>
                  <a:gd name="connsiteY35" fmla="*/ 1999 h 10000"/>
                  <a:gd name="connsiteX36" fmla="*/ 5891 w 10001"/>
                  <a:gd name="connsiteY36" fmla="*/ 7739 h 10000"/>
                  <a:gd name="connsiteX37" fmla="*/ 5804 w 10001"/>
                  <a:gd name="connsiteY37" fmla="*/ 8152 h 10000"/>
                  <a:gd name="connsiteX38" fmla="*/ 5412 w 10001"/>
                  <a:gd name="connsiteY38" fmla="*/ 8759 h 10000"/>
                  <a:gd name="connsiteX39" fmla="*/ 4993 w 10001"/>
                  <a:gd name="connsiteY39" fmla="*/ 8152 h 10000"/>
                  <a:gd name="connsiteX40" fmla="*/ 4907 w 10001"/>
                  <a:gd name="connsiteY40" fmla="*/ 7765 h 10000"/>
                  <a:gd name="connsiteX41" fmla="*/ 5144 w 10001"/>
                  <a:gd name="connsiteY41" fmla="*/ 2473 h 10000"/>
                  <a:gd name="connsiteX42" fmla="*/ 4958 w 10001"/>
                  <a:gd name="connsiteY42" fmla="*/ 1719 h 10000"/>
                  <a:gd name="connsiteX43" fmla="*/ 4945 w 10001"/>
                  <a:gd name="connsiteY43" fmla="*/ 1707 h 10000"/>
                  <a:gd name="connsiteX44" fmla="*/ 4932 w 10001"/>
                  <a:gd name="connsiteY44" fmla="*/ 1695 h 10000"/>
                  <a:gd name="connsiteX45" fmla="*/ 4760 w 10001"/>
                  <a:gd name="connsiteY45" fmla="*/ 1943 h 10000"/>
                  <a:gd name="connsiteX46" fmla="*/ 4230 w 10001"/>
                  <a:gd name="connsiteY46" fmla="*/ 1067 h 10000"/>
                  <a:gd name="connsiteX47" fmla="*/ 4390 w 10001"/>
                  <a:gd name="connsiteY47" fmla="*/ 0 h 10000"/>
                  <a:gd name="connsiteX48" fmla="*/ 2886 w 10001"/>
                  <a:gd name="connsiteY48" fmla="*/ 587 h 10000"/>
                  <a:gd name="connsiteX49" fmla="*/ 2486 w 10001"/>
                  <a:gd name="connsiteY49" fmla="*/ 893 h 10000"/>
                  <a:gd name="connsiteX50" fmla="*/ 1803 w 10001"/>
                  <a:gd name="connsiteY50" fmla="*/ 1586 h 10000"/>
                  <a:gd name="connsiteX51" fmla="*/ 785 w 10001"/>
                  <a:gd name="connsiteY51" fmla="*/ 4667 h 10000"/>
                  <a:gd name="connsiteX52" fmla="*/ 453 w 10001"/>
                  <a:gd name="connsiteY52" fmla="*/ 5681 h 10000"/>
                  <a:gd name="connsiteX53" fmla="*/ 242 w 10001"/>
                  <a:gd name="connsiteY53" fmla="*/ 6801 h 10000"/>
                  <a:gd name="connsiteX0" fmla="*/ 242 w 10001"/>
                  <a:gd name="connsiteY0" fmla="*/ 6801 h 10356"/>
                  <a:gd name="connsiteX1" fmla="*/ 51 w 10001"/>
                  <a:gd name="connsiteY1" fmla="*/ 8844 h 10356"/>
                  <a:gd name="connsiteX2" fmla="*/ 3 w 10001"/>
                  <a:gd name="connsiteY2" fmla="*/ 9387 h 10356"/>
                  <a:gd name="connsiteX3" fmla="*/ 95 w 10001"/>
                  <a:gd name="connsiteY3" fmla="*/ 9805 h 10356"/>
                  <a:gd name="connsiteX4" fmla="*/ 1251 w 10001"/>
                  <a:gd name="connsiteY4" fmla="*/ 9847 h 10356"/>
                  <a:gd name="connsiteX5" fmla="*/ 1507 w 10001"/>
                  <a:gd name="connsiteY5" fmla="*/ 9900 h 10356"/>
                  <a:gd name="connsiteX6" fmla="*/ 1523 w 10001"/>
                  <a:gd name="connsiteY6" fmla="*/ 9915 h 10356"/>
                  <a:gd name="connsiteX7" fmla="*/ 1558 w 10001"/>
                  <a:gd name="connsiteY7" fmla="*/ 9953 h 10356"/>
                  <a:gd name="connsiteX8" fmla="*/ 1733 w 10001"/>
                  <a:gd name="connsiteY8" fmla="*/ 9307 h 10356"/>
                  <a:gd name="connsiteX9" fmla="*/ 1807 w 10001"/>
                  <a:gd name="connsiteY9" fmla="*/ 8564 h 10356"/>
                  <a:gd name="connsiteX10" fmla="*/ 2024 w 10001"/>
                  <a:gd name="connsiteY10" fmla="*/ 6359 h 10356"/>
                  <a:gd name="connsiteX11" fmla="*/ 2586 w 10001"/>
                  <a:gd name="connsiteY11" fmla="*/ 4655 h 10356"/>
                  <a:gd name="connsiteX12" fmla="*/ 2612 w 10001"/>
                  <a:gd name="connsiteY12" fmla="*/ 4578 h 10356"/>
                  <a:gd name="connsiteX13" fmla="*/ 2628 w 10001"/>
                  <a:gd name="connsiteY13" fmla="*/ 4543 h 10356"/>
                  <a:gd name="connsiteX14" fmla="*/ 2663 w 10001"/>
                  <a:gd name="connsiteY14" fmla="*/ 4490 h 10356"/>
                  <a:gd name="connsiteX15" fmla="*/ 2660 w 10001"/>
                  <a:gd name="connsiteY15" fmla="*/ 9231 h 10356"/>
                  <a:gd name="connsiteX16" fmla="*/ 4735 w 10001"/>
                  <a:gd name="connsiteY16" fmla="*/ 9213 h 10356"/>
                  <a:gd name="connsiteX17" fmla="*/ 5332 w 10001"/>
                  <a:gd name="connsiteY17" fmla="*/ 9110 h 10356"/>
                  <a:gd name="connsiteX18" fmla="*/ 5683 w 10001"/>
                  <a:gd name="connsiteY18" fmla="*/ 9107 h 10356"/>
                  <a:gd name="connsiteX19" fmla="*/ 5919 w 10001"/>
                  <a:gd name="connsiteY19" fmla="*/ 9207 h 10356"/>
                  <a:gd name="connsiteX20" fmla="*/ 8094 w 10001"/>
                  <a:gd name="connsiteY20" fmla="*/ 9210 h 10356"/>
                  <a:gd name="connsiteX21" fmla="*/ 8104 w 10001"/>
                  <a:gd name="connsiteY21" fmla="*/ 5256 h 10356"/>
                  <a:gd name="connsiteX22" fmla="*/ 8365 w 10001"/>
                  <a:gd name="connsiteY22" fmla="*/ 6309 h 10356"/>
                  <a:gd name="connsiteX23" fmla="*/ 8503 w 10001"/>
                  <a:gd name="connsiteY23" fmla="*/ 8812 h 10356"/>
                  <a:gd name="connsiteX24" fmla="*/ 8697 w 10001"/>
                  <a:gd name="connsiteY24" fmla="*/ 10000 h 10356"/>
                  <a:gd name="connsiteX25" fmla="*/ 9533 w 10001"/>
                  <a:gd name="connsiteY25" fmla="*/ 9992 h 10356"/>
                  <a:gd name="connsiteX26" fmla="*/ 9997 w 10001"/>
                  <a:gd name="connsiteY26" fmla="*/ 5769 h 10356"/>
                  <a:gd name="connsiteX27" fmla="*/ 9097 w 10001"/>
                  <a:gd name="connsiteY27" fmla="*/ 2043 h 10356"/>
                  <a:gd name="connsiteX28" fmla="*/ 8452 w 10001"/>
                  <a:gd name="connsiteY28" fmla="*/ 938 h 10356"/>
                  <a:gd name="connsiteX29" fmla="*/ 8075 w 10001"/>
                  <a:gd name="connsiteY29" fmla="*/ 713 h 10356"/>
                  <a:gd name="connsiteX30" fmla="*/ 6385 w 10001"/>
                  <a:gd name="connsiteY30" fmla="*/ 0 h 10356"/>
                  <a:gd name="connsiteX31" fmla="*/ 6615 w 10001"/>
                  <a:gd name="connsiteY31" fmla="*/ 463 h 10356"/>
                  <a:gd name="connsiteX32" fmla="*/ 6037 w 10001"/>
                  <a:gd name="connsiteY32" fmla="*/ 1943 h 10356"/>
                  <a:gd name="connsiteX33" fmla="*/ 5852 w 10001"/>
                  <a:gd name="connsiteY33" fmla="*/ 1677 h 10356"/>
                  <a:gd name="connsiteX34" fmla="*/ 5648 w 10001"/>
                  <a:gd name="connsiteY34" fmla="*/ 1999 h 10356"/>
                  <a:gd name="connsiteX35" fmla="*/ 5891 w 10001"/>
                  <a:gd name="connsiteY35" fmla="*/ 7739 h 10356"/>
                  <a:gd name="connsiteX36" fmla="*/ 5804 w 10001"/>
                  <a:gd name="connsiteY36" fmla="*/ 8152 h 10356"/>
                  <a:gd name="connsiteX37" fmla="*/ 5412 w 10001"/>
                  <a:gd name="connsiteY37" fmla="*/ 8759 h 10356"/>
                  <a:gd name="connsiteX38" fmla="*/ 4993 w 10001"/>
                  <a:gd name="connsiteY38" fmla="*/ 8152 h 10356"/>
                  <a:gd name="connsiteX39" fmla="*/ 4907 w 10001"/>
                  <a:gd name="connsiteY39" fmla="*/ 7765 h 10356"/>
                  <a:gd name="connsiteX40" fmla="*/ 5144 w 10001"/>
                  <a:gd name="connsiteY40" fmla="*/ 2473 h 10356"/>
                  <a:gd name="connsiteX41" fmla="*/ 4958 w 10001"/>
                  <a:gd name="connsiteY41" fmla="*/ 1719 h 10356"/>
                  <a:gd name="connsiteX42" fmla="*/ 4945 w 10001"/>
                  <a:gd name="connsiteY42" fmla="*/ 1707 h 10356"/>
                  <a:gd name="connsiteX43" fmla="*/ 4932 w 10001"/>
                  <a:gd name="connsiteY43" fmla="*/ 1695 h 10356"/>
                  <a:gd name="connsiteX44" fmla="*/ 4760 w 10001"/>
                  <a:gd name="connsiteY44" fmla="*/ 1943 h 10356"/>
                  <a:gd name="connsiteX45" fmla="*/ 4230 w 10001"/>
                  <a:gd name="connsiteY45" fmla="*/ 1067 h 10356"/>
                  <a:gd name="connsiteX46" fmla="*/ 4390 w 10001"/>
                  <a:gd name="connsiteY46" fmla="*/ 0 h 10356"/>
                  <a:gd name="connsiteX47" fmla="*/ 2886 w 10001"/>
                  <a:gd name="connsiteY47" fmla="*/ 587 h 10356"/>
                  <a:gd name="connsiteX48" fmla="*/ 2486 w 10001"/>
                  <a:gd name="connsiteY48" fmla="*/ 893 h 10356"/>
                  <a:gd name="connsiteX49" fmla="*/ 1803 w 10001"/>
                  <a:gd name="connsiteY49" fmla="*/ 1586 h 10356"/>
                  <a:gd name="connsiteX50" fmla="*/ 785 w 10001"/>
                  <a:gd name="connsiteY50" fmla="*/ 4667 h 10356"/>
                  <a:gd name="connsiteX51" fmla="*/ 453 w 10001"/>
                  <a:gd name="connsiteY51" fmla="*/ 5681 h 10356"/>
                  <a:gd name="connsiteX52" fmla="*/ 242 w 10001"/>
                  <a:gd name="connsiteY52" fmla="*/ 6801 h 10356"/>
                  <a:gd name="connsiteX0" fmla="*/ 242 w 10001"/>
                  <a:gd name="connsiteY0" fmla="*/ 6801 h 10356"/>
                  <a:gd name="connsiteX1" fmla="*/ 51 w 10001"/>
                  <a:gd name="connsiteY1" fmla="*/ 8844 h 10356"/>
                  <a:gd name="connsiteX2" fmla="*/ 3 w 10001"/>
                  <a:gd name="connsiteY2" fmla="*/ 9387 h 10356"/>
                  <a:gd name="connsiteX3" fmla="*/ 95 w 10001"/>
                  <a:gd name="connsiteY3" fmla="*/ 9805 h 10356"/>
                  <a:gd name="connsiteX4" fmla="*/ 1251 w 10001"/>
                  <a:gd name="connsiteY4" fmla="*/ 9847 h 10356"/>
                  <a:gd name="connsiteX5" fmla="*/ 1507 w 10001"/>
                  <a:gd name="connsiteY5" fmla="*/ 9900 h 10356"/>
                  <a:gd name="connsiteX6" fmla="*/ 1523 w 10001"/>
                  <a:gd name="connsiteY6" fmla="*/ 9915 h 10356"/>
                  <a:gd name="connsiteX7" fmla="*/ 1558 w 10001"/>
                  <a:gd name="connsiteY7" fmla="*/ 9953 h 10356"/>
                  <a:gd name="connsiteX8" fmla="*/ 1733 w 10001"/>
                  <a:gd name="connsiteY8" fmla="*/ 9307 h 10356"/>
                  <a:gd name="connsiteX9" fmla="*/ 1807 w 10001"/>
                  <a:gd name="connsiteY9" fmla="*/ 8564 h 10356"/>
                  <a:gd name="connsiteX10" fmla="*/ 2024 w 10001"/>
                  <a:gd name="connsiteY10" fmla="*/ 6359 h 10356"/>
                  <a:gd name="connsiteX11" fmla="*/ 2586 w 10001"/>
                  <a:gd name="connsiteY11" fmla="*/ 4655 h 10356"/>
                  <a:gd name="connsiteX12" fmla="*/ 2612 w 10001"/>
                  <a:gd name="connsiteY12" fmla="*/ 4578 h 10356"/>
                  <a:gd name="connsiteX13" fmla="*/ 2628 w 10001"/>
                  <a:gd name="connsiteY13" fmla="*/ 4543 h 10356"/>
                  <a:gd name="connsiteX14" fmla="*/ 2663 w 10001"/>
                  <a:gd name="connsiteY14" fmla="*/ 4490 h 10356"/>
                  <a:gd name="connsiteX15" fmla="*/ 2660 w 10001"/>
                  <a:gd name="connsiteY15" fmla="*/ 9231 h 10356"/>
                  <a:gd name="connsiteX16" fmla="*/ 4735 w 10001"/>
                  <a:gd name="connsiteY16" fmla="*/ 9213 h 10356"/>
                  <a:gd name="connsiteX17" fmla="*/ 5332 w 10001"/>
                  <a:gd name="connsiteY17" fmla="*/ 9110 h 10356"/>
                  <a:gd name="connsiteX18" fmla="*/ 5683 w 10001"/>
                  <a:gd name="connsiteY18" fmla="*/ 9107 h 10356"/>
                  <a:gd name="connsiteX19" fmla="*/ 5919 w 10001"/>
                  <a:gd name="connsiteY19" fmla="*/ 9207 h 10356"/>
                  <a:gd name="connsiteX20" fmla="*/ 8094 w 10001"/>
                  <a:gd name="connsiteY20" fmla="*/ 9210 h 10356"/>
                  <a:gd name="connsiteX21" fmla="*/ 8104 w 10001"/>
                  <a:gd name="connsiteY21" fmla="*/ 5256 h 10356"/>
                  <a:gd name="connsiteX22" fmla="*/ 8365 w 10001"/>
                  <a:gd name="connsiteY22" fmla="*/ 6309 h 10356"/>
                  <a:gd name="connsiteX23" fmla="*/ 8503 w 10001"/>
                  <a:gd name="connsiteY23" fmla="*/ 8812 h 10356"/>
                  <a:gd name="connsiteX24" fmla="*/ 8697 w 10001"/>
                  <a:gd name="connsiteY24" fmla="*/ 10000 h 10356"/>
                  <a:gd name="connsiteX25" fmla="*/ 9533 w 10001"/>
                  <a:gd name="connsiteY25" fmla="*/ 9992 h 10356"/>
                  <a:gd name="connsiteX26" fmla="*/ 9997 w 10001"/>
                  <a:gd name="connsiteY26" fmla="*/ 5769 h 10356"/>
                  <a:gd name="connsiteX27" fmla="*/ 9097 w 10001"/>
                  <a:gd name="connsiteY27" fmla="*/ 2043 h 10356"/>
                  <a:gd name="connsiteX28" fmla="*/ 8452 w 10001"/>
                  <a:gd name="connsiteY28" fmla="*/ 938 h 10356"/>
                  <a:gd name="connsiteX29" fmla="*/ 8075 w 10001"/>
                  <a:gd name="connsiteY29" fmla="*/ 713 h 10356"/>
                  <a:gd name="connsiteX30" fmla="*/ 6385 w 10001"/>
                  <a:gd name="connsiteY30" fmla="*/ 0 h 10356"/>
                  <a:gd name="connsiteX31" fmla="*/ 6615 w 10001"/>
                  <a:gd name="connsiteY31" fmla="*/ 463 h 10356"/>
                  <a:gd name="connsiteX32" fmla="*/ 6037 w 10001"/>
                  <a:gd name="connsiteY32" fmla="*/ 1943 h 10356"/>
                  <a:gd name="connsiteX33" fmla="*/ 5852 w 10001"/>
                  <a:gd name="connsiteY33" fmla="*/ 1677 h 10356"/>
                  <a:gd name="connsiteX34" fmla="*/ 5648 w 10001"/>
                  <a:gd name="connsiteY34" fmla="*/ 1999 h 10356"/>
                  <a:gd name="connsiteX35" fmla="*/ 5891 w 10001"/>
                  <a:gd name="connsiteY35" fmla="*/ 7739 h 10356"/>
                  <a:gd name="connsiteX36" fmla="*/ 5804 w 10001"/>
                  <a:gd name="connsiteY36" fmla="*/ 8152 h 10356"/>
                  <a:gd name="connsiteX37" fmla="*/ 5412 w 10001"/>
                  <a:gd name="connsiteY37" fmla="*/ 8759 h 10356"/>
                  <a:gd name="connsiteX38" fmla="*/ 4993 w 10001"/>
                  <a:gd name="connsiteY38" fmla="*/ 8152 h 10356"/>
                  <a:gd name="connsiteX39" fmla="*/ 4907 w 10001"/>
                  <a:gd name="connsiteY39" fmla="*/ 7765 h 10356"/>
                  <a:gd name="connsiteX40" fmla="*/ 5144 w 10001"/>
                  <a:gd name="connsiteY40" fmla="*/ 2473 h 10356"/>
                  <a:gd name="connsiteX41" fmla="*/ 4958 w 10001"/>
                  <a:gd name="connsiteY41" fmla="*/ 1719 h 10356"/>
                  <a:gd name="connsiteX42" fmla="*/ 4945 w 10001"/>
                  <a:gd name="connsiteY42" fmla="*/ 1707 h 10356"/>
                  <a:gd name="connsiteX43" fmla="*/ 4932 w 10001"/>
                  <a:gd name="connsiteY43" fmla="*/ 1695 h 10356"/>
                  <a:gd name="connsiteX44" fmla="*/ 4760 w 10001"/>
                  <a:gd name="connsiteY44" fmla="*/ 1943 h 10356"/>
                  <a:gd name="connsiteX45" fmla="*/ 4230 w 10001"/>
                  <a:gd name="connsiteY45" fmla="*/ 1067 h 10356"/>
                  <a:gd name="connsiteX46" fmla="*/ 4390 w 10001"/>
                  <a:gd name="connsiteY46" fmla="*/ 0 h 10356"/>
                  <a:gd name="connsiteX47" fmla="*/ 2886 w 10001"/>
                  <a:gd name="connsiteY47" fmla="*/ 587 h 10356"/>
                  <a:gd name="connsiteX48" fmla="*/ 2486 w 10001"/>
                  <a:gd name="connsiteY48" fmla="*/ 893 h 10356"/>
                  <a:gd name="connsiteX49" fmla="*/ 1803 w 10001"/>
                  <a:gd name="connsiteY49" fmla="*/ 1586 h 10356"/>
                  <a:gd name="connsiteX50" fmla="*/ 785 w 10001"/>
                  <a:gd name="connsiteY50" fmla="*/ 4667 h 10356"/>
                  <a:gd name="connsiteX51" fmla="*/ 453 w 10001"/>
                  <a:gd name="connsiteY51" fmla="*/ 5681 h 10356"/>
                  <a:gd name="connsiteX52" fmla="*/ 242 w 10001"/>
                  <a:gd name="connsiteY52" fmla="*/ 6801 h 10356"/>
                  <a:gd name="connsiteX0" fmla="*/ 242 w 10001"/>
                  <a:gd name="connsiteY0" fmla="*/ 6801 h 10356"/>
                  <a:gd name="connsiteX1" fmla="*/ 51 w 10001"/>
                  <a:gd name="connsiteY1" fmla="*/ 8844 h 10356"/>
                  <a:gd name="connsiteX2" fmla="*/ 3 w 10001"/>
                  <a:gd name="connsiteY2" fmla="*/ 9387 h 10356"/>
                  <a:gd name="connsiteX3" fmla="*/ 95 w 10001"/>
                  <a:gd name="connsiteY3" fmla="*/ 9805 h 10356"/>
                  <a:gd name="connsiteX4" fmla="*/ 1251 w 10001"/>
                  <a:gd name="connsiteY4" fmla="*/ 9847 h 10356"/>
                  <a:gd name="connsiteX5" fmla="*/ 1507 w 10001"/>
                  <a:gd name="connsiteY5" fmla="*/ 9900 h 10356"/>
                  <a:gd name="connsiteX6" fmla="*/ 1523 w 10001"/>
                  <a:gd name="connsiteY6" fmla="*/ 9915 h 10356"/>
                  <a:gd name="connsiteX7" fmla="*/ 1558 w 10001"/>
                  <a:gd name="connsiteY7" fmla="*/ 9953 h 10356"/>
                  <a:gd name="connsiteX8" fmla="*/ 1733 w 10001"/>
                  <a:gd name="connsiteY8" fmla="*/ 9307 h 10356"/>
                  <a:gd name="connsiteX9" fmla="*/ 1807 w 10001"/>
                  <a:gd name="connsiteY9" fmla="*/ 8564 h 10356"/>
                  <a:gd name="connsiteX10" fmla="*/ 2024 w 10001"/>
                  <a:gd name="connsiteY10" fmla="*/ 6359 h 10356"/>
                  <a:gd name="connsiteX11" fmla="*/ 2586 w 10001"/>
                  <a:gd name="connsiteY11" fmla="*/ 4655 h 10356"/>
                  <a:gd name="connsiteX12" fmla="*/ 2612 w 10001"/>
                  <a:gd name="connsiteY12" fmla="*/ 4578 h 10356"/>
                  <a:gd name="connsiteX13" fmla="*/ 2628 w 10001"/>
                  <a:gd name="connsiteY13" fmla="*/ 4543 h 10356"/>
                  <a:gd name="connsiteX14" fmla="*/ 2663 w 10001"/>
                  <a:gd name="connsiteY14" fmla="*/ 4490 h 10356"/>
                  <a:gd name="connsiteX15" fmla="*/ 2660 w 10001"/>
                  <a:gd name="connsiteY15" fmla="*/ 9231 h 10356"/>
                  <a:gd name="connsiteX16" fmla="*/ 4735 w 10001"/>
                  <a:gd name="connsiteY16" fmla="*/ 9213 h 10356"/>
                  <a:gd name="connsiteX17" fmla="*/ 5332 w 10001"/>
                  <a:gd name="connsiteY17" fmla="*/ 9110 h 10356"/>
                  <a:gd name="connsiteX18" fmla="*/ 5683 w 10001"/>
                  <a:gd name="connsiteY18" fmla="*/ 9107 h 10356"/>
                  <a:gd name="connsiteX19" fmla="*/ 5919 w 10001"/>
                  <a:gd name="connsiteY19" fmla="*/ 9207 h 10356"/>
                  <a:gd name="connsiteX20" fmla="*/ 8094 w 10001"/>
                  <a:gd name="connsiteY20" fmla="*/ 9210 h 10356"/>
                  <a:gd name="connsiteX21" fmla="*/ 8104 w 10001"/>
                  <a:gd name="connsiteY21" fmla="*/ 5256 h 10356"/>
                  <a:gd name="connsiteX22" fmla="*/ 8365 w 10001"/>
                  <a:gd name="connsiteY22" fmla="*/ 6309 h 10356"/>
                  <a:gd name="connsiteX23" fmla="*/ 8503 w 10001"/>
                  <a:gd name="connsiteY23" fmla="*/ 8812 h 10356"/>
                  <a:gd name="connsiteX24" fmla="*/ 8697 w 10001"/>
                  <a:gd name="connsiteY24" fmla="*/ 10000 h 10356"/>
                  <a:gd name="connsiteX25" fmla="*/ 9533 w 10001"/>
                  <a:gd name="connsiteY25" fmla="*/ 9992 h 10356"/>
                  <a:gd name="connsiteX26" fmla="*/ 9997 w 10001"/>
                  <a:gd name="connsiteY26" fmla="*/ 5769 h 10356"/>
                  <a:gd name="connsiteX27" fmla="*/ 9097 w 10001"/>
                  <a:gd name="connsiteY27" fmla="*/ 2043 h 10356"/>
                  <a:gd name="connsiteX28" fmla="*/ 8452 w 10001"/>
                  <a:gd name="connsiteY28" fmla="*/ 938 h 10356"/>
                  <a:gd name="connsiteX29" fmla="*/ 8075 w 10001"/>
                  <a:gd name="connsiteY29" fmla="*/ 713 h 10356"/>
                  <a:gd name="connsiteX30" fmla="*/ 6385 w 10001"/>
                  <a:gd name="connsiteY30" fmla="*/ 0 h 10356"/>
                  <a:gd name="connsiteX31" fmla="*/ 6615 w 10001"/>
                  <a:gd name="connsiteY31" fmla="*/ 463 h 10356"/>
                  <a:gd name="connsiteX32" fmla="*/ 6037 w 10001"/>
                  <a:gd name="connsiteY32" fmla="*/ 1943 h 10356"/>
                  <a:gd name="connsiteX33" fmla="*/ 5852 w 10001"/>
                  <a:gd name="connsiteY33" fmla="*/ 1677 h 10356"/>
                  <a:gd name="connsiteX34" fmla="*/ 5648 w 10001"/>
                  <a:gd name="connsiteY34" fmla="*/ 1999 h 10356"/>
                  <a:gd name="connsiteX35" fmla="*/ 5891 w 10001"/>
                  <a:gd name="connsiteY35" fmla="*/ 7739 h 10356"/>
                  <a:gd name="connsiteX36" fmla="*/ 5804 w 10001"/>
                  <a:gd name="connsiteY36" fmla="*/ 8152 h 10356"/>
                  <a:gd name="connsiteX37" fmla="*/ 5412 w 10001"/>
                  <a:gd name="connsiteY37" fmla="*/ 8759 h 10356"/>
                  <a:gd name="connsiteX38" fmla="*/ 4993 w 10001"/>
                  <a:gd name="connsiteY38" fmla="*/ 8152 h 10356"/>
                  <a:gd name="connsiteX39" fmla="*/ 4907 w 10001"/>
                  <a:gd name="connsiteY39" fmla="*/ 7765 h 10356"/>
                  <a:gd name="connsiteX40" fmla="*/ 5144 w 10001"/>
                  <a:gd name="connsiteY40" fmla="*/ 2473 h 10356"/>
                  <a:gd name="connsiteX41" fmla="*/ 4958 w 10001"/>
                  <a:gd name="connsiteY41" fmla="*/ 1719 h 10356"/>
                  <a:gd name="connsiteX42" fmla="*/ 4945 w 10001"/>
                  <a:gd name="connsiteY42" fmla="*/ 1707 h 10356"/>
                  <a:gd name="connsiteX43" fmla="*/ 4932 w 10001"/>
                  <a:gd name="connsiteY43" fmla="*/ 1695 h 10356"/>
                  <a:gd name="connsiteX44" fmla="*/ 4760 w 10001"/>
                  <a:gd name="connsiteY44" fmla="*/ 1943 h 10356"/>
                  <a:gd name="connsiteX45" fmla="*/ 4230 w 10001"/>
                  <a:gd name="connsiteY45" fmla="*/ 1067 h 10356"/>
                  <a:gd name="connsiteX46" fmla="*/ 4390 w 10001"/>
                  <a:gd name="connsiteY46" fmla="*/ 0 h 10356"/>
                  <a:gd name="connsiteX47" fmla="*/ 2886 w 10001"/>
                  <a:gd name="connsiteY47" fmla="*/ 587 h 10356"/>
                  <a:gd name="connsiteX48" fmla="*/ 2486 w 10001"/>
                  <a:gd name="connsiteY48" fmla="*/ 893 h 10356"/>
                  <a:gd name="connsiteX49" fmla="*/ 1803 w 10001"/>
                  <a:gd name="connsiteY49" fmla="*/ 1586 h 10356"/>
                  <a:gd name="connsiteX50" fmla="*/ 785 w 10001"/>
                  <a:gd name="connsiteY50" fmla="*/ 4667 h 10356"/>
                  <a:gd name="connsiteX51" fmla="*/ 453 w 10001"/>
                  <a:gd name="connsiteY51" fmla="*/ 5681 h 10356"/>
                  <a:gd name="connsiteX52" fmla="*/ 242 w 10001"/>
                  <a:gd name="connsiteY52" fmla="*/ 6801 h 10356"/>
                  <a:gd name="connsiteX0" fmla="*/ 242 w 10001"/>
                  <a:gd name="connsiteY0" fmla="*/ 6801 h 10309"/>
                  <a:gd name="connsiteX1" fmla="*/ 51 w 10001"/>
                  <a:gd name="connsiteY1" fmla="*/ 8844 h 10309"/>
                  <a:gd name="connsiteX2" fmla="*/ 3 w 10001"/>
                  <a:gd name="connsiteY2" fmla="*/ 9387 h 10309"/>
                  <a:gd name="connsiteX3" fmla="*/ 95 w 10001"/>
                  <a:gd name="connsiteY3" fmla="*/ 9805 h 10309"/>
                  <a:gd name="connsiteX4" fmla="*/ 1251 w 10001"/>
                  <a:gd name="connsiteY4" fmla="*/ 9847 h 10309"/>
                  <a:gd name="connsiteX5" fmla="*/ 1507 w 10001"/>
                  <a:gd name="connsiteY5" fmla="*/ 9900 h 10309"/>
                  <a:gd name="connsiteX6" fmla="*/ 1523 w 10001"/>
                  <a:gd name="connsiteY6" fmla="*/ 9915 h 10309"/>
                  <a:gd name="connsiteX7" fmla="*/ 1558 w 10001"/>
                  <a:gd name="connsiteY7" fmla="*/ 9953 h 10309"/>
                  <a:gd name="connsiteX8" fmla="*/ 1733 w 10001"/>
                  <a:gd name="connsiteY8" fmla="*/ 9307 h 10309"/>
                  <a:gd name="connsiteX9" fmla="*/ 1807 w 10001"/>
                  <a:gd name="connsiteY9" fmla="*/ 8564 h 10309"/>
                  <a:gd name="connsiteX10" fmla="*/ 2024 w 10001"/>
                  <a:gd name="connsiteY10" fmla="*/ 6359 h 10309"/>
                  <a:gd name="connsiteX11" fmla="*/ 2586 w 10001"/>
                  <a:gd name="connsiteY11" fmla="*/ 4655 h 10309"/>
                  <a:gd name="connsiteX12" fmla="*/ 2612 w 10001"/>
                  <a:gd name="connsiteY12" fmla="*/ 4578 h 10309"/>
                  <a:gd name="connsiteX13" fmla="*/ 2628 w 10001"/>
                  <a:gd name="connsiteY13" fmla="*/ 4543 h 10309"/>
                  <a:gd name="connsiteX14" fmla="*/ 2663 w 10001"/>
                  <a:gd name="connsiteY14" fmla="*/ 4490 h 10309"/>
                  <a:gd name="connsiteX15" fmla="*/ 2660 w 10001"/>
                  <a:gd name="connsiteY15" fmla="*/ 9231 h 10309"/>
                  <a:gd name="connsiteX16" fmla="*/ 4735 w 10001"/>
                  <a:gd name="connsiteY16" fmla="*/ 9213 h 10309"/>
                  <a:gd name="connsiteX17" fmla="*/ 5332 w 10001"/>
                  <a:gd name="connsiteY17" fmla="*/ 9110 h 10309"/>
                  <a:gd name="connsiteX18" fmla="*/ 5683 w 10001"/>
                  <a:gd name="connsiteY18" fmla="*/ 9107 h 10309"/>
                  <a:gd name="connsiteX19" fmla="*/ 5919 w 10001"/>
                  <a:gd name="connsiteY19" fmla="*/ 9207 h 10309"/>
                  <a:gd name="connsiteX20" fmla="*/ 8094 w 10001"/>
                  <a:gd name="connsiteY20" fmla="*/ 9210 h 10309"/>
                  <a:gd name="connsiteX21" fmla="*/ 8104 w 10001"/>
                  <a:gd name="connsiteY21" fmla="*/ 5256 h 10309"/>
                  <a:gd name="connsiteX22" fmla="*/ 8365 w 10001"/>
                  <a:gd name="connsiteY22" fmla="*/ 6309 h 10309"/>
                  <a:gd name="connsiteX23" fmla="*/ 8503 w 10001"/>
                  <a:gd name="connsiteY23" fmla="*/ 8812 h 10309"/>
                  <a:gd name="connsiteX24" fmla="*/ 8697 w 10001"/>
                  <a:gd name="connsiteY24" fmla="*/ 10000 h 10309"/>
                  <a:gd name="connsiteX25" fmla="*/ 9533 w 10001"/>
                  <a:gd name="connsiteY25" fmla="*/ 9992 h 10309"/>
                  <a:gd name="connsiteX26" fmla="*/ 9997 w 10001"/>
                  <a:gd name="connsiteY26" fmla="*/ 5769 h 10309"/>
                  <a:gd name="connsiteX27" fmla="*/ 9097 w 10001"/>
                  <a:gd name="connsiteY27" fmla="*/ 2043 h 10309"/>
                  <a:gd name="connsiteX28" fmla="*/ 8452 w 10001"/>
                  <a:gd name="connsiteY28" fmla="*/ 938 h 10309"/>
                  <a:gd name="connsiteX29" fmla="*/ 8075 w 10001"/>
                  <a:gd name="connsiteY29" fmla="*/ 713 h 10309"/>
                  <a:gd name="connsiteX30" fmla="*/ 6385 w 10001"/>
                  <a:gd name="connsiteY30" fmla="*/ 0 h 10309"/>
                  <a:gd name="connsiteX31" fmla="*/ 6615 w 10001"/>
                  <a:gd name="connsiteY31" fmla="*/ 463 h 10309"/>
                  <a:gd name="connsiteX32" fmla="*/ 6037 w 10001"/>
                  <a:gd name="connsiteY32" fmla="*/ 1943 h 10309"/>
                  <a:gd name="connsiteX33" fmla="*/ 5852 w 10001"/>
                  <a:gd name="connsiteY33" fmla="*/ 1677 h 10309"/>
                  <a:gd name="connsiteX34" fmla="*/ 5648 w 10001"/>
                  <a:gd name="connsiteY34" fmla="*/ 1999 h 10309"/>
                  <a:gd name="connsiteX35" fmla="*/ 5891 w 10001"/>
                  <a:gd name="connsiteY35" fmla="*/ 7739 h 10309"/>
                  <a:gd name="connsiteX36" fmla="*/ 5804 w 10001"/>
                  <a:gd name="connsiteY36" fmla="*/ 8152 h 10309"/>
                  <a:gd name="connsiteX37" fmla="*/ 5412 w 10001"/>
                  <a:gd name="connsiteY37" fmla="*/ 8759 h 10309"/>
                  <a:gd name="connsiteX38" fmla="*/ 4993 w 10001"/>
                  <a:gd name="connsiteY38" fmla="*/ 8152 h 10309"/>
                  <a:gd name="connsiteX39" fmla="*/ 4907 w 10001"/>
                  <a:gd name="connsiteY39" fmla="*/ 7765 h 10309"/>
                  <a:gd name="connsiteX40" fmla="*/ 5144 w 10001"/>
                  <a:gd name="connsiteY40" fmla="*/ 2473 h 10309"/>
                  <a:gd name="connsiteX41" fmla="*/ 4958 w 10001"/>
                  <a:gd name="connsiteY41" fmla="*/ 1719 h 10309"/>
                  <a:gd name="connsiteX42" fmla="*/ 4945 w 10001"/>
                  <a:gd name="connsiteY42" fmla="*/ 1707 h 10309"/>
                  <a:gd name="connsiteX43" fmla="*/ 4932 w 10001"/>
                  <a:gd name="connsiteY43" fmla="*/ 1695 h 10309"/>
                  <a:gd name="connsiteX44" fmla="*/ 4760 w 10001"/>
                  <a:gd name="connsiteY44" fmla="*/ 1943 h 10309"/>
                  <a:gd name="connsiteX45" fmla="*/ 4230 w 10001"/>
                  <a:gd name="connsiteY45" fmla="*/ 1067 h 10309"/>
                  <a:gd name="connsiteX46" fmla="*/ 4390 w 10001"/>
                  <a:gd name="connsiteY46" fmla="*/ 0 h 10309"/>
                  <a:gd name="connsiteX47" fmla="*/ 2886 w 10001"/>
                  <a:gd name="connsiteY47" fmla="*/ 587 h 10309"/>
                  <a:gd name="connsiteX48" fmla="*/ 2486 w 10001"/>
                  <a:gd name="connsiteY48" fmla="*/ 893 h 10309"/>
                  <a:gd name="connsiteX49" fmla="*/ 1803 w 10001"/>
                  <a:gd name="connsiteY49" fmla="*/ 1586 h 10309"/>
                  <a:gd name="connsiteX50" fmla="*/ 785 w 10001"/>
                  <a:gd name="connsiteY50" fmla="*/ 4667 h 10309"/>
                  <a:gd name="connsiteX51" fmla="*/ 453 w 10001"/>
                  <a:gd name="connsiteY51" fmla="*/ 5681 h 10309"/>
                  <a:gd name="connsiteX52" fmla="*/ 242 w 10001"/>
                  <a:gd name="connsiteY52" fmla="*/ 6801 h 10309"/>
                  <a:gd name="connsiteX0" fmla="*/ 242 w 10001"/>
                  <a:gd name="connsiteY0" fmla="*/ 6801 h 10065"/>
                  <a:gd name="connsiteX1" fmla="*/ 51 w 10001"/>
                  <a:gd name="connsiteY1" fmla="*/ 8844 h 10065"/>
                  <a:gd name="connsiteX2" fmla="*/ 3 w 10001"/>
                  <a:gd name="connsiteY2" fmla="*/ 9387 h 10065"/>
                  <a:gd name="connsiteX3" fmla="*/ 95 w 10001"/>
                  <a:gd name="connsiteY3" fmla="*/ 9805 h 10065"/>
                  <a:gd name="connsiteX4" fmla="*/ 1251 w 10001"/>
                  <a:gd name="connsiteY4" fmla="*/ 9847 h 10065"/>
                  <a:gd name="connsiteX5" fmla="*/ 1507 w 10001"/>
                  <a:gd name="connsiteY5" fmla="*/ 9900 h 10065"/>
                  <a:gd name="connsiteX6" fmla="*/ 1523 w 10001"/>
                  <a:gd name="connsiteY6" fmla="*/ 9915 h 10065"/>
                  <a:gd name="connsiteX7" fmla="*/ 1558 w 10001"/>
                  <a:gd name="connsiteY7" fmla="*/ 9953 h 10065"/>
                  <a:gd name="connsiteX8" fmla="*/ 1733 w 10001"/>
                  <a:gd name="connsiteY8" fmla="*/ 9307 h 10065"/>
                  <a:gd name="connsiteX9" fmla="*/ 1807 w 10001"/>
                  <a:gd name="connsiteY9" fmla="*/ 8564 h 10065"/>
                  <a:gd name="connsiteX10" fmla="*/ 2024 w 10001"/>
                  <a:gd name="connsiteY10" fmla="*/ 6359 h 10065"/>
                  <a:gd name="connsiteX11" fmla="*/ 2586 w 10001"/>
                  <a:gd name="connsiteY11" fmla="*/ 4655 h 10065"/>
                  <a:gd name="connsiteX12" fmla="*/ 2612 w 10001"/>
                  <a:gd name="connsiteY12" fmla="*/ 4578 h 10065"/>
                  <a:gd name="connsiteX13" fmla="*/ 2628 w 10001"/>
                  <a:gd name="connsiteY13" fmla="*/ 4543 h 10065"/>
                  <a:gd name="connsiteX14" fmla="*/ 2663 w 10001"/>
                  <a:gd name="connsiteY14" fmla="*/ 4490 h 10065"/>
                  <a:gd name="connsiteX15" fmla="*/ 2660 w 10001"/>
                  <a:gd name="connsiteY15" fmla="*/ 9231 h 10065"/>
                  <a:gd name="connsiteX16" fmla="*/ 4735 w 10001"/>
                  <a:gd name="connsiteY16" fmla="*/ 9213 h 10065"/>
                  <a:gd name="connsiteX17" fmla="*/ 5332 w 10001"/>
                  <a:gd name="connsiteY17" fmla="*/ 9110 h 10065"/>
                  <a:gd name="connsiteX18" fmla="*/ 5683 w 10001"/>
                  <a:gd name="connsiteY18" fmla="*/ 9107 h 10065"/>
                  <a:gd name="connsiteX19" fmla="*/ 5919 w 10001"/>
                  <a:gd name="connsiteY19" fmla="*/ 9207 h 10065"/>
                  <a:gd name="connsiteX20" fmla="*/ 8094 w 10001"/>
                  <a:gd name="connsiteY20" fmla="*/ 9210 h 10065"/>
                  <a:gd name="connsiteX21" fmla="*/ 8104 w 10001"/>
                  <a:gd name="connsiteY21" fmla="*/ 5256 h 10065"/>
                  <a:gd name="connsiteX22" fmla="*/ 8365 w 10001"/>
                  <a:gd name="connsiteY22" fmla="*/ 6309 h 10065"/>
                  <a:gd name="connsiteX23" fmla="*/ 8503 w 10001"/>
                  <a:gd name="connsiteY23" fmla="*/ 8812 h 10065"/>
                  <a:gd name="connsiteX24" fmla="*/ 8697 w 10001"/>
                  <a:gd name="connsiteY24" fmla="*/ 10000 h 10065"/>
                  <a:gd name="connsiteX25" fmla="*/ 9533 w 10001"/>
                  <a:gd name="connsiteY25" fmla="*/ 9992 h 10065"/>
                  <a:gd name="connsiteX26" fmla="*/ 9997 w 10001"/>
                  <a:gd name="connsiteY26" fmla="*/ 5769 h 10065"/>
                  <a:gd name="connsiteX27" fmla="*/ 9097 w 10001"/>
                  <a:gd name="connsiteY27" fmla="*/ 2043 h 10065"/>
                  <a:gd name="connsiteX28" fmla="*/ 8452 w 10001"/>
                  <a:gd name="connsiteY28" fmla="*/ 938 h 10065"/>
                  <a:gd name="connsiteX29" fmla="*/ 8075 w 10001"/>
                  <a:gd name="connsiteY29" fmla="*/ 713 h 10065"/>
                  <a:gd name="connsiteX30" fmla="*/ 6385 w 10001"/>
                  <a:gd name="connsiteY30" fmla="*/ 0 h 10065"/>
                  <a:gd name="connsiteX31" fmla="*/ 6615 w 10001"/>
                  <a:gd name="connsiteY31" fmla="*/ 463 h 10065"/>
                  <a:gd name="connsiteX32" fmla="*/ 6037 w 10001"/>
                  <a:gd name="connsiteY32" fmla="*/ 1943 h 10065"/>
                  <a:gd name="connsiteX33" fmla="*/ 5852 w 10001"/>
                  <a:gd name="connsiteY33" fmla="*/ 1677 h 10065"/>
                  <a:gd name="connsiteX34" fmla="*/ 5648 w 10001"/>
                  <a:gd name="connsiteY34" fmla="*/ 1999 h 10065"/>
                  <a:gd name="connsiteX35" fmla="*/ 5891 w 10001"/>
                  <a:gd name="connsiteY35" fmla="*/ 7739 h 10065"/>
                  <a:gd name="connsiteX36" fmla="*/ 5804 w 10001"/>
                  <a:gd name="connsiteY36" fmla="*/ 8152 h 10065"/>
                  <a:gd name="connsiteX37" fmla="*/ 5412 w 10001"/>
                  <a:gd name="connsiteY37" fmla="*/ 8759 h 10065"/>
                  <a:gd name="connsiteX38" fmla="*/ 4993 w 10001"/>
                  <a:gd name="connsiteY38" fmla="*/ 8152 h 10065"/>
                  <a:gd name="connsiteX39" fmla="*/ 4907 w 10001"/>
                  <a:gd name="connsiteY39" fmla="*/ 7765 h 10065"/>
                  <a:gd name="connsiteX40" fmla="*/ 5144 w 10001"/>
                  <a:gd name="connsiteY40" fmla="*/ 2473 h 10065"/>
                  <a:gd name="connsiteX41" fmla="*/ 4958 w 10001"/>
                  <a:gd name="connsiteY41" fmla="*/ 1719 h 10065"/>
                  <a:gd name="connsiteX42" fmla="*/ 4945 w 10001"/>
                  <a:gd name="connsiteY42" fmla="*/ 1707 h 10065"/>
                  <a:gd name="connsiteX43" fmla="*/ 4932 w 10001"/>
                  <a:gd name="connsiteY43" fmla="*/ 1695 h 10065"/>
                  <a:gd name="connsiteX44" fmla="*/ 4760 w 10001"/>
                  <a:gd name="connsiteY44" fmla="*/ 1943 h 10065"/>
                  <a:gd name="connsiteX45" fmla="*/ 4230 w 10001"/>
                  <a:gd name="connsiteY45" fmla="*/ 1067 h 10065"/>
                  <a:gd name="connsiteX46" fmla="*/ 4390 w 10001"/>
                  <a:gd name="connsiteY46" fmla="*/ 0 h 10065"/>
                  <a:gd name="connsiteX47" fmla="*/ 2886 w 10001"/>
                  <a:gd name="connsiteY47" fmla="*/ 587 h 10065"/>
                  <a:gd name="connsiteX48" fmla="*/ 2486 w 10001"/>
                  <a:gd name="connsiteY48" fmla="*/ 893 h 10065"/>
                  <a:gd name="connsiteX49" fmla="*/ 1803 w 10001"/>
                  <a:gd name="connsiteY49" fmla="*/ 1586 h 10065"/>
                  <a:gd name="connsiteX50" fmla="*/ 785 w 10001"/>
                  <a:gd name="connsiteY50" fmla="*/ 4667 h 10065"/>
                  <a:gd name="connsiteX51" fmla="*/ 453 w 10001"/>
                  <a:gd name="connsiteY51" fmla="*/ 5681 h 10065"/>
                  <a:gd name="connsiteX52" fmla="*/ 242 w 10001"/>
                  <a:gd name="connsiteY52" fmla="*/ 6801 h 1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1" h="10065">
                    <a:moveTo>
                      <a:pt x="242" y="6801"/>
                    </a:moveTo>
                    <a:cubicBezTo>
                      <a:pt x="178" y="7482"/>
                      <a:pt x="115" y="8163"/>
                      <a:pt x="51" y="8844"/>
                    </a:cubicBezTo>
                    <a:lnTo>
                      <a:pt x="3" y="9387"/>
                    </a:lnTo>
                    <a:cubicBezTo>
                      <a:pt x="-10" y="9555"/>
                      <a:pt x="19" y="9685"/>
                      <a:pt x="95" y="9805"/>
                    </a:cubicBezTo>
                    <a:cubicBezTo>
                      <a:pt x="287" y="9785"/>
                      <a:pt x="966" y="9838"/>
                      <a:pt x="1251" y="9847"/>
                    </a:cubicBezTo>
                    <a:cubicBezTo>
                      <a:pt x="1475" y="9856"/>
                      <a:pt x="1440" y="9835"/>
                      <a:pt x="1507" y="9900"/>
                    </a:cubicBezTo>
                    <a:cubicBezTo>
                      <a:pt x="1513" y="9903"/>
                      <a:pt x="1519" y="9909"/>
                      <a:pt x="1523" y="9915"/>
                    </a:cubicBezTo>
                    <a:lnTo>
                      <a:pt x="1558" y="9953"/>
                    </a:lnTo>
                    <a:cubicBezTo>
                      <a:pt x="1631" y="9705"/>
                      <a:pt x="1679" y="9917"/>
                      <a:pt x="1733" y="9307"/>
                    </a:cubicBezTo>
                    <a:cubicBezTo>
                      <a:pt x="1759" y="9057"/>
                      <a:pt x="1781" y="8815"/>
                      <a:pt x="1807" y="8564"/>
                    </a:cubicBezTo>
                    <a:cubicBezTo>
                      <a:pt x="1829" y="8314"/>
                      <a:pt x="1976" y="6527"/>
                      <a:pt x="2024" y="6359"/>
                    </a:cubicBezTo>
                    <a:cubicBezTo>
                      <a:pt x="2167" y="5855"/>
                      <a:pt x="2426" y="5183"/>
                      <a:pt x="2586" y="4655"/>
                    </a:cubicBezTo>
                    <a:cubicBezTo>
                      <a:pt x="2593" y="4631"/>
                      <a:pt x="2602" y="4599"/>
                      <a:pt x="2612" y="4578"/>
                    </a:cubicBezTo>
                    <a:cubicBezTo>
                      <a:pt x="2615" y="4573"/>
                      <a:pt x="2624" y="4549"/>
                      <a:pt x="2628" y="4543"/>
                    </a:cubicBezTo>
                    <a:cubicBezTo>
                      <a:pt x="2656" y="4487"/>
                      <a:pt x="2640" y="4517"/>
                      <a:pt x="2663" y="4490"/>
                    </a:cubicBezTo>
                    <a:cubicBezTo>
                      <a:pt x="2662" y="6070"/>
                      <a:pt x="2661" y="7651"/>
                      <a:pt x="2660" y="9231"/>
                    </a:cubicBezTo>
                    <a:cubicBezTo>
                      <a:pt x="2822" y="9186"/>
                      <a:pt x="4498" y="9186"/>
                      <a:pt x="4735" y="9213"/>
                    </a:cubicBezTo>
                    <a:cubicBezTo>
                      <a:pt x="4830" y="9060"/>
                      <a:pt x="5090" y="9110"/>
                      <a:pt x="5332" y="9110"/>
                    </a:cubicBezTo>
                    <a:cubicBezTo>
                      <a:pt x="5447" y="9110"/>
                      <a:pt x="5572" y="9104"/>
                      <a:pt x="5683" y="9107"/>
                    </a:cubicBezTo>
                    <a:cubicBezTo>
                      <a:pt x="5849" y="9113"/>
                      <a:pt x="5846" y="9127"/>
                      <a:pt x="5919" y="9207"/>
                    </a:cubicBezTo>
                    <a:lnTo>
                      <a:pt x="8094" y="9210"/>
                    </a:lnTo>
                    <a:cubicBezTo>
                      <a:pt x="8097" y="7892"/>
                      <a:pt x="8101" y="6574"/>
                      <a:pt x="8104" y="5256"/>
                    </a:cubicBezTo>
                    <a:cubicBezTo>
                      <a:pt x="8113" y="5413"/>
                      <a:pt x="8318" y="6076"/>
                      <a:pt x="8365" y="6309"/>
                    </a:cubicBezTo>
                    <a:cubicBezTo>
                      <a:pt x="8420" y="6563"/>
                      <a:pt x="8487" y="8405"/>
                      <a:pt x="8503" y="8812"/>
                    </a:cubicBezTo>
                    <a:cubicBezTo>
                      <a:pt x="8519" y="9198"/>
                      <a:pt x="8480" y="9714"/>
                      <a:pt x="8697" y="10000"/>
                    </a:cubicBezTo>
                    <a:cubicBezTo>
                      <a:pt x="9148" y="10008"/>
                      <a:pt x="9112" y="10148"/>
                      <a:pt x="9533" y="9992"/>
                    </a:cubicBezTo>
                    <a:cubicBezTo>
                      <a:pt x="9702" y="9300"/>
                      <a:pt x="10045" y="7082"/>
                      <a:pt x="9997" y="5769"/>
                    </a:cubicBezTo>
                    <a:cubicBezTo>
                      <a:pt x="9687" y="4525"/>
                      <a:pt x="9397" y="3281"/>
                      <a:pt x="9097" y="2043"/>
                    </a:cubicBezTo>
                    <a:cubicBezTo>
                      <a:pt x="8991" y="1619"/>
                      <a:pt x="8962" y="1129"/>
                      <a:pt x="8452" y="938"/>
                    </a:cubicBezTo>
                    <a:cubicBezTo>
                      <a:pt x="8091" y="802"/>
                      <a:pt x="8346" y="929"/>
                      <a:pt x="8075" y="713"/>
                    </a:cubicBezTo>
                    <a:cubicBezTo>
                      <a:pt x="7778" y="475"/>
                      <a:pt x="6940" y="44"/>
                      <a:pt x="6385" y="0"/>
                    </a:cubicBezTo>
                    <a:cubicBezTo>
                      <a:pt x="6433" y="106"/>
                      <a:pt x="6564" y="174"/>
                      <a:pt x="6615" y="463"/>
                    </a:cubicBezTo>
                    <a:cubicBezTo>
                      <a:pt x="6701" y="958"/>
                      <a:pt x="6325" y="1616"/>
                      <a:pt x="6037" y="1943"/>
                    </a:cubicBezTo>
                    <a:cubicBezTo>
                      <a:pt x="5961" y="1884"/>
                      <a:pt x="5907" y="1766"/>
                      <a:pt x="5852" y="1677"/>
                    </a:cubicBezTo>
                    <a:cubicBezTo>
                      <a:pt x="5804" y="1792"/>
                      <a:pt x="5670" y="1902"/>
                      <a:pt x="5648" y="1999"/>
                    </a:cubicBezTo>
                    <a:lnTo>
                      <a:pt x="5891" y="7739"/>
                    </a:lnTo>
                    <a:cubicBezTo>
                      <a:pt x="5907" y="7998"/>
                      <a:pt x="5926" y="7960"/>
                      <a:pt x="5804" y="8152"/>
                    </a:cubicBezTo>
                    <a:cubicBezTo>
                      <a:pt x="5702" y="8311"/>
                      <a:pt x="5524" y="8638"/>
                      <a:pt x="5412" y="8759"/>
                    </a:cubicBezTo>
                    <a:cubicBezTo>
                      <a:pt x="5342" y="8706"/>
                      <a:pt x="5077" y="8272"/>
                      <a:pt x="4993" y="8152"/>
                    </a:cubicBezTo>
                    <a:cubicBezTo>
                      <a:pt x="4872" y="7972"/>
                      <a:pt x="4897" y="8004"/>
                      <a:pt x="4907" y="7765"/>
                    </a:cubicBezTo>
                    <a:lnTo>
                      <a:pt x="5144" y="2473"/>
                    </a:lnTo>
                    <a:cubicBezTo>
                      <a:pt x="5160" y="2167"/>
                      <a:pt x="5230" y="1999"/>
                      <a:pt x="4958" y="1719"/>
                    </a:cubicBezTo>
                    <a:cubicBezTo>
                      <a:pt x="4958" y="1716"/>
                      <a:pt x="4948" y="1716"/>
                      <a:pt x="4945" y="1707"/>
                    </a:cubicBezTo>
                    <a:cubicBezTo>
                      <a:pt x="4945" y="1701"/>
                      <a:pt x="4939" y="1698"/>
                      <a:pt x="4932" y="1695"/>
                    </a:cubicBezTo>
                    <a:cubicBezTo>
                      <a:pt x="4875" y="1778"/>
                      <a:pt x="4817" y="1860"/>
                      <a:pt x="4760" y="1943"/>
                    </a:cubicBezTo>
                    <a:cubicBezTo>
                      <a:pt x="4597" y="1816"/>
                      <a:pt x="4320" y="1330"/>
                      <a:pt x="4230" y="1067"/>
                    </a:cubicBezTo>
                    <a:cubicBezTo>
                      <a:pt x="4061" y="578"/>
                      <a:pt x="4160" y="342"/>
                      <a:pt x="4390" y="0"/>
                    </a:cubicBezTo>
                    <a:cubicBezTo>
                      <a:pt x="3863" y="77"/>
                      <a:pt x="3305" y="318"/>
                      <a:pt x="2886" y="587"/>
                    </a:cubicBezTo>
                    <a:cubicBezTo>
                      <a:pt x="2733" y="687"/>
                      <a:pt x="2605" y="823"/>
                      <a:pt x="2486" y="893"/>
                    </a:cubicBezTo>
                    <a:cubicBezTo>
                      <a:pt x="2244" y="1047"/>
                      <a:pt x="1992" y="979"/>
                      <a:pt x="1803" y="1586"/>
                    </a:cubicBezTo>
                    <a:lnTo>
                      <a:pt x="785" y="4667"/>
                    </a:lnTo>
                    <a:cubicBezTo>
                      <a:pt x="673" y="5000"/>
                      <a:pt x="568" y="5345"/>
                      <a:pt x="453" y="5681"/>
                    </a:cubicBezTo>
                    <a:cubicBezTo>
                      <a:pt x="354" y="5970"/>
                      <a:pt x="210" y="6527"/>
                      <a:pt x="242" y="6801"/>
                    </a:cubicBezTo>
                    <a:close/>
                  </a:path>
                </a:pathLst>
              </a:custGeom>
              <a:solidFill>
                <a:srgbClr val="34ACEE"/>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28" name="Freeform: Shape 327">
                <a:extLst>
                  <a:ext uri="{FF2B5EF4-FFF2-40B4-BE49-F238E27FC236}">
                    <a16:creationId xmlns:a16="http://schemas.microsoft.com/office/drawing/2014/main" id="{27956B73-3A07-46AF-824A-E3830A5D5EDC}"/>
                  </a:ext>
                </a:extLst>
              </p:cNvPr>
              <p:cNvSpPr>
                <a:spLocks/>
              </p:cNvSpPr>
              <p:nvPr/>
            </p:nvSpPr>
            <p:spPr bwMode="auto">
              <a:xfrm>
                <a:off x="2123283" y="2814361"/>
                <a:ext cx="561975" cy="1568728"/>
              </a:xfrm>
              <a:custGeom>
                <a:avLst/>
                <a:gdLst>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237408 w 561975"/>
                  <a:gd name="connsiteY6" fmla="*/ 737979 h 1568728"/>
                  <a:gd name="connsiteX7" fmla="*/ 218016 w 561975"/>
                  <a:gd name="connsiteY7" fmla="*/ 767645 h 1568728"/>
                  <a:gd name="connsiteX8" fmla="*/ 154990 w 561975"/>
                  <a:gd name="connsiteY8" fmla="*/ 804324 h 1568728"/>
                  <a:gd name="connsiteX9" fmla="*/ 152901 w 561975"/>
                  <a:gd name="connsiteY9" fmla="*/ 796044 h 1568728"/>
                  <a:gd name="connsiteX10" fmla="*/ 155105 w 561975"/>
                  <a:gd name="connsiteY10" fmla="*/ 804819 h 1568728"/>
                  <a:gd name="connsiteX11" fmla="*/ 217800 w 561975"/>
                  <a:gd name="connsiteY11" fmla="*/ 768162 h 1568728"/>
                  <a:gd name="connsiteX12" fmla="*/ 237392 w 561975"/>
                  <a:gd name="connsiteY12" fmla="*/ 738050 h 1568728"/>
                  <a:gd name="connsiteX13" fmla="*/ 4649 w 561975"/>
                  <a:gd name="connsiteY13" fmla="*/ 0 h 1568728"/>
                  <a:gd name="connsiteX14" fmla="*/ 205214 w 561975"/>
                  <a:gd name="connsiteY14" fmla="*/ 328 h 1568728"/>
                  <a:gd name="connsiteX15" fmla="*/ 213092 w 561975"/>
                  <a:gd name="connsiteY15" fmla="*/ 3930 h 1568728"/>
                  <a:gd name="connsiteX16" fmla="*/ 238039 w 561975"/>
                  <a:gd name="connsiteY16" fmla="*/ 17030 h 1568728"/>
                  <a:gd name="connsiteX17" fmla="*/ 274476 w 561975"/>
                  <a:gd name="connsiteY17" fmla="*/ 16702 h 1568728"/>
                  <a:gd name="connsiteX18" fmla="*/ 335531 w 561975"/>
                  <a:gd name="connsiteY18" fmla="*/ 983 h 1568728"/>
                  <a:gd name="connsiteX19" fmla="*/ 557433 w 561975"/>
                  <a:gd name="connsiteY19" fmla="*/ 328 h 1568728"/>
                  <a:gd name="connsiteX20" fmla="*/ 560059 w 561975"/>
                  <a:gd name="connsiteY20" fmla="*/ 92026 h 1568728"/>
                  <a:gd name="connsiteX21" fmla="*/ 560059 w 561975"/>
                  <a:gd name="connsiteY21" fmla="*/ 369085 h 1568728"/>
                  <a:gd name="connsiteX22" fmla="*/ 560387 w 561975"/>
                  <a:gd name="connsiteY22" fmla="*/ 743410 h 1568728"/>
                  <a:gd name="connsiteX23" fmla="*/ 555135 w 561975"/>
                  <a:gd name="connsiteY23" fmla="*/ 730638 h 1568728"/>
                  <a:gd name="connsiteX24" fmla="*/ 553959 w 561975"/>
                  <a:gd name="connsiteY24" fmla="*/ 734127 h 1568728"/>
                  <a:gd name="connsiteX25" fmla="*/ 554363 w 561975"/>
                  <a:gd name="connsiteY25" fmla="*/ 743707 h 1568728"/>
                  <a:gd name="connsiteX26" fmla="*/ 559044 w 561975"/>
                  <a:gd name="connsiteY26" fmla="*/ 743952 h 1568728"/>
                  <a:gd name="connsiteX27" fmla="*/ 561975 w 561975"/>
                  <a:gd name="connsiteY27" fmla="*/ 1534676 h 1568728"/>
                  <a:gd name="connsiteX28" fmla="*/ 514106 w 561975"/>
                  <a:gd name="connsiteY28" fmla="*/ 1535986 h 1568728"/>
                  <a:gd name="connsiteX29" fmla="*/ 519316 w 561975"/>
                  <a:gd name="connsiteY29" fmla="*/ 1562835 h 1568728"/>
                  <a:gd name="connsiteX30" fmla="*/ 517037 w 561975"/>
                  <a:gd name="connsiteY30" fmla="*/ 1568728 h 1568728"/>
                  <a:gd name="connsiteX31" fmla="*/ 499452 w 561975"/>
                  <a:gd name="connsiteY31" fmla="*/ 1558906 h 1568728"/>
                  <a:gd name="connsiteX32" fmla="*/ 477308 w 561975"/>
                  <a:gd name="connsiteY32" fmla="*/ 1556286 h 1568728"/>
                  <a:gd name="connsiteX33" fmla="*/ 429765 w 561975"/>
                  <a:gd name="connsiteY33" fmla="*/ 1554322 h 1568728"/>
                  <a:gd name="connsiteX34" fmla="*/ 339562 w 561975"/>
                  <a:gd name="connsiteY34" fmla="*/ 1565781 h 1568728"/>
                  <a:gd name="connsiteX35" fmla="*/ 336957 w 561975"/>
                  <a:gd name="connsiteY35" fmla="*/ 1559560 h 1568728"/>
                  <a:gd name="connsiteX36" fmla="*/ 341516 w 561975"/>
                  <a:gd name="connsiteY36" fmla="*/ 1536313 h 1568728"/>
                  <a:gd name="connsiteX37" fmla="*/ 316767 w 561975"/>
                  <a:gd name="connsiteY37" fmla="*/ 1535986 h 1568728"/>
                  <a:gd name="connsiteX38" fmla="*/ 313185 w 561975"/>
                  <a:gd name="connsiteY38" fmla="*/ 815985 h 1568728"/>
                  <a:gd name="connsiteX39" fmla="*/ 314488 w 561975"/>
                  <a:gd name="connsiteY39" fmla="*/ 578932 h 1568728"/>
                  <a:gd name="connsiteX40" fmla="*/ 316354 w 561975"/>
                  <a:gd name="connsiteY40" fmla="*/ 558423 h 1568728"/>
                  <a:gd name="connsiteX41" fmla="*/ 316329 w 561975"/>
                  <a:gd name="connsiteY41" fmla="*/ 551501 h 1568728"/>
                  <a:gd name="connsiteX42" fmla="*/ 316621 w 561975"/>
                  <a:gd name="connsiteY42" fmla="*/ 548316 h 1568728"/>
                  <a:gd name="connsiteX43" fmla="*/ 316865 w 561975"/>
                  <a:gd name="connsiteY43" fmla="*/ 533708 h 1568728"/>
                  <a:gd name="connsiteX44" fmla="*/ 316513 w 561975"/>
                  <a:gd name="connsiteY44" fmla="*/ 435902 h 1568728"/>
                  <a:gd name="connsiteX45" fmla="*/ 315836 w 561975"/>
                  <a:gd name="connsiteY45" fmla="*/ 415589 h 1568728"/>
                  <a:gd name="connsiteX46" fmla="*/ 316329 w 561975"/>
                  <a:gd name="connsiteY46" fmla="*/ 551501 h 1568728"/>
                  <a:gd name="connsiteX47" fmla="*/ 313867 w 561975"/>
                  <a:gd name="connsiteY47" fmla="*/ 578353 h 1568728"/>
                  <a:gd name="connsiteX48" fmla="*/ 312882 w 561975"/>
                  <a:gd name="connsiteY48" fmla="*/ 576061 h 1568728"/>
                  <a:gd name="connsiteX49" fmla="*/ 312225 w 561975"/>
                  <a:gd name="connsiteY49" fmla="*/ 573769 h 1568728"/>
                  <a:gd name="connsiteX50" fmla="*/ 311241 w 561975"/>
                  <a:gd name="connsiteY50" fmla="*/ 568856 h 1568728"/>
                  <a:gd name="connsiteX51" fmla="*/ 310912 w 561975"/>
                  <a:gd name="connsiteY51" fmla="*/ 557721 h 1568728"/>
                  <a:gd name="connsiteX52" fmla="*/ 310912 w 561975"/>
                  <a:gd name="connsiteY52" fmla="*/ 421812 h 1568728"/>
                  <a:gd name="connsiteX53" fmla="*/ 309599 w 561975"/>
                  <a:gd name="connsiteY53" fmla="*/ 264615 h 1568728"/>
                  <a:gd name="connsiteX54" fmla="*/ 253796 w 561975"/>
                  <a:gd name="connsiteY54" fmla="*/ 265270 h 1568728"/>
                  <a:gd name="connsiteX55" fmla="*/ 251498 w 561975"/>
                  <a:gd name="connsiteY55" fmla="*/ 565909 h 1568728"/>
                  <a:gd name="connsiteX56" fmla="*/ 248544 w 561975"/>
                  <a:gd name="connsiteY56" fmla="*/ 862290 h 1568728"/>
                  <a:gd name="connsiteX57" fmla="*/ 246574 w 561975"/>
                  <a:gd name="connsiteY57" fmla="*/ 697561 h 1568728"/>
                  <a:gd name="connsiteX58" fmla="*/ 246193 w 561975"/>
                  <a:gd name="connsiteY58" fmla="*/ 699276 h 1568728"/>
                  <a:gd name="connsiteX59" fmla="*/ 245734 w 561975"/>
                  <a:gd name="connsiteY59" fmla="*/ 733647 h 1568728"/>
                  <a:gd name="connsiteX60" fmla="*/ 248168 w 561975"/>
                  <a:gd name="connsiteY60" fmla="*/ 862752 h 1568728"/>
                  <a:gd name="connsiteX61" fmla="*/ 247515 w 561975"/>
                  <a:gd name="connsiteY61" fmla="*/ 1361888 h 1568728"/>
                  <a:gd name="connsiteX62" fmla="*/ 245882 w 561975"/>
                  <a:gd name="connsiteY62" fmla="*/ 1524558 h 1568728"/>
                  <a:gd name="connsiteX63" fmla="*/ 221719 w 561975"/>
                  <a:gd name="connsiteY63" fmla="*/ 1524885 h 1568728"/>
                  <a:gd name="connsiteX64" fmla="*/ 225637 w 561975"/>
                  <a:gd name="connsiteY64" fmla="*/ 1545178 h 1568728"/>
                  <a:gd name="connsiteX65" fmla="*/ 222372 w 561975"/>
                  <a:gd name="connsiteY65" fmla="*/ 1552051 h 1568728"/>
                  <a:gd name="connsiteX66" fmla="*/ 204412 w 561975"/>
                  <a:gd name="connsiteY66" fmla="*/ 1546160 h 1568728"/>
                  <a:gd name="connsiteX67" fmla="*/ 48981 w 561975"/>
                  <a:gd name="connsiteY67" fmla="*/ 1552051 h 1568728"/>
                  <a:gd name="connsiteX68" fmla="*/ 45715 w 561975"/>
                  <a:gd name="connsiteY68" fmla="*/ 1543214 h 1568728"/>
                  <a:gd name="connsiteX69" fmla="*/ 49307 w 561975"/>
                  <a:gd name="connsiteY69" fmla="*/ 1523903 h 1568728"/>
                  <a:gd name="connsiteX70" fmla="*/ 0 w 561975"/>
                  <a:gd name="connsiteY70" fmla="*/ 1523576 h 1568728"/>
                  <a:gd name="connsiteX71" fmla="*/ 3265 w 561975"/>
                  <a:gd name="connsiteY71" fmla="*/ 860788 h 1568728"/>
                  <a:gd name="connsiteX72" fmla="*/ 5878 w 561975"/>
                  <a:gd name="connsiteY72" fmla="*/ 844750 h 1568728"/>
                  <a:gd name="connsiteX73" fmla="*/ 43430 w 561975"/>
                  <a:gd name="connsiteY73" fmla="*/ 805147 h 1568728"/>
                  <a:gd name="connsiteX74" fmla="*/ 43430 w 561975"/>
                  <a:gd name="connsiteY74" fmla="*/ 571126 h 1568728"/>
                  <a:gd name="connsiteX75" fmla="*/ 60409 w 561975"/>
                  <a:gd name="connsiteY75" fmla="*/ 519412 h 1568728"/>
                  <a:gd name="connsiteX76" fmla="*/ 61267 w 561975"/>
                  <a:gd name="connsiteY76" fmla="*/ 411443 h 1568728"/>
                  <a:gd name="connsiteX77" fmla="*/ 60422 w 561975"/>
                  <a:gd name="connsiteY77" fmla="*/ 308157 h 1568728"/>
                  <a:gd name="connsiteX78" fmla="*/ 59796 w 561975"/>
                  <a:gd name="connsiteY78" fmla="*/ 305879 h 1568728"/>
                  <a:gd name="connsiteX79" fmla="*/ 3008 w 561975"/>
                  <a:gd name="connsiteY79" fmla="*/ 260357 h 1568728"/>
                  <a:gd name="connsiteX80" fmla="*/ 2023 w 561975"/>
                  <a:gd name="connsiteY80" fmla="*/ 130670 h 1568728"/>
                  <a:gd name="connsiteX81" fmla="*/ 4649 w 561975"/>
                  <a:gd name="connsiteY81"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154990 w 561975"/>
                  <a:gd name="connsiteY9" fmla="*/ 804324 h 1568728"/>
                  <a:gd name="connsiteX10" fmla="*/ 152901 w 561975"/>
                  <a:gd name="connsiteY10" fmla="*/ 796044 h 1568728"/>
                  <a:gd name="connsiteX11" fmla="*/ 217800 w 561975"/>
                  <a:gd name="connsiteY11" fmla="*/ 768162 h 1568728"/>
                  <a:gd name="connsiteX12" fmla="*/ 237392 w 561975"/>
                  <a:gd name="connsiteY12" fmla="*/ 738050 h 1568728"/>
                  <a:gd name="connsiteX13" fmla="*/ 237408 w 561975"/>
                  <a:gd name="connsiteY13" fmla="*/ 737979 h 1568728"/>
                  <a:gd name="connsiteX14" fmla="*/ 4649 w 561975"/>
                  <a:gd name="connsiteY14" fmla="*/ 0 h 1568728"/>
                  <a:gd name="connsiteX15" fmla="*/ 205214 w 561975"/>
                  <a:gd name="connsiteY15" fmla="*/ 328 h 1568728"/>
                  <a:gd name="connsiteX16" fmla="*/ 213092 w 561975"/>
                  <a:gd name="connsiteY16" fmla="*/ 3930 h 1568728"/>
                  <a:gd name="connsiteX17" fmla="*/ 238039 w 561975"/>
                  <a:gd name="connsiteY17" fmla="*/ 17030 h 1568728"/>
                  <a:gd name="connsiteX18" fmla="*/ 274476 w 561975"/>
                  <a:gd name="connsiteY18" fmla="*/ 16702 h 1568728"/>
                  <a:gd name="connsiteX19" fmla="*/ 335531 w 561975"/>
                  <a:gd name="connsiteY19" fmla="*/ 983 h 1568728"/>
                  <a:gd name="connsiteX20" fmla="*/ 557433 w 561975"/>
                  <a:gd name="connsiteY20" fmla="*/ 328 h 1568728"/>
                  <a:gd name="connsiteX21" fmla="*/ 560059 w 561975"/>
                  <a:gd name="connsiteY21" fmla="*/ 92026 h 1568728"/>
                  <a:gd name="connsiteX22" fmla="*/ 560059 w 561975"/>
                  <a:gd name="connsiteY22" fmla="*/ 369085 h 1568728"/>
                  <a:gd name="connsiteX23" fmla="*/ 560387 w 561975"/>
                  <a:gd name="connsiteY23" fmla="*/ 743410 h 1568728"/>
                  <a:gd name="connsiteX24" fmla="*/ 555135 w 561975"/>
                  <a:gd name="connsiteY24" fmla="*/ 730638 h 1568728"/>
                  <a:gd name="connsiteX25" fmla="*/ 553959 w 561975"/>
                  <a:gd name="connsiteY25" fmla="*/ 734127 h 1568728"/>
                  <a:gd name="connsiteX26" fmla="*/ 554363 w 561975"/>
                  <a:gd name="connsiteY26" fmla="*/ 743707 h 1568728"/>
                  <a:gd name="connsiteX27" fmla="*/ 559044 w 561975"/>
                  <a:gd name="connsiteY27" fmla="*/ 743952 h 1568728"/>
                  <a:gd name="connsiteX28" fmla="*/ 561975 w 561975"/>
                  <a:gd name="connsiteY28" fmla="*/ 1534676 h 1568728"/>
                  <a:gd name="connsiteX29" fmla="*/ 514106 w 561975"/>
                  <a:gd name="connsiteY29" fmla="*/ 1535986 h 1568728"/>
                  <a:gd name="connsiteX30" fmla="*/ 519316 w 561975"/>
                  <a:gd name="connsiteY30" fmla="*/ 1562835 h 1568728"/>
                  <a:gd name="connsiteX31" fmla="*/ 517037 w 561975"/>
                  <a:gd name="connsiteY31" fmla="*/ 1568728 h 1568728"/>
                  <a:gd name="connsiteX32" fmla="*/ 499452 w 561975"/>
                  <a:gd name="connsiteY32" fmla="*/ 1558906 h 1568728"/>
                  <a:gd name="connsiteX33" fmla="*/ 477308 w 561975"/>
                  <a:gd name="connsiteY33" fmla="*/ 1556286 h 1568728"/>
                  <a:gd name="connsiteX34" fmla="*/ 429765 w 561975"/>
                  <a:gd name="connsiteY34" fmla="*/ 1554322 h 1568728"/>
                  <a:gd name="connsiteX35" fmla="*/ 339562 w 561975"/>
                  <a:gd name="connsiteY35" fmla="*/ 1565781 h 1568728"/>
                  <a:gd name="connsiteX36" fmla="*/ 336957 w 561975"/>
                  <a:gd name="connsiteY36" fmla="*/ 1559560 h 1568728"/>
                  <a:gd name="connsiteX37" fmla="*/ 341516 w 561975"/>
                  <a:gd name="connsiteY37" fmla="*/ 1536313 h 1568728"/>
                  <a:gd name="connsiteX38" fmla="*/ 316767 w 561975"/>
                  <a:gd name="connsiteY38" fmla="*/ 1535986 h 1568728"/>
                  <a:gd name="connsiteX39" fmla="*/ 313185 w 561975"/>
                  <a:gd name="connsiteY39" fmla="*/ 815985 h 1568728"/>
                  <a:gd name="connsiteX40" fmla="*/ 314488 w 561975"/>
                  <a:gd name="connsiteY40" fmla="*/ 578932 h 1568728"/>
                  <a:gd name="connsiteX41" fmla="*/ 316354 w 561975"/>
                  <a:gd name="connsiteY41" fmla="*/ 558423 h 1568728"/>
                  <a:gd name="connsiteX42" fmla="*/ 316329 w 561975"/>
                  <a:gd name="connsiteY42" fmla="*/ 551501 h 1568728"/>
                  <a:gd name="connsiteX43" fmla="*/ 316621 w 561975"/>
                  <a:gd name="connsiteY43" fmla="*/ 548316 h 1568728"/>
                  <a:gd name="connsiteX44" fmla="*/ 316865 w 561975"/>
                  <a:gd name="connsiteY44" fmla="*/ 533708 h 1568728"/>
                  <a:gd name="connsiteX45" fmla="*/ 316513 w 561975"/>
                  <a:gd name="connsiteY45" fmla="*/ 435902 h 1568728"/>
                  <a:gd name="connsiteX46" fmla="*/ 315836 w 561975"/>
                  <a:gd name="connsiteY46" fmla="*/ 415589 h 1568728"/>
                  <a:gd name="connsiteX47" fmla="*/ 316329 w 561975"/>
                  <a:gd name="connsiteY47" fmla="*/ 551501 h 1568728"/>
                  <a:gd name="connsiteX48" fmla="*/ 313867 w 561975"/>
                  <a:gd name="connsiteY48" fmla="*/ 578353 h 1568728"/>
                  <a:gd name="connsiteX49" fmla="*/ 312882 w 561975"/>
                  <a:gd name="connsiteY49" fmla="*/ 576061 h 1568728"/>
                  <a:gd name="connsiteX50" fmla="*/ 312225 w 561975"/>
                  <a:gd name="connsiteY50" fmla="*/ 573769 h 1568728"/>
                  <a:gd name="connsiteX51" fmla="*/ 311241 w 561975"/>
                  <a:gd name="connsiteY51" fmla="*/ 568856 h 1568728"/>
                  <a:gd name="connsiteX52" fmla="*/ 310912 w 561975"/>
                  <a:gd name="connsiteY52" fmla="*/ 557721 h 1568728"/>
                  <a:gd name="connsiteX53" fmla="*/ 310912 w 561975"/>
                  <a:gd name="connsiteY53" fmla="*/ 421812 h 1568728"/>
                  <a:gd name="connsiteX54" fmla="*/ 309599 w 561975"/>
                  <a:gd name="connsiteY54" fmla="*/ 264615 h 1568728"/>
                  <a:gd name="connsiteX55" fmla="*/ 253796 w 561975"/>
                  <a:gd name="connsiteY55" fmla="*/ 265270 h 1568728"/>
                  <a:gd name="connsiteX56" fmla="*/ 251498 w 561975"/>
                  <a:gd name="connsiteY56" fmla="*/ 565909 h 1568728"/>
                  <a:gd name="connsiteX57" fmla="*/ 248544 w 561975"/>
                  <a:gd name="connsiteY57" fmla="*/ 862290 h 1568728"/>
                  <a:gd name="connsiteX58" fmla="*/ 246574 w 561975"/>
                  <a:gd name="connsiteY58" fmla="*/ 697561 h 1568728"/>
                  <a:gd name="connsiteX59" fmla="*/ 246193 w 561975"/>
                  <a:gd name="connsiteY59" fmla="*/ 699276 h 1568728"/>
                  <a:gd name="connsiteX60" fmla="*/ 245734 w 561975"/>
                  <a:gd name="connsiteY60" fmla="*/ 733647 h 1568728"/>
                  <a:gd name="connsiteX61" fmla="*/ 248168 w 561975"/>
                  <a:gd name="connsiteY61" fmla="*/ 862752 h 1568728"/>
                  <a:gd name="connsiteX62" fmla="*/ 247515 w 561975"/>
                  <a:gd name="connsiteY62" fmla="*/ 1361888 h 1568728"/>
                  <a:gd name="connsiteX63" fmla="*/ 245882 w 561975"/>
                  <a:gd name="connsiteY63" fmla="*/ 1524558 h 1568728"/>
                  <a:gd name="connsiteX64" fmla="*/ 221719 w 561975"/>
                  <a:gd name="connsiteY64" fmla="*/ 1524885 h 1568728"/>
                  <a:gd name="connsiteX65" fmla="*/ 225637 w 561975"/>
                  <a:gd name="connsiteY65" fmla="*/ 1545178 h 1568728"/>
                  <a:gd name="connsiteX66" fmla="*/ 222372 w 561975"/>
                  <a:gd name="connsiteY66" fmla="*/ 1552051 h 1568728"/>
                  <a:gd name="connsiteX67" fmla="*/ 204412 w 561975"/>
                  <a:gd name="connsiteY67" fmla="*/ 1546160 h 1568728"/>
                  <a:gd name="connsiteX68" fmla="*/ 48981 w 561975"/>
                  <a:gd name="connsiteY68" fmla="*/ 1552051 h 1568728"/>
                  <a:gd name="connsiteX69" fmla="*/ 45715 w 561975"/>
                  <a:gd name="connsiteY69" fmla="*/ 1543214 h 1568728"/>
                  <a:gd name="connsiteX70" fmla="*/ 49307 w 561975"/>
                  <a:gd name="connsiteY70" fmla="*/ 1523903 h 1568728"/>
                  <a:gd name="connsiteX71" fmla="*/ 0 w 561975"/>
                  <a:gd name="connsiteY71" fmla="*/ 1523576 h 1568728"/>
                  <a:gd name="connsiteX72" fmla="*/ 3265 w 561975"/>
                  <a:gd name="connsiteY72" fmla="*/ 860788 h 1568728"/>
                  <a:gd name="connsiteX73" fmla="*/ 5878 w 561975"/>
                  <a:gd name="connsiteY73" fmla="*/ 844750 h 1568728"/>
                  <a:gd name="connsiteX74" fmla="*/ 43430 w 561975"/>
                  <a:gd name="connsiteY74" fmla="*/ 805147 h 1568728"/>
                  <a:gd name="connsiteX75" fmla="*/ 43430 w 561975"/>
                  <a:gd name="connsiteY75" fmla="*/ 571126 h 1568728"/>
                  <a:gd name="connsiteX76" fmla="*/ 60409 w 561975"/>
                  <a:gd name="connsiteY76" fmla="*/ 519412 h 1568728"/>
                  <a:gd name="connsiteX77" fmla="*/ 61267 w 561975"/>
                  <a:gd name="connsiteY77" fmla="*/ 411443 h 1568728"/>
                  <a:gd name="connsiteX78" fmla="*/ 60422 w 561975"/>
                  <a:gd name="connsiteY78" fmla="*/ 308157 h 1568728"/>
                  <a:gd name="connsiteX79" fmla="*/ 59796 w 561975"/>
                  <a:gd name="connsiteY79" fmla="*/ 305879 h 1568728"/>
                  <a:gd name="connsiteX80" fmla="*/ 3008 w 561975"/>
                  <a:gd name="connsiteY80" fmla="*/ 260357 h 1568728"/>
                  <a:gd name="connsiteX81" fmla="*/ 2023 w 561975"/>
                  <a:gd name="connsiteY81" fmla="*/ 130670 h 1568728"/>
                  <a:gd name="connsiteX82" fmla="*/ 4649 w 561975"/>
                  <a:gd name="connsiteY82"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154990 w 561975"/>
                  <a:gd name="connsiteY9" fmla="*/ 804324 h 1568728"/>
                  <a:gd name="connsiteX10" fmla="*/ 217800 w 561975"/>
                  <a:gd name="connsiteY10" fmla="*/ 768162 h 1568728"/>
                  <a:gd name="connsiteX11" fmla="*/ 237392 w 561975"/>
                  <a:gd name="connsiteY11" fmla="*/ 738050 h 1568728"/>
                  <a:gd name="connsiteX12" fmla="*/ 237408 w 561975"/>
                  <a:gd name="connsiteY12" fmla="*/ 737979 h 1568728"/>
                  <a:gd name="connsiteX13" fmla="*/ 4649 w 561975"/>
                  <a:gd name="connsiteY13" fmla="*/ 0 h 1568728"/>
                  <a:gd name="connsiteX14" fmla="*/ 205214 w 561975"/>
                  <a:gd name="connsiteY14" fmla="*/ 328 h 1568728"/>
                  <a:gd name="connsiteX15" fmla="*/ 213092 w 561975"/>
                  <a:gd name="connsiteY15" fmla="*/ 3930 h 1568728"/>
                  <a:gd name="connsiteX16" fmla="*/ 238039 w 561975"/>
                  <a:gd name="connsiteY16" fmla="*/ 17030 h 1568728"/>
                  <a:gd name="connsiteX17" fmla="*/ 274476 w 561975"/>
                  <a:gd name="connsiteY17" fmla="*/ 16702 h 1568728"/>
                  <a:gd name="connsiteX18" fmla="*/ 335531 w 561975"/>
                  <a:gd name="connsiteY18" fmla="*/ 983 h 1568728"/>
                  <a:gd name="connsiteX19" fmla="*/ 557433 w 561975"/>
                  <a:gd name="connsiteY19" fmla="*/ 328 h 1568728"/>
                  <a:gd name="connsiteX20" fmla="*/ 560059 w 561975"/>
                  <a:gd name="connsiteY20" fmla="*/ 92026 h 1568728"/>
                  <a:gd name="connsiteX21" fmla="*/ 560059 w 561975"/>
                  <a:gd name="connsiteY21" fmla="*/ 369085 h 1568728"/>
                  <a:gd name="connsiteX22" fmla="*/ 560387 w 561975"/>
                  <a:gd name="connsiteY22" fmla="*/ 743410 h 1568728"/>
                  <a:gd name="connsiteX23" fmla="*/ 555135 w 561975"/>
                  <a:gd name="connsiteY23" fmla="*/ 730638 h 1568728"/>
                  <a:gd name="connsiteX24" fmla="*/ 553959 w 561975"/>
                  <a:gd name="connsiteY24" fmla="*/ 734127 h 1568728"/>
                  <a:gd name="connsiteX25" fmla="*/ 554363 w 561975"/>
                  <a:gd name="connsiteY25" fmla="*/ 743707 h 1568728"/>
                  <a:gd name="connsiteX26" fmla="*/ 559044 w 561975"/>
                  <a:gd name="connsiteY26" fmla="*/ 743952 h 1568728"/>
                  <a:gd name="connsiteX27" fmla="*/ 561975 w 561975"/>
                  <a:gd name="connsiteY27" fmla="*/ 1534676 h 1568728"/>
                  <a:gd name="connsiteX28" fmla="*/ 514106 w 561975"/>
                  <a:gd name="connsiteY28" fmla="*/ 1535986 h 1568728"/>
                  <a:gd name="connsiteX29" fmla="*/ 519316 w 561975"/>
                  <a:gd name="connsiteY29" fmla="*/ 1562835 h 1568728"/>
                  <a:gd name="connsiteX30" fmla="*/ 517037 w 561975"/>
                  <a:gd name="connsiteY30" fmla="*/ 1568728 h 1568728"/>
                  <a:gd name="connsiteX31" fmla="*/ 499452 w 561975"/>
                  <a:gd name="connsiteY31" fmla="*/ 1558906 h 1568728"/>
                  <a:gd name="connsiteX32" fmla="*/ 477308 w 561975"/>
                  <a:gd name="connsiteY32" fmla="*/ 1556286 h 1568728"/>
                  <a:gd name="connsiteX33" fmla="*/ 429765 w 561975"/>
                  <a:gd name="connsiteY33" fmla="*/ 1554322 h 1568728"/>
                  <a:gd name="connsiteX34" fmla="*/ 339562 w 561975"/>
                  <a:gd name="connsiteY34" fmla="*/ 1565781 h 1568728"/>
                  <a:gd name="connsiteX35" fmla="*/ 336957 w 561975"/>
                  <a:gd name="connsiteY35" fmla="*/ 1559560 h 1568728"/>
                  <a:gd name="connsiteX36" fmla="*/ 341516 w 561975"/>
                  <a:gd name="connsiteY36" fmla="*/ 1536313 h 1568728"/>
                  <a:gd name="connsiteX37" fmla="*/ 316767 w 561975"/>
                  <a:gd name="connsiteY37" fmla="*/ 1535986 h 1568728"/>
                  <a:gd name="connsiteX38" fmla="*/ 313185 w 561975"/>
                  <a:gd name="connsiteY38" fmla="*/ 815985 h 1568728"/>
                  <a:gd name="connsiteX39" fmla="*/ 314488 w 561975"/>
                  <a:gd name="connsiteY39" fmla="*/ 578932 h 1568728"/>
                  <a:gd name="connsiteX40" fmla="*/ 316354 w 561975"/>
                  <a:gd name="connsiteY40" fmla="*/ 558423 h 1568728"/>
                  <a:gd name="connsiteX41" fmla="*/ 316329 w 561975"/>
                  <a:gd name="connsiteY41" fmla="*/ 551501 h 1568728"/>
                  <a:gd name="connsiteX42" fmla="*/ 316621 w 561975"/>
                  <a:gd name="connsiteY42" fmla="*/ 548316 h 1568728"/>
                  <a:gd name="connsiteX43" fmla="*/ 316865 w 561975"/>
                  <a:gd name="connsiteY43" fmla="*/ 533708 h 1568728"/>
                  <a:gd name="connsiteX44" fmla="*/ 316513 w 561975"/>
                  <a:gd name="connsiteY44" fmla="*/ 435902 h 1568728"/>
                  <a:gd name="connsiteX45" fmla="*/ 315836 w 561975"/>
                  <a:gd name="connsiteY45" fmla="*/ 415589 h 1568728"/>
                  <a:gd name="connsiteX46" fmla="*/ 316329 w 561975"/>
                  <a:gd name="connsiteY46" fmla="*/ 551501 h 1568728"/>
                  <a:gd name="connsiteX47" fmla="*/ 313867 w 561975"/>
                  <a:gd name="connsiteY47" fmla="*/ 578353 h 1568728"/>
                  <a:gd name="connsiteX48" fmla="*/ 312882 w 561975"/>
                  <a:gd name="connsiteY48" fmla="*/ 576061 h 1568728"/>
                  <a:gd name="connsiteX49" fmla="*/ 312225 w 561975"/>
                  <a:gd name="connsiteY49" fmla="*/ 573769 h 1568728"/>
                  <a:gd name="connsiteX50" fmla="*/ 311241 w 561975"/>
                  <a:gd name="connsiteY50" fmla="*/ 568856 h 1568728"/>
                  <a:gd name="connsiteX51" fmla="*/ 310912 w 561975"/>
                  <a:gd name="connsiteY51" fmla="*/ 557721 h 1568728"/>
                  <a:gd name="connsiteX52" fmla="*/ 310912 w 561975"/>
                  <a:gd name="connsiteY52" fmla="*/ 421812 h 1568728"/>
                  <a:gd name="connsiteX53" fmla="*/ 309599 w 561975"/>
                  <a:gd name="connsiteY53" fmla="*/ 264615 h 1568728"/>
                  <a:gd name="connsiteX54" fmla="*/ 253796 w 561975"/>
                  <a:gd name="connsiteY54" fmla="*/ 265270 h 1568728"/>
                  <a:gd name="connsiteX55" fmla="*/ 251498 w 561975"/>
                  <a:gd name="connsiteY55" fmla="*/ 565909 h 1568728"/>
                  <a:gd name="connsiteX56" fmla="*/ 248544 w 561975"/>
                  <a:gd name="connsiteY56" fmla="*/ 862290 h 1568728"/>
                  <a:gd name="connsiteX57" fmla="*/ 246574 w 561975"/>
                  <a:gd name="connsiteY57" fmla="*/ 697561 h 1568728"/>
                  <a:gd name="connsiteX58" fmla="*/ 246193 w 561975"/>
                  <a:gd name="connsiteY58" fmla="*/ 699276 h 1568728"/>
                  <a:gd name="connsiteX59" fmla="*/ 245734 w 561975"/>
                  <a:gd name="connsiteY59" fmla="*/ 733647 h 1568728"/>
                  <a:gd name="connsiteX60" fmla="*/ 248168 w 561975"/>
                  <a:gd name="connsiteY60" fmla="*/ 862752 h 1568728"/>
                  <a:gd name="connsiteX61" fmla="*/ 247515 w 561975"/>
                  <a:gd name="connsiteY61" fmla="*/ 1361888 h 1568728"/>
                  <a:gd name="connsiteX62" fmla="*/ 245882 w 561975"/>
                  <a:gd name="connsiteY62" fmla="*/ 1524558 h 1568728"/>
                  <a:gd name="connsiteX63" fmla="*/ 221719 w 561975"/>
                  <a:gd name="connsiteY63" fmla="*/ 1524885 h 1568728"/>
                  <a:gd name="connsiteX64" fmla="*/ 225637 w 561975"/>
                  <a:gd name="connsiteY64" fmla="*/ 1545178 h 1568728"/>
                  <a:gd name="connsiteX65" fmla="*/ 222372 w 561975"/>
                  <a:gd name="connsiteY65" fmla="*/ 1552051 h 1568728"/>
                  <a:gd name="connsiteX66" fmla="*/ 204412 w 561975"/>
                  <a:gd name="connsiteY66" fmla="*/ 1546160 h 1568728"/>
                  <a:gd name="connsiteX67" fmla="*/ 48981 w 561975"/>
                  <a:gd name="connsiteY67" fmla="*/ 1552051 h 1568728"/>
                  <a:gd name="connsiteX68" fmla="*/ 45715 w 561975"/>
                  <a:gd name="connsiteY68" fmla="*/ 1543214 h 1568728"/>
                  <a:gd name="connsiteX69" fmla="*/ 49307 w 561975"/>
                  <a:gd name="connsiteY69" fmla="*/ 1523903 h 1568728"/>
                  <a:gd name="connsiteX70" fmla="*/ 0 w 561975"/>
                  <a:gd name="connsiteY70" fmla="*/ 1523576 h 1568728"/>
                  <a:gd name="connsiteX71" fmla="*/ 3265 w 561975"/>
                  <a:gd name="connsiteY71" fmla="*/ 860788 h 1568728"/>
                  <a:gd name="connsiteX72" fmla="*/ 5878 w 561975"/>
                  <a:gd name="connsiteY72" fmla="*/ 844750 h 1568728"/>
                  <a:gd name="connsiteX73" fmla="*/ 43430 w 561975"/>
                  <a:gd name="connsiteY73" fmla="*/ 805147 h 1568728"/>
                  <a:gd name="connsiteX74" fmla="*/ 43430 w 561975"/>
                  <a:gd name="connsiteY74" fmla="*/ 571126 h 1568728"/>
                  <a:gd name="connsiteX75" fmla="*/ 60409 w 561975"/>
                  <a:gd name="connsiteY75" fmla="*/ 519412 h 1568728"/>
                  <a:gd name="connsiteX76" fmla="*/ 61267 w 561975"/>
                  <a:gd name="connsiteY76" fmla="*/ 411443 h 1568728"/>
                  <a:gd name="connsiteX77" fmla="*/ 60422 w 561975"/>
                  <a:gd name="connsiteY77" fmla="*/ 308157 h 1568728"/>
                  <a:gd name="connsiteX78" fmla="*/ 59796 w 561975"/>
                  <a:gd name="connsiteY78" fmla="*/ 305879 h 1568728"/>
                  <a:gd name="connsiteX79" fmla="*/ 3008 w 561975"/>
                  <a:gd name="connsiteY79" fmla="*/ 260357 h 1568728"/>
                  <a:gd name="connsiteX80" fmla="*/ 2023 w 561975"/>
                  <a:gd name="connsiteY80" fmla="*/ 130670 h 1568728"/>
                  <a:gd name="connsiteX81" fmla="*/ 4649 w 561975"/>
                  <a:gd name="connsiteY81"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217800 w 561975"/>
                  <a:gd name="connsiteY9" fmla="*/ 768162 h 1568728"/>
                  <a:gd name="connsiteX10" fmla="*/ 237392 w 561975"/>
                  <a:gd name="connsiteY10" fmla="*/ 738050 h 1568728"/>
                  <a:gd name="connsiteX11" fmla="*/ 237408 w 561975"/>
                  <a:gd name="connsiteY11" fmla="*/ 737979 h 1568728"/>
                  <a:gd name="connsiteX12" fmla="*/ 4649 w 561975"/>
                  <a:gd name="connsiteY12" fmla="*/ 0 h 1568728"/>
                  <a:gd name="connsiteX13" fmla="*/ 205214 w 561975"/>
                  <a:gd name="connsiteY13" fmla="*/ 328 h 1568728"/>
                  <a:gd name="connsiteX14" fmla="*/ 213092 w 561975"/>
                  <a:gd name="connsiteY14" fmla="*/ 3930 h 1568728"/>
                  <a:gd name="connsiteX15" fmla="*/ 238039 w 561975"/>
                  <a:gd name="connsiteY15" fmla="*/ 17030 h 1568728"/>
                  <a:gd name="connsiteX16" fmla="*/ 274476 w 561975"/>
                  <a:gd name="connsiteY16" fmla="*/ 16702 h 1568728"/>
                  <a:gd name="connsiteX17" fmla="*/ 335531 w 561975"/>
                  <a:gd name="connsiteY17" fmla="*/ 983 h 1568728"/>
                  <a:gd name="connsiteX18" fmla="*/ 557433 w 561975"/>
                  <a:gd name="connsiteY18" fmla="*/ 328 h 1568728"/>
                  <a:gd name="connsiteX19" fmla="*/ 560059 w 561975"/>
                  <a:gd name="connsiteY19" fmla="*/ 92026 h 1568728"/>
                  <a:gd name="connsiteX20" fmla="*/ 560059 w 561975"/>
                  <a:gd name="connsiteY20" fmla="*/ 369085 h 1568728"/>
                  <a:gd name="connsiteX21" fmla="*/ 560387 w 561975"/>
                  <a:gd name="connsiteY21" fmla="*/ 743410 h 1568728"/>
                  <a:gd name="connsiteX22" fmla="*/ 555135 w 561975"/>
                  <a:gd name="connsiteY22" fmla="*/ 730638 h 1568728"/>
                  <a:gd name="connsiteX23" fmla="*/ 553959 w 561975"/>
                  <a:gd name="connsiteY23" fmla="*/ 734127 h 1568728"/>
                  <a:gd name="connsiteX24" fmla="*/ 554363 w 561975"/>
                  <a:gd name="connsiteY24" fmla="*/ 743707 h 1568728"/>
                  <a:gd name="connsiteX25" fmla="*/ 559044 w 561975"/>
                  <a:gd name="connsiteY25" fmla="*/ 743952 h 1568728"/>
                  <a:gd name="connsiteX26" fmla="*/ 561975 w 561975"/>
                  <a:gd name="connsiteY26" fmla="*/ 1534676 h 1568728"/>
                  <a:gd name="connsiteX27" fmla="*/ 514106 w 561975"/>
                  <a:gd name="connsiteY27" fmla="*/ 1535986 h 1568728"/>
                  <a:gd name="connsiteX28" fmla="*/ 519316 w 561975"/>
                  <a:gd name="connsiteY28" fmla="*/ 1562835 h 1568728"/>
                  <a:gd name="connsiteX29" fmla="*/ 517037 w 561975"/>
                  <a:gd name="connsiteY29" fmla="*/ 1568728 h 1568728"/>
                  <a:gd name="connsiteX30" fmla="*/ 499452 w 561975"/>
                  <a:gd name="connsiteY30" fmla="*/ 1558906 h 1568728"/>
                  <a:gd name="connsiteX31" fmla="*/ 477308 w 561975"/>
                  <a:gd name="connsiteY31" fmla="*/ 1556286 h 1568728"/>
                  <a:gd name="connsiteX32" fmla="*/ 429765 w 561975"/>
                  <a:gd name="connsiteY32" fmla="*/ 1554322 h 1568728"/>
                  <a:gd name="connsiteX33" fmla="*/ 339562 w 561975"/>
                  <a:gd name="connsiteY33" fmla="*/ 1565781 h 1568728"/>
                  <a:gd name="connsiteX34" fmla="*/ 336957 w 561975"/>
                  <a:gd name="connsiteY34" fmla="*/ 1559560 h 1568728"/>
                  <a:gd name="connsiteX35" fmla="*/ 341516 w 561975"/>
                  <a:gd name="connsiteY35" fmla="*/ 1536313 h 1568728"/>
                  <a:gd name="connsiteX36" fmla="*/ 316767 w 561975"/>
                  <a:gd name="connsiteY36" fmla="*/ 1535986 h 1568728"/>
                  <a:gd name="connsiteX37" fmla="*/ 313185 w 561975"/>
                  <a:gd name="connsiteY37" fmla="*/ 815985 h 1568728"/>
                  <a:gd name="connsiteX38" fmla="*/ 314488 w 561975"/>
                  <a:gd name="connsiteY38" fmla="*/ 578932 h 1568728"/>
                  <a:gd name="connsiteX39" fmla="*/ 316354 w 561975"/>
                  <a:gd name="connsiteY39" fmla="*/ 558423 h 1568728"/>
                  <a:gd name="connsiteX40" fmla="*/ 316329 w 561975"/>
                  <a:gd name="connsiteY40" fmla="*/ 551501 h 1568728"/>
                  <a:gd name="connsiteX41" fmla="*/ 316621 w 561975"/>
                  <a:gd name="connsiteY41" fmla="*/ 548316 h 1568728"/>
                  <a:gd name="connsiteX42" fmla="*/ 316865 w 561975"/>
                  <a:gd name="connsiteY42" fmla="*/ 533708 h 1568728"/>
                  <a:gd name="connsiteX43" fmla="*/ 316513 w 561975"/>
                  <a:gd name="connsiteY43" fmla="*/ 435902 h 1568728"/>
                  <a:gd name="connsiteX44" fmla="*/ 315836 w 561975"/>
                  <a:gd name="connsiteY44" fmla="*/ 415589 h 1568728"/>
                  <a:gd name="connsiteX45" fmla="*/ 316329 w 561975"/>
                  <a:gd name="connsiteY45" fmla="*/ 551501 h 1568728"/>
                  <a:gd name="connsiteX46" fmla="*/ 313867 w 561975"/>
                  <a:gd name="connsiteY46" fmla="*/ 578353 h 1568728"/>
                  <a:gd name="connsiteX47" fmla="*/ 312882 w 561975"/>
                  <a:gd name="connsiteY47" fmla="*/ 576061 h 1568728"/>
                  <a:gd name="connsiteX48" fmla="*/ 312225 w 561975"/>
                  <a:gd name="connsiteY48" fmla="*/ 573769 h 1568728"/>
                  <a:gd name="connsiteX49" fmla="*/ 311241 w 561975"/>
                  <a:gd name="connsiteY49" fmla="*/ 568856 h 1568728"/>
                  <a:gd name="connsiteX50" fmla="*/ 310912 w 561975"/>
                  <a:gd name="connsiteY50" fmla="*/ 557721 h 1568728"/>
                  <a:gd name="connsiteX51" fmla="*/ 310912 w 561975"/>
                  <a:gd name="connsiteY51" fmla="*/ 421812 h 1568728"/>
                  <a:gd name="connsiteX52" fmla="*/ 309599 w 561975"/>
                  <a:gd name="connsiteY52" fmla="*/ 264615 h 1568728"/>
                  <a:gd name="connsiteX53" fmla="*/ 253796 w 561975"/>
                  <a:gd name="connsiteY53" fmla="*/ 265270 h 1568728"/>
                  <a:gd name="connsiteX54" fmla="*/ 251498 w 561975"/>
                  <a:gd name="connsiteY54" fmla="*/ 565909 h 1568728"/>
                  <a:gd name="connsiteX55" fmla="*/ 248544 w 561975"/>
                  <a:gd name="connsiteY55" fmla="*/ 862290 h 1568728"/>
                  <a:gd name="connsiteX56" fmla="*/ 246574 w 561975"/>
                  <a:gd name="connsiteY56" fmla="*/ 697561 h 1568728"/>
                  <a:gd name="connsiteX57" fmla="*/ 246193 w 561975"/>
                  <a:gd name="connsiteY57" fmla="*/ 699276 h 1568728"/>
                  <a:gd name="connsiteX58" fmla="*/ 245734 w 561975"/>
                  <a:gd name="connsiteY58" fmla="*/ 733647 h 1568728"/>
                  <a:gd name="connsiteX59" fmla="*/ 248168 w 561975"/>
                  <a:gd name="connsiteY59" fmla="*/ 862752 h 1568728"/>
                  <a:gd name="connsiteX60" fmla="*/ 247515 w 561975"/>
                  <a:gd name="connsiteY60" fmla="*/ 1361888 h 1568728"/>
                  <a:gd name="connsiteX61" fmla="*/ 245882 w 561975"/>
                  <a:gd name="connsiteY61" fmla="*/ 1524558 h 1568728"/>
                  <a:gd name="connsiteX62" fmla="*/ 221719 w 561975"/>
                  <a:gd name="connsiteY62" fmla="*/ 1524885 h 1568728"/>
                  <a:gd name="connsiteX63" fmla="*/ 225637 w 561975"/>
                  <a:gd name="connsiteY63" fmla="*/ 1545178 h 1568728"/>
                  <a:gd name="connsiteX64" fmla="*/ 222372 w 561975"/>
                  <a:gd name="connsiteY64" fmla="*/ 1552051 h 1568728"/>
                  <a:gd name="connsiteX65" fmla="*/ 204412 w 561975"/>
                  <a:gd name="connsiteY65" fmla="*/ 1546160 h 1568728"/>
                  <a:gd name="connsiteX66" fmla="*/ 48981 w 561975"/>
                  <a:gd name="connsiteY66" fmla="*/ 1552051 h 1568728"/>
                  <a:gd name="connsiteX67" fmla="*/ 45715 w 561975"/>
                  <a:gd name="connsiteY67" fmla="*/ 1543214 h 1568728"/>
                  <a:gd name="connsiteX68" fmla="*/ 49307 w 561975"/>
                  <a:gd name="connsiteY68" fmla="*/ 1523903 h 1568728"/>
                  <a:gd name="connsiteX69" fmla="*/ 0 w 561975"/>
                  <a:gd name="connsiteY69" fmla="*/ 1523576 h 1568728"/>
                  <a:gd name="connsiteX70" fmla="*/ 3265 w 561975"/>
                  <a:gd name="connsiteY70" fmla="*/ 860788 h 1568728"/>
                  <a:gd name="connsiteX71" fmla="*/ 5878 w 561975"/>
                  <a:gd name="connsiteY71" fmla="*/ 844750 h 1568728"/>
                  <a:gd name="connsiteX72" fmla="*/ 43430 w 561975"/>
                  <a:gd name="connsiteY72" fmla="*/ 805147 h 1568728"/>
                  <a:gd name="connsiteX73" fmla="*/ 43430 w 561975"/>
                  <a:gd name="connsiteY73" fmla="*/ 571126 h 1568728"/>
                  <a:gd name="connsiteX74" fmla="*/ 60409 w 561975"/>
                  <a:gd name="connsiteY74" fmla="*/ 519412 h 1568728"/>
                  <a:gd name="connsiteX75" fmla="*/ 61267 w 561975"/>
                  <a:gd name="connsiteY75" fmla="*/ 411443 h 1568728"/>
                  <a:gd name="connsiteX76" fmla="*/ 60422 w 561975"/>
                  <a:gd name="connsiteY76" fmla="*/ 308157 h 1568728"/>
                  <a:gd name="connsiteX77" fmla="*/ 59796 w 561975"/>
                  <a:gd name="connsiteY77" fmla="*/ 305879 h 1568728"/>
                  <a:gd name="connsiteX78" fmla="*/ 3008 w 561975"/>
                  <a:gd name="connsiteY78" fmla="*/ 260357 h 1568728"/>
                  <a:gd name="connsiteX79" fmla="*/ 2023 w 561975"/>
                  <a:gd name="connsiteY79" fmla="*/ 130670 h 1568728"/>
                  <a:gd name="connsiteX80" fmla="*/ 4649 w 561975"/>
                  <a:gd name="connsiteY80"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237392 w 561975"/>
                  <a:gd name="connsiteY9" fmla="*/ 738050 h 1568728"/>
                  <a:gd name="connsiteX10" fmla="*/ 237408 w 561975"/>
                  <a:gd name="connsiteY10" fmla="*/ 737979 h 1568728"/>
                  <a:gd name="connsiteX11" fmla="*/ 4649 w 561975"/>
                  <a:gd name="connsiteY11" fmla="*/ 0 h 1568728"/>
                  <a:gd name="connsiteX12" fmla="*/ 205214 w 561975"/>
                  <a:gd name="connsiteY12" fmla="*/ 328 h 1568728"/>
                  <a:gd name="connsiteX13" fmla="*/ 213092 w 561975"/>
                  <a:gd name="connsiteY13" fmla="*/ 3930 h 1568728"/>
                  <a:gd name="connsiteX14" fmla="*/ 238039 w 561975"/>
                  <a:gd name="connsiteY14" fmla="*/ 17030 h 1568728"/>
                  <a:gd name="connsiteX15" fmla="*/ 274476 w 561975"/>
                  <a:gd name="connsiteY15" fmla="*/ 16702 h 1568728"/>
                  <a:gd name="connsiteX16" fmla="*/ 335531 w 561975"/>
                  <a:gd name="connsiteY16" fmla="*/ 983 h 1568728"/>
                  <a:gd name="connsiteX17" fmla="*/ 557433 w 561975"/>
                  <a:gd name="connsiteY17" fmla="*/ 328 h 1568728"/>
                  <a:gd name="connsiteX18" fmla="*/ 560059 w 561975"/>
                  <a:gd name="connsiteY18" fmla="*/ 92026 h 1568728"/>
                  <a:gd name="connsiteX19" fmla="*/ 560059 w 561975"/>
                  <a:gd name="connsiteY19" fmla="*/ 369085 h 1568728"/>
                  <a:gd name="connsiteX20" fmla="*/ 560387 w 561975"/>
                  <a:gd name="connsiteY20" fmla="*/ 743410 h 1568728"/>
                  <a:gd name="connsiteX21" fmla="*/ 555135 w 561975"/>
                  <a:gd name="connsiteY21" fmla="*/ 730638 h 1568728"/>
                  <a:gd name="connsiteX22" fmla="*/ 553959 w 561975"/>
                  <a:gd name="connsiteY22" fmla="*/ 734127 h 1568728"/>
                  <a:gd name="connsiteX23" fmla="*/ 554363 w 561975"/>
                  <a:gd name="connsiteY23" fmla="*/ 743707 h 1568728"/>
                  <a:gd name="connsiteX24" fmla="*/ 559044 w 561975"/>
                  <a:gd name="connsiteY24" fmla="*/ 743952 h 1568728"/>
                  <a:gd name="connsiteX25" fmla="*/ 561975 w 561975"/>
                  <a:gd name="connsiteY25" fmla="*/ 1534676 h 1568728"/>
                  <a:gd name="connsiteX26" fmla="*/ 514106 w 561975"/>
                  <a:gd name="connsiteY26" fmla="*/ 1535986 h 1568728"/>
                  <a:gd name="connsiteX27" fmla="*/ 519316 w 561975"/>
                  <a:gd name="connsiteY27" fmla="*/ 1562835 h 1568728"/>
                  <a:gd name="connsiteX28" fmla="*/ 517037 w 561975"/>
                  <a:gd name="connsiteY28" fmla="*/ 1568728 h 1568728"/>
                  <a:gd name="connsiteX29" fmla="*/ 499452 w 561975"/>
                  <a:gd name="connsiteY29" fmla="*/ 1558906 h 1568728"/>
                  <a:gd name="connsiteX30" fmla="*/ 477308 w 561975"/>
                  <a:gd name="connsiteY30" fmla="*/ 1556286 h 1568728"/>
                  <a:gd name="connsiteX31" fmla="*/ 429765 w 561975"/>
                  <a:gd name="connsiteY31" fmla="*/ 1554322 h 1568728"/>
                  <a:gd name="connsiteX32" fmla="*/ 339562 w 561975"/>
                  <a:gd name="connsiteY32" fmla="*/ 1565781 h 1568728"/>
                  <a:gd name="connsiteX33" fmla="*/ 336957 w 561975"/>
                  <a:gd name="connsiteY33" fmla="*/ 1559560 h 1568728"/>
                  <a:gd name="connsiteX34" fmla="*/ 341516 w 561975"/>
                  <a:gd name="connsiteY34" fmla="*/ 1536313 h 1568728"/>
                  <a:gd name="connsiteX35" fmla="*/ 316767 w 561975"/>
                  <a:gd name="connsiteY35" fmla="*/ 1535986 h 1568728"/>
                  <a:gd name="connsiteX36" fmla="*/ 313185 w 561975"/>
                  <a:gd name="connsiteY36" fmla="*/ 815985 h 1568728"/>
                  <a:gd name="connsiteX37" fmla="*/ 314488 w 561975"/>
                  <a:gd name="connsiteY37" fmla="*/ 578932 h 1568728"/>
                  <a:gd name="connsiteX38" fmla="*/ 316354 w 561975"/>
                  <a:gd name="connsiteY38" fmla="*/ 558423 h 1568728"/>
                  <a:gd name="connsiteX39" fmla="*/ 316329 w 561975"/>
                  <a:gd name="connsiteY39" fmla="*/ 551501 h 1568728"/>
                  <a:gd name="connsiteX40" fmla="*/ 316621 w 561975"/>
                  <a:gd name="connsiteY40" fmla="*/ 548316 h 1568728"/>
                  <a:gd name="connsiteX41" fmla="*/ 316865 w 561975"/>
                  <a:gd name="connsiteY41" fmla="*/ 533708 h 1568728"/>
                  <a:gd name="connsiteX42" fmla="*/ 316513 w 561975"/>
                  <a:gd name="connsiteY42" fmla="*/ 435902 h 1568728"/>
                  <a:gd name="connsiteX43" fmla="*/ 315836 w 561975"/>
                  <a:gd name="connsiteY43" fmla="*/ 415589 h 1568728"/>
                  <a:gd name="connsiteX44" fmla="*/ 316329 w 561975"/>
                  <a:gd name="connsiteY44" fmla="*/ 551501 h 1568728"/>
                  <a:gd name="connsiteX45" fmla="*/ 313867 w 561975"/>
                  <a:gd name="connsiteY45" fmla="*/ 578353 h 1568728"/>
                  <a:gd name="connsiteX46" fmla="*/ 312882 w 561975"/>
                  <a:gd name="connsiteY46" fmla="*/ 576061 h 1568728"/>
                  <a:gd name="connsiteX47" fmla="*/ 312225 w 561975"/>
                  <a:gd name="connsiteY47" fmla="*/ 573769 h 1568728"/>
                  <a:gd name="connsiteX48" fmla="*/ 311241 w 561975"/>
                  <a:gd name="connsiteY48" fmla="*/ 568856 h 1568728"/>
                  <a:gd name="connsiteX49" fmla="*/ 310912 w 561975"/>
                  <a:gd name="connsiteY49" fmla="*/ 557721 h 1568728"/>
                  <a:gd name="connsiteX50" fmla="*/ 310912 w 561975"/>
                  <a:gd name="connsiteY50" fmla="*/ 421812 h 1568728"/>
                  <a:gd name="connsiteX51" fmla="*/ 309599 w 561975"/>
                  <a:gd name="connsiteY51" fmla="*/ 264615 h 1568728"/>
                  <a:gd name="connsiteX52" fmla="*/ 253796 w 561975"/>
                  <a:gd name="connsiteY52" fmla="*/ 265270 h 1568728"/>
                  <a:gd name="connsiteX53" fmla="*/ 251498 w 561975"/>
                  <a:gd name="connsiteY53" fmla="*/ 565909 h 1568728"/>
                  <a:gd name="connsiteX54" fmla="*/ 248544 w 561975"/>
                  <a:gd name="connsiteY54" fmla="*/ 862290 h 1568728"/>
                  <a:gd name="connsiteX55" fmla="*/ 246574 w 561975"/>
                  <a:gd name="connsiteY55" fmla="*/ 697561 h 1568728"/>
                  <a:gd name="connsiteX56" fmla="*/ 246193 w 561975"/>
                  <a:gd name="connsiteY56" fmla="*/ 699276 h 1568728"/>
                  <a:gd name="connsiteX57" fmla="*/ 245734 w 561975"/>
                  <a:gd name="connsiteY57" fmla="*/ 733647 h 1568728"/>
                  <a:gd name="connsiteX58" fmla="*/ 248168 w 561975"/>
                  <a:gd name="connsiteY58" fmla="*/ 862752 h 1568728"/>
                  <a:gd name="connsiteX59" fmla="*/ 247515 w 561975"/>
                  <a:gd name="connsiteY59" fmla="*/ 1361888 h 1568728"/>
                  <a:gd name="connsiteX60" fmla="*/ 245882 w 561975"/>
                  <a:gd name="connsiteY60" fmla="*/ 1524558 h 1568728"/>
                  <a:gd name="connsiteX61" fmla="*/ 221719 w 561975"/>
                  <a:gd name="connsiteY61" fmla="*/ 1524885 h 1568728"/>
                  <a:gd name="connsiteX62" fmla="*/ 225637 w 561975"/>
                  <a:gd name="connsiteY62" fmla="*/ 1545178 h 1568728"/>
                  <a:gd name="connsiteX63" fmla="*/ 222372 w 561975"/>
                  <a:gd name="connsiteY63" fmla="*/ 1552051 h 1568728"/>
                  <a:gd name="connsiteX64" fmla="*/ 204412 w 561975"/>
                  <a:gd name="connsiteY64" fmla="*/ 1546160 h 1568728"/>
                  <a:gd name="connsiteX65" fmla="*/ 48981 w 561975"/>
                  <a:gd name="connsiteY65" fmla="*/ 1552051 h 1568728"/>
                  <a:gd name="connsiteX66" fmla="*/ 45715 w 561975"/>
                  <a:gd name="connsiteY66" fmla="*/ 1543214 h 1568728"/>
                  <a:gd name="connsiteX67" fmla="*/ 49307 w 561975"/>
                  <a:gd name="connsiteY67" fmla="*/ 1523903 h 1568728"/>
                  <a:gd name="connsiteX68" fmla="*/ 0 w 561975"/>
                  <a:gd name="connsiteY68" fmla="*/ 1523576 h 1568728"/>
                  <a:gd name="connsiteX69" fmla="*/ 3265 w 561975"/>
                  <a:gd name="connsiteY69" fmla="*/ 860788 h 1568728"/>
                  <a:gd name="connsiteX70" fmla="*/ 5878 w 561975"/>
                  <a:gd name="connsiteY70" fmla="*/ 844750 h 1568728"/>
                  <a:gd name="connsiteX71" fmla="*/ 43430 w 561975"/>
                  <a:gd name="connsiteY71" fmla="*/ 805147 h 1568728"/>
                  <a:gd name="connsiteX72" fmla="*/ 43430 w 561975"/>
                  <a:gd name="connsiteY72" fmla="*/ 571126 h 1568728"/>
                  <a:gd name="connsiteX73" fmla="*/ 60409 w 561975"/>
                  <a:gd name="connsiteY73" fmla="*/ 519412 h 1568728"/>
                  <a:gd name="connsiteX74" fmla="*/ 61267 w 561975"/>
                  <a:gd name="connsiteY74" fmla="*/ 411443 h 1568728"/>
                  <a:gd name="connsiteX75" fmla="*/ 60422 w 561975"/>
                  <a:gd name="connsiteY75" fmla="*/ 308157 h 1568728"/>
                  <a:gd name="connsiteX76" fmla="*/ 59796 w 561975"/>
                  <a:gd name="connsiteY76" fmla="*/ 305879 h 1568728"/>
                  <a:gd name="connsiteX77" fmla="*/ 3008 w 561975"/>
                  <a:gd name="connsiteY77" fmla="*/ 260357 h 1568728"/>
                  <a:gd name="connsiteX78" fmla="*/ 2023 w 561975"/>
                  <a:gd name="connsiteY78" fmla="*/ 130670 h 1568728"/>
                  <a:gd name="connsiteX79" fmla="*/ 4649 w 561975"/>
                  <a:gd name="connsiteY79"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392 w 561975"/>
                  <a:gd name="connsiteY7" fmla="*/ 738050 h 1568728"/>
                  <a:gd name="connsiteX8" fmla="*/ 218016 w 561975"/>
                  <a:gd name="connsiteY8" fmla="*/ 767645 h 1568728"/>
                  <a:gd name="connsiteX9" fmla="*/ 237392 w 561975"/>
                  <a:gd name="connsiteY9" fmla="*/ 738050 h 1568728"/>
                  <a:gd name="connsiteX10" fmla="*/ 4649 w 561975"/>
                  <a:gd name="connsiteY10" fmla="*/ 0 h 1568728"/>
                  <a:gd name="connsiteX11" fmla="*/ 205214 w 561975"/>
                  <a:gd name="connsiteY11" fmla="*/ 328 h 1568728"/>
                  <a:gd name="connsiteX12" fmla="*/ 213092 w 561975"/>
                  <a:gd name="connsiteY12" fmla="*/ 3930 h 1568728"/>
                  <a:gd name="connsiteX13" fmla="*/ 238039 w 561975"/>
                  <a:gd name="connsiteY13" fmla="*/ 17030 h 1568728"/>
                  <a:gd name="connsiteX14" fmla="*/ 274476 w 561975"/>
                  <a:gd name="connsiteY14" fmla="*/ 16702 h 1568728"/>
                  <a:gd name="connsiteX15" fmla="*/ 335531 w 561975"/>
                  <a:gd name="connsiteY15" fmla="*/ 983 h 1568728"/>
                  <a:gd name="connsiteX16" fmla="*/ 557433 w 561975"/>
                  <a:gd name="connsiteY16" fmla="*/ 328 h 1568728"/>
                  <a:gd name="connsiteX17" fmla="*/ 560059 w 561975"/>
                  <a:gd name="connsiteY17" fmla="*/ 92026 h 1568728"/>
                  <a:gd name="connsiteX18" fmla="*/ 560059 w 561975"/>
                  <a:gd name="connsiteY18" fmla="*/ 369085 h 1568728"/>
                  <a:gd name="connsiteX19" fmla="*/ 560387 w 561975"/>
                  <a:gd name="connsiteY19" fmla="*/ 743410 h 1568728"/>
                  <a:gd name="connsiteX20" fmla="*/ 555135 w 561975"/>
                  <a:gd name="connsiteY20" fmla="*/ 730638 h 1568728"/>
                  <a:gd name="connsiteX21" fmla="*/ 553959 w 561975"/>
                  <a:gd name="connsiteY21" fmla="*/ 734127 h 1568728"/>
                  <a:gd name="connsiteX22" fmla="*/ 554363 w 561975"/>
                  <a:gd name="connsiteY22" fmla="*/ 743707 h 1568728"/>
                  <a:gd name="connsiteX23" fmla="*/ 559044 w 561975"/>
                  <a:gd name="connsiteY23" fmla="*/ 743952 h 1568728"/>
                  <a:gd name="connsiteX24" fmla="*/ 561975 w 561975"/>
                  <a:gd name="connsiteY24" fmla="*/ 1534676 h 1568728"/>
                  <a:gd name="connsiteX25" fmla="*/ 514106 w 561975"/>
                  <a:gd name="connsiteY25" fmla="*/ 1535986 h 1568728"/>
                  <a:gd name="connsiteX26" fmla="*/ 519316 w 561975"/>
                  <a:gd name="connsiteY26" fmla="*/ 1562835 h 1568728"/>
                  <a:gd name="connsiteX27" fmla="*/ 517037 w 561975"/>
                  <a:gd name="connsiteY27" fmla="*/ 1568728 h 1568728"/>
                  <a:gd name="connsiteX28" fmla="*/ 499452 w 561975"/>
                  <a:gd name="connsiteY28" fmla="*/ 1558906 h 1568728"/>
                  <a:gd name="connsiteX29" fmla="*/ 477308 w 561975"/>
                  <a:gd name="connsiteY29" fmla="*/ 1556286 h 1568728"/>
                  <a:gd name="connsiteX30" fmla="*/ 429765 w 561975"/>
                  <a:gd name="connsiteY30" fmla="*/ 1554322 h 1568728"/>
                  <a:gd name="connsiteX31" fmla="*/ 339562 w 561975"/>
                  <a:gd name="connsiteY31" fmla="*/ 1565781 h 1568728"/>
                  <a:gd name="connsiteX32" fmla="*/ 336957 w 561975"/>
                  <a:gd name="connsiteY32" fmla="*/ 1559560 h 1568728"/>
                  <a:gd name="connsiteX33" fmla="*/ 341516 w 561975"/>
                  <a:gd name="connsiteY33" fmla="*/ 1536313 h 1568728"/>
                  <a:gd name="connsiteX34" fmla="*/ 316767 w 561975"/>
                  <a:gd name="connsiteY34" fmla="*/ 1535986 h 1568728"/>
                  <a:gd name="connsiteX35" fmla="*/ 313185 w 561975"/>
                  <a:gd name="connsiteY35" fmla="*/ 815985 h 1568728"/>
                  <a:gd name="connsiteX36" fmla="*/ 314488 w 561975"/>
                  <a:gd name="connsiteY36" fmla="*/ 578932 h 1568728"/>
                  <a:gd name="connsiteX37" fmla="*/ 316354 w 561975"/>
                  <a:gd name="connsiteY37" fmla="*/ 558423 h 1568728"/>
                  <a:gd name="connsiteX38" fmla="*/ 316329 w 561975"/>
                  <a:gd name="connsiteY38" fmla="*/ 551501 h 1568728"/>
                  <a:gd name="connsiteX39" fmla="*/ 316621 w 561975"/>
                  <a:gd name="connsiteY39" fmla="*/ 548316 h 1568728"/>
                  <a:gd name="connsiteX40" fmla="*/ 316865 w 561975"/>
                  <a:gd name="connsiteY40" fmla="*/ 533708 h 1568728"/>
                  <a:gd name="connsiteX41" fmla="*/ 316513 w 561975"/>
                  <a:gd name="connsiteY41" fmla="*/ 435902 h 1568728"/>
                  <a:gd name="connsiteX42" fmla="*/ 315836 w 561975"/>
                  <a:gd name="connsiteY42" fmla="*/ 415589 h 1568728"/>
                  <a:gd name="connsiteX43" fmla="*/ 316329 w 561975"/>
                  <a:gd name="connsiteY43" fmla="*/ 551501 h 1568728"/>
                  <a:gd name="connsiteX44" fmla="*/ 313867 w 561975"/>
                  <a:gd name="connsiteY44" fmla="*/ 578353 h 1568728"/>
                  <a:gd name="connsiteX45" fmla="*/ 312882 w 561975"/>
                  <a:gd name="connsiteY45" fmla="*/ 576061 h 1568728"/>
                  <a:gd name="connsiteX46" fmla="*/ 312225 w 561975"/>
                  <a:gd name="connsiteY46" fmla="*/ 573769 h 1568728"/>
                  <a:gd name="connsiteX47" fmla="*/ 311241 w 561975"/>
                  <a:gd name="connsiteY47" fmla="*/ 568856 h 1568728"/>
                  <a:gd name="connsiteX48" fmla="*/ 310912 w 561975"/>
                  <a:gd name="connsiteY48" fmla="*/ 557721 h 1568728"/>
                  <a:gd name="connsiteX49" fmla="*/ 310912 w 561975"/>
                  <a:gd name="connsiteY49" fmla="*/ 421812 h 1568728"/>
                  <a:gd name="connsiteX50" fmla="*/ 309599 w 561975"/>
                  <a:gd name="connsiteY50" fmla="*/ 264615 h 1568728"/>
                  <a:gd name="connsiteX51" fmla="*/ 253796 w 561975"/>
                  <a:gd name="connsiteY51" fmla="*/ 265270 h 1568728"/>
                  <a:gd name="connsiteX52" fmla="*/ 251498 w 561975"/>
                  <a:gd name="connsiteY52" fmla="*/ 565909 h 1568728"/>
                  <a:gd name="connsiteX53" fmla="*/ 248544 w 561975"/>
                  <a:gd name="connsiteY53" fmla="*/ 862290 h 1568728"/>
                  <a:gd name="connsiteX54" fmla="*/ 246574 w 561975"/>
                  <a:gd name="connsiteY54" fmla="*/ 697561 h 1568728"/>
                  <a:gd name="connsiteX55" fmla="*/ 246193 w 561975"/>
                  <a:gd name="connsiteY55" fmla="*/ 699276 h 1568728"/>
                  <a:gd name="connsiteX56" fmla="*/ 245734 w 561975"/>
                  <a:gd name="connsiteY56" fmla="*/ 733647 h 1568728"/>
                  <a:gd name="connsiteX57" fmla="*/ 248168 w 561975"/>
                  <a:gd name="connsiteY57" fmla="*/ 862752 h 1568728"/>
                  <a:gd name="connsiteX58" fmla="*/ 247515 w 561975"/>
                  <a:gd name="connsiteY58" fmla="*/ 1361888 h 1568728"/>
                  <a:gd name="connsiteX59" fmla="*/ 245882 w 561975"/>
                  <a:gd name="connsiteY59" fmla="*/ 1524558 h 1568728"/>
                  <a:gd name="connsiteX60" fmla="*/ 221719 w 561975"/>
                  <a:gd name="connsiteY60" fmla="*/ 1524885 h 1568728"/>
                  <a:gd name="connsiteX61" fmla="*/ 225637 w 561975"/>
                  <a:gd name="connsiteY61" fmla="*/ 1545178 h 1568728"/>
                  <a:gd name="connsiteX62" fmla="*/ 222372 w 561975"/>
                  <a:gd name="connsiteY62" fmla="*/ 1552051 h 1568728"/>
                  <a:gd name="connsiteX63" fmla="*/ 204412 w 561975"/>
                  <a:gd name="connsiteY63" fmla="*/ 1546160 h 1568728"/>
                  <a:gd name="connsiteX64" fmla="*/ 48981 w 561975"/>
                  <a:gd name="connsiteY64" fmla="*/ 1552051 h 1568728"/>
                  <a:gd name="connsiteX65" fmla="*/ 45715 w 561975"/>
                  <a:gd name="connsiteY65" fmla="*/ 1543214 h 1568728"/>
                  <a:gd name="connsiteX66" fmla="*/ 49307 w 561975"/>
                  <a:gd name="connsiteY66" fmla="*/ 1523903 h 1568728"/>
                  <a:gd name="connsiteX67" fmla="*/ 0 w 561975"/>
                  <a:gd name="connsiteY67" fmla="*/ 1523576 h 1568728"/>
                  <a:gd name="connsiteX68" fmla="*/ 3265 w 561975"/>
                  <a:gd name="connsiteY68" fmla="*/ 860788 h 1568728"/>
                  <a:gd name="connsiteX69" fmla="*/ 5878 w 561975"/>
                  <a:gd name="connsiteY69" fmla="*/ 844750 h 1568728"/>
                  <a:gd name="connsiteX70" fmla="*/ 43430 w 561975"/>
                  <a:gd name="connsiteY70" fmla="*/ 805147 h 1568728"/>
                  <a:gd name="connsiteX71" fmla="*/ 43430 w 561975"/>
                  <a:gd name="connsiteY71" fmla="*/ 571126 h 1568728"/>
                  <a:gd name="connsiteX72" fmla="*/ 60409 w 561975"/>
                  <a:gd name="connsiteY72" fmla="*/ 519412 h 1568728"/>
                  <a:gd name="connsiteX73" fmla="*/ 61267 w 561975"/>
                  <a:gd name="connsiteY73" fmla="*/ 411443 h 1568728"/>
                  <a:gd name="connsiteX74" fmla="*/ 60422 w 561975"/>
                  <a:gd name="connsiteY74" fmla="*/ 308157 h 1568728"/>
                  <a:gd name="connsiteX75" fmla="*/ 59796 w 561975"/>
                  <a:gd name="connsiteY75" fmla="*/ 305879 h 1568728"/>
                  <a:gd name="connsiteX76" fmla="*/ 3008 w 561975"/>
                  <a:gd name="connsiteY76" fmla="*/ 260357 h 1568728"/>
                  <a:gd name="connsiteX77" fmla="*/ 2023 w 561975"/>
                  <a:gd name="connsiteY77" fmla="*/ 130670 h 1568728"/>
                  <a:gd name="connsiteX78" fmla="*/ 4649 w 561975"/>
                  <a:gd name="connsiteY78"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4649 w 561975"/>
                  <a:gd name="connsiteY7" fmla="*/ 0 h 1568728"/>
                  <a:gd name="connsiteX8" fmla="*/ 205214 w 561975"/>
                  <a:gd name="connsiteY8" fmla="*/ 328 h 1568728"/>
                  <a:gd name="connsiteX9" fmla="*/ 213092 w 561975"/>
                  <a:gd name="connsiteY9" fmla="*/ 3930 h 1568728"/>
                  <a:gd name="connsiteX10" fmla="*/ 238039 w 561975"/>
                  <a:gd name="connsiteY10" fmla="*/ 17030 h 1568728"/>
                  <a:gd name="connsiteX11" fmla="*/ 274476 w 561975"/>
                  <a:gd name="connsiteY11" fmla="*/ 16702 h 1568728"/>
                  <a:gd name="connsiteX12" fmla="*/ 335531 w 561975"/>
                  <a:gd name="connsiteY12" fmla="*/ 983 h 1568728"/>
                  <a:gd name="connsiteX13" fmla="*/ 557433 w 561975"/>
                  <a:gd name="connsiteY13" fmla="*/ 328 h 1568728"/>
                  <a:gd name="connsiteX14" fmla="*/ 560059 w 561975"/>
                  <a:gd name="connsiteY14" fmla="*/ 92026 h 1568728"/>
                  <a:gd name="connsiteX15" fmla="*/ 560059 w 561975"/>
                  <a:gd name="connsiteY15" fmla="*/ 369085 h 1568728"/>
                  <a:gd name="connsiteX16" fmla="*/ 560387 w 561975"/>
                  <a:gd name="connsiteY16" fmla="*/ 743410 h 1568728"/>
                  <a:gd name="connsiteX17" fmla="*/ 555135 w 561975"/>
                  <a:gd name="connsiteY17" fmla="*/ 730638 h 1568728"/>
                  <a:gd name="connsiteX18" fmla="*/ 553959 w 561975"/>
                  <a:gd name="connsiteY18" fmla="*/ 734127 h 1568728"/>
                  <a:gd name="connsiteX19" fmla="*/ 554363 w 561975"/>
                  <a:gd name="connsiteY19" fmla="*/ 743707 h 1568728"/>
                  <a:gd name="connsiteX20" fmla="*/ 559044 w 561975"/>
                  <a:gd name="connsiteY20" fmla="*/ 743952 h 1568728"/>
                  <a:gd name="connsiteX21" fmla="*/ 561975 w 561975"/>
                  <a:gd name="connsiteY21" fmla="*/ 1534676 h 1568728"/>
                  <a:gd name="connsiteX22" fmla="*/ 514106 w 561975"/>
                  <a:gd name="connsiteY22" fmla="*/ 1535986 h 1568728"/>
                  <a:gd name="connsiteX23" fmla="*/ 519316 w 561975"/>
                  <a:gd name="connsiteY23" fmla="*/ 1562835 h 1568728"/>
                  <a:gd name="connsiteX24" fmla="*/ 517037 w 561975"/>
                  <a:gd name="connsiteY24" fmla="*/ 1568728 h 1568728"/>
                  <a:gd name="connsiteX25" fmla="*/ 499452 w 561975"/>
                  <a:gd name="connsiteY25" fmla="*/ 1558906 h 1568728"/>
                  <a:gd name="connsiteX26" fmla="*/ 477308 w 561975"/>
                  <a:gd name="connsiteY26" fmla="*/ 1556286 h 1568728"/>
                  <a:gd name="connsiteX27" fmla="*/ 429765 w 561975"/>
                  <a:gd name="connsiteY27" fmla="*/ 1554322 h 1568728"/>
                  <a:gd name="connsiteX28" fmla="*/ 339562 w 561975"/>
                  <a:gd name="connsiteY28" fmla="*/ 1565781 h 1568728"/>
                  <a:gd name="connsiteX29" fmla="*/ 336957 w 561975"/>
                  <a:gd name="connsiteY29" fmla="*/ 1559560 h 1568728"/>
                  <a:gd name="connsiteX30" fmla="*/ 341516 w 561975"/>
                  <a:gd name="connsiteY30" fmla="*/ 1536313 h 1568728"/>
                  <a:gd name="connsiteX31" fmla="*/ 316767 w 561975"/>
                  <a:gd name="connsiteY31" fmla="*/ 1535986 h 1568728"/>
                  <a:gd name="connsiteX32" fmla="*/ 313185 w 561975"/>
                  <a:gd name="connsiteY32" fmla="*/ 815985 h 1568728"/>
                  <a:gd name="connsiteX33" fmla="*/ 314488 w 561975"/>
                  <a:gd name="connsiteY33" fmla="*/ 578932 h 1568728"/>
                  <a:gd name="connsiteX34" fmla="*/ 316354 w 561975"/>
                  <a:gd name="connsiteY34" fmla="*/ 558423 h 1568728"/>
                  <a:gd name="connsiteX35" fmla="*/ 316329 w 561975"/>
                  <a:gd name="connsiteY35" fmla="*/ 551501 h 1568728"/>
                  <a:gd name="connsiteX36" fmla="*/ 316621 w 561975"/>
                  <a:gd name="connsiteY36" fmla="*/ 548316 h 1568728"/>
                  <a:gd name="connsiteX37" fmla="*/ 316865 w 561975"/>
                  <a:gd name="connsiteY37" fmla="*/ 533708 h 1568728"/>
                  <a:gd name="connsiteX38" fmla="*/ 316513 w 561975"/>
                  <a:gd name="connsiteY38" fmla="*/ 435902 h 1568728"/>
                  <a:gd name="connsiteX39" fmla="*/ 315836 w 561975"/>
                  <a:gd name="connsiteY39" fmla="*/ 415589 h 1568728"/>
                  <a:gd name="connsiteX40" fmla="*/ 316329 w 561975"/>
                  <a:gd name="connsiteY40" fmla="*/ 551501 h 1568728"/>
                  <a:gd name="connsiteX41" fmla="*/ 313867 w 561975"/>
                  <a:gd name="connsiteY41" fmla="*/ 578353 h 1568728"/>
                  <a:gd name="connsiteX42" fmla="*/ 312882 w 561975"/>
                  <a:gd name="connsiteY42" fmla="*/ 576061 h 1568728"/>
                  <a:gd name="connsiteX43" fmla="*/ 312225 w 561975"/>
                  <a:gd name="connsiteY43" fmla="*/ 573769 h 1568728"/>
                  <a:gd name="connsiteX44" fmla="*/ 311241 w 561975"/>
                  <a:gd name="connsiteY44" fmla="*/ 568856 h 1568728"/>
                  <a:gd name="connsiteX45" fmla="*/ 310912 w 561975"/>
                  <a:gd name="connsiteY45" fmla="*/ 557721 h 1568728"/>
                  <a:gd name="connsiteX46" fmla="*/ 310912 w 561975"/>
                  <a:gd name="connsiteY46" fmla="*/ 421812 h 1568728"/>
                  <a:gd name="connsiteX47" fmla="*/ 309599 w 561975"/>
                  <a:gd name="connsiteY47" fmla="*/ 264615 h 1568728"/>
                  <a:gd name="connsiteX48" fmla="*/ 253796 w 561975"/>
                  <a:gd name="connsiteY48" fmla="*/ 265270 h 1568728"/>
                  <a:gd name="connsiteX49" fmla="*/ 251498 w 561975"/>
                  <a:gd name="connsiteY49" fmla="*/ 565909 h 1568728"/>
                  <a:gd name="connsiteX50" fmla="*/ 248544 w 561975"/>
                  <a:gd name="connsiteY50" fmla="*/ 862290 h 1568728"/>
                  <a:gd name="connsiteX51" fmla="*/ 246574 w 561975"/>
                  <a:gd name="connsiteY51" fmla="*/ 697561 h 1568728"/>
                  <a:gd name="connsiteX52" fmla="*/ 246193 w 561975"/>
                  <a:gd name="connsiteY52" fmla="*/ 699276 h 1568728"/>
                  <a:gd name="connsiteX53" fmla="*/ 245734 w 561975"/>
                  <a:gd name="connsiteY53" fmla="*/ 733647 h 1568728"/>
                  <a:gd name="connsiteX54" fmla="*/ 248168 w 561975"/>
                  <a:gd name="connsiteY54" fmla="*/ 862752 h 1568728"/>
                  <a:gd name="connsiteX55" fmla="*/ 247515 w 561975"/>
                  <a:gd name="connsiteY55" fmla="*/ 1361888 h 1568728"/>
                  <a:gd name="connsiteX56" fmla="*/ 245882 w 561975"/>
                  <a:gd name="connsiteY56" fmla="*/ 1524558 h 1568728"/>
                  <a:gd name="connsiteX57" fmla="*/ 221719 w 561975"/>
                  <a:gd name="connsiteY57" fmla="*/ 1524885 h 1568728"/>
                  <a:gd name="connsiteX58" fmla="*/ 225637 w 561975"/>
                  <a:gd name="connsiteY58" fmla="*/ 1545178 h 1568728"/>
                  <a:gd name="connsiteX59" fmla="*/ 222372 w 561975"/>
                  <a:gd name="connsiteY59" fmla="*/ 1552051 h 1568728"/>
                  <a:gd name="connsiteX60" fmla="*/ 204412 w 561975"/>
                  <a:gd name="connsiteY60" fmla="*/ 1546160 h 1568728"/>
                  <a:gd name="connsiteX61" fmla="*/ 48981 w 561975"/>
                  <a:gd name="connsiteY61" fmla="*/ 1552051 h 1568728"/>
                  <a:gd name="connsiteX62" fmla="*/ 45715 w 561975"/>
                  <a:gd name="connsiteY62" fmla="*/ 1543214 h 1568728"/>
                  <a:gd name="connsiteX63" fmla="*/ 49307 w 561975"/>
                  <a:gd name="connsiteY63" fmla="*/ 1523903 h 1568728"/>
                  <a:gd name="connsiteX64" fmla="*/ 0 w 561975"/>
                  <a:gd name="connsiteY64" fmla="*/ 1523576 h 1568728"/>
                  <a:gd name="connsiteX65" fmla="*/ 3265 w 561975"/>
                  <a:gd name="connsiteY65" fmla="*/ 860788 h 1568728"/>
                  <a:gd name="connsiteX66" fmla="*/ 5878 w 561975"/>
                  <a:gd name="connsiteY66" fmla="*/ 844750 h 1568728"/>
                  <a:gd name="connsiteX67" fmla="*/ 43430 w 561975"/>
                  <a:gd name="connsiteY67" fmla="*/ 805147 h 1568728"/>
                  <a:gd name="connsiteX68" fmla="*/ 43430 w 561975"/>
                  <a:gd name="connsiteY68" fmla="*/ 571126 h 1568728"/>
                  <a:gd name="connsiteX69" fmla="*/ 60409 w 561975"/>
                  <a:gd name="connsiteY69" fmla="*/ 519412 h 1568728"/>
                  <a:gd name="connsiteX70" fmla="*/ 61267 w 561975"/>
                  <a:gd name="connsiteY70" fmla="*/ 411443 h 1568728"/>
                  <a:gd name="connsiteX71" fmla="*/ 60422 w 561975"/>
                  <a:gd name="connsiteY71" fmla="*/ 308157 h 1568728"/>
                  <a:gd name="connsiteX72" fmla="*/ 59796 w 561975"/>
                  <a:gd name="connsiteY72" fmla="*/ 305879 h 1568728"/>
                  <a:gd name="connsiteX73" fmla="*/ 3008 w 561975"/>
                  <a:gd name="connsiteY73" fmla="*/ 260357 h 1568728"/>
                  <a:gd name="connsiteX74" fmla="*/ 2023 w 561975"/>
                  <a:gd name="connsiteY74" fmla="*/ 130670 h 1568728"/>
                  <a:gd name="connsiteX75" fmla="*/ 4649 w 561975"/>
                  <a:gd name="connsiteY75"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354509 w 561975"/>
                  <a:gd name="connsiteY4" fmla="*/ 792879 h 1568728"/>
                  <a:gd name="connsiteX5" fmla="*/ 332268 w 561975"/>
                  <a:gd name="connsiteY5" fmla="*/ 767912 h 1568728"/>
                  <a:gd name="connsiteX6" fmla="*/ 4649 w 561975"/>
                  <a:gd name="connsiteY6" fmla="*/ 0 h 1568728"/>
                  <a:gd name="connsiteX7" fmla="*/ 205214 w 561975"/>
                  <a:gd name="connsiteY7" fmla="*/ 328 h 1568728"/>
                  <a:gd name="connsiteX8" fmla="*/ 213092 w 561975"/>
                  <a:gd name="connsiteY8" fmla="*/ 3930 h 1568728"/>
                  <a:gd name="connsiteX9" fmla="*/ 238039 w 561975"/>
                  <a:gd name="connsiteY9" fmla="*/ 17030 h 1568728"/>
                  <a:gd name="connsiteX10" fmla="*/ 274476 w 561975"/>
                  <a:gd name="connsiteY10" fmla="*/ 16702 h 1568728"/>
                  <a:gd name="connsiteX11" fmla="*/ 335531 w 561975"/>
                  <a:gd name="connsiteY11" fmla="*/ 983 h 1568728"/>
                  <a:gd name="connsiteX12" fmla="*/ 557433 w 561975"/>
                  <a:gd name="connsiteY12" fmla="*/ 328 h 1568728"/>
                  <a:gd name="connsiteX13" fmla="*/ 560059 w 561975"/>
                  <a:gd name="connsiteY13" fmla="*/ 92026 h 1568728"/>
                  <a:gd name="connsiteX14" fmla="*/ 560059 w 561975"/>
                  <a:gd name="connsiteY14" fmla="*/ 369085 h 1568728"/>
                  <a:gd name="connsiteX15" fmla="*/ 560387 w 561975"/>
                  <a:gd name="connsiteY15" fmla="*/ 743410 h 1568728"/>
                  <a:gd name="connsiteX16" fmla="*/ 555135 w 561975"/>
                  <a:gd name="connsiteY16" fmla="*/ 730638 h 1568728"/>
                  <a:gd name="connsiteX17" fmla="*/ 553959 w 561975"/>
                  <a:gd name="connsiteY17" fmla="*/ 734127 h 1568728"/>
                  <a:gd name="connsiteX18" fmla="*/ 554363 w 561975"/>
                  <a:gd name="connsiteY18" fmla="*/ 743707 h 1568728"/>
                  <a:gd name="connsiteX19" fmla="*/ 559044 w 561975"/>
                  <a:gd name="connsiteY19" fmla="*/ 743952 h 1568728"/>
                  <a:gd name="connsiteX20" fmla="*/ 561975 w 561975"/>
                  <a:gd name="connsiteY20" fmla="*/ 1534676 h 1568728"/>
                  <a:gd name="connsiteX21" fmla="*/ 514106 w 561975"/>
                  <a:gd name="connsiteY21" fmla="*/ 1535986 h 1568728"/>
                  <a:gd name="connsiteX22" fmla="*/ 519316 w 561975"/>
                  <a:gd name="connsiteY22" fmla="*/ 1562835 h 1568728"/>
                  <a:gd name="connsiteX23" fmla="*/ 517037 w 561975"/>
                  <a:gd name="connsiteY23" fmla="*/ 1568728 h 1568728"/>
                  <a:gd name="connsiteX24" fmla="*/ 499452 w 561975"/>
                  <a:gd name="connsiteY24" fmla="*/ 1558906 h 1568728"/>
                  <a:gd name="connsiteX25" fmla="*/ 477308 w 561975"/>
                  <a:gd name="connsiteY25" fmla="*/ 1556286 h 1568728"/>
                  <a:gd name="connsiteX26" fmla="*/ 429765 w 561975"/>
                  <a:gd name="connsiteY26" fmla="*/ 1554322 h 1568728"/>
                  <a:gd name="connsiteX27" fmla="*/ 339562 w 561975"/>
                  <a:gd name="connsiteY27" fmla="*/ 1565781 h 1568728"/>
                  <a:gd name="connsiteX28" fmla="*/ 336957 w 561975"/>
                  <a:gd name="connsiteY28" fmla="*/ 1559560 h 1568728"/>
                  <a:gd name="connsiteX29" fmla="*/ 341516 w 561975"/>
                  <a:gd name="connsiteY29" fmla="*/ 1536313 h 1568728"/>
                  <a:gd name="connsiteX30" fmla="*/ 316767 w 561975"/>
                  <a:gd name="connsiteY30" fmla="*/ 1535986 h 1568728"/>
                  <a:gd name="connsiteX31" fmla="*/ 313185 w 561975"/>
                  <a:gd name="connsiteY31" fmla="*/ 815985 h 1568728"/>
                  <a:gd name="connsiteX32" fmla="*/ 314488 w 561975"/>
                  <a:gd name="connsiteY32" fmla="*/ 578932 h 1568728"/>
                  <a:gd name="connsiteX33" fmla="*/ 316354 w 561975"/>
                  <a:gd name="connsiteY33" fmla="*/ 558423 h 1568728"/>
                  <a:gd name="connsiteX34" fmla="*/ 316329 w 561975"/>
                  <a:gd name="connsiteY34" fmla="*/ 551501 h 1568728"/>
                  <a:gd name="connsiteX35" fmla="*/ 316621 w 561975"/>
                  <a:gd name="connsiteY35" fmla="*/ 548316 h 1568728"/>
                  <a:gd name="connsiteX36" fmla="*/ 316865 w 561975"/>
                  <a:gd name="connsiteY36" fmla="*/ 533708 h 1568728"/>
                  <a:gd name="connsiteX37" fmla="*/ 316513 w 561975"/>
                  <a:gd name="connsiteY37" fmla="*/ 435902 h 1568728"/>
                  <a:gd name="connsiteX38" fmla="*/ 315836 w 561975"/>
                  <a:gd name="connsiteY38" fmla="*/ 415589 h 1568728"/>
                  <a:gd name="connsiteX39" fmla="*/ 316329 w 561975"/>
                  <a:gd name="connsiteY39" fmla="*/ 551501 h 1568728"/>
                  <a:gd name="connsiteX40" fmla="*/ 313867 w 561975"/>
                  <a:gd name="connsiteY40" fmla="*/ 578353 h 1568728"/>
                  <a:gd name="connsiteX41" fmla="*/ 312882 w 561975"/>
                  <a:gd name="connsiteY41" fmla="*/ 576061 h 1568728"/>
                  <a:gd name="connsiteX42" fmla="*/ 312225 w 561975"/>
                  <a:gd name="connsiteY42" fmla="*/ 573769 h 1568728"/>
                  <a:gd name="connsiteX43" fmla="*/ 311241 w 561975"/>
                  <a:gd name="connsiteY43" fmla="*/ 568856 h 1568728"/>
                  <a:gd name="connsiteX44" fmla="*/ 310912 w 561975"/>
                  <a:gd name="connsiteY44" fmla="*/ 557721 h 1568728"/>
                  <a:gd name="connsiteX45" fmla="*/ 310912 w 561975"/>
                  <a:gd name="connsiteY45" fmla="*/ 421812 h 1568728"/>
                  <a:gd name="connsiteX46" fmla="*/ 309599 w 561975"/>
                  <a:gd name="connsiteY46" fmla="*/ 264615 h 1568728"/>
                  <a:gd name="connsiteX47" fmla="*/ 253796 w 561975"/>
                  <a:gd name="connsiteY47" fmla="*/ 265270 h 1568728"/>
                  <a:gd name="connsiteX48" fmla="*/ 251498 w 561975"/>
                  <a:gd name="connsiteY48" fmla="*/ 565909 h 1568728"/>
                  <a:gd name="connsiteX49" fmla="*/ 248544 w 561975"/>
                  <a:gd name="connsiteY49" fmla="*/ 862290 h 1568728"/>
                  <a:gd name="connsiteX50" fmla="*/ 246574 w 561975"/>
                  <a:gd name="connsiteY50" fmla="*/ 697561 h 1568728"/>
                  <a:gd name="connsiteX51" fmla="*/ 246193 w 561975"/>
                  <a:gd name="connsiteY51" fmla="*/ 699276 h 1568728"/>
                  <a:gd name="connsiteX52" fmla="*/ 245734 w 561975"/>
                  <a:gd name="connsiteY52" fmla="*/ 733647 h 1568728"/>
                  <a:gd name="connsiteX53" fmla="*/ 248168 w 561975"/>
                  <a:gd name="connsiteY53" fmla="*/ 862752 h 1568728"/>
                  <a:gd name="connsiteX54" fmla="*/ 247515 w 561975"/>
                  <a:gd name="connsiteY54" fmla="*/ 1361888 h 1568728"/>
                  <a:gd name="connsiteX55" fmla="*/ 245882 w 561975"/>
                  <a:gd name="connsiteY55" fmla="*/ 1524558 h 1568728"/>
                  <a:gd name="connsiteX56" fmla="*/ 221719 w 561975"/>
                  <a:gd name="connsiteY56" fmla="*/ 1524885 h 1568728"/>
                  <a:gd name="connsiteX57" fmla="*/ 225637 w 561975"/>
                  <a:gd name="connsiteY57" fmla="*/ 1545178 h 1568728"/>
                  <a:gd name="connsiteX58" fmla="*/ 222372 w 561975"/>
                  <a:gd name="connsiteY58" fmla="*/ 1552051 h 1568728"/>
                  <a:gd name="connsiteX59" fmla="*/ 204412 w 561975"/>
                  <a:gd name="connsiteY59" fmla="*/ 1546160 h 1568728"/>
                  <a:gd name="connsiteX60" fmla="*/ 48981 w 561975"/>
                  <a:gd name="connsiteY60" fmla="*/ 1552051 h 1568728"/>
                  <a:gd name="connsiteX61" fmla="*/ 45715 w 561975"/>
                  <a:gd name="connsiteY61" fmla="*/ 1543214 h 1568728"/>
                  <a:gd name="connsiteX62" fmla="*/ 49307 w 561975"/>
                  <a:gd name="connsiteY62" fmla="*/ 1523903 h 1568728"/>
                  <a:gd name="connsiteX63" fmla="*/ 0 w 561975"/>
                  <a:gd name="connsiteY63" fmla="*/ 1523576 h 1568728"/>
                  <a:gd name="connsiteX64" fmla="*/ 3265 w 561975"/>
                  <a:gd name="connsiteY64" fmla="*/ 860788 h 1568728"/>
                  <a:gd name="connsiteX65" fmla="*/ 5878 w 561975"/>
                  <a:gd name="connsiteY65" fmla="*/ 844750 h 1568728"/>
                  <a:gd name="connsiteX66" fmla="*/ 43430 w 561975"/>
                  <a:gd name="connsiteY66" fmla="*/ 805147 h 1568728"/>
                  <a:gd name="connsiteX67" fmla="*/ 43430 w 561975"/>
                  <a:gd name="connsiteY67" fmla="*/ 571126 h 1568728"/>
                  <a:gd name="connsiteX68" fmla="*/ 60409 w 561975"/>
                  <a:gd name="connsiteY68" fmla="*/ 519412 h 1568728"/>
                  <a:gd name="connsiteX69" fmla="*/ 61267 w 561975"/>
                  <a:gd name="connsiteY69" fmla="*/ 411443 h 1568728"/>
                  <a:gd name="connsiteX70" fmla="*/ 60422 w 561975"/>
                  <a:gd name="connsiteY70" fmla="*/ 308157 h 1568728"/>
                  <a:gd name="connsiteX71" fmla="*/ 59796 w 561975"/>
                  <a:gd name="connsiteY71" fmla="*/ 305879 h 1568728"/>
                  <a:gd name="connsiteX72" fmla="*/ 3008 w 561975"/>
                  <a:gd name="connsiteY72" fmla="*/ 260357 h 1568728"/>
                  <a:gd name="connsiteX73" fmla="*/ 2023 w 561975"/>
                  <a:gd name="connsiteY73" fmla="*/ 130670 h 1568728"/>
                  <a:gd name="connsiteX74" fmla="*/ 4649 w 561975"/>
                  <a:gd name="connsiteY74"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354509 w 561975"/>
                  <a:gd name="connsiteY3" fmla="*/ 792879 h 1568728"/>
                  <a:gd name="connsiteX4" fmla="*/ 332268 w 561975"/>
                  <a:gd name="connsiteY4" fmla="*/ 767912 h 1568728"/>
                  <a:gd name="connsiteX5" fmla="*/ 4649 w 561975"/>
                  <a:gd name="connsiteY5" fmla="*/ 0 h 1568728"/>
                  <a:gd name="connsiteX6" fmla="*/ 205214 w 561975"/>
                  <a:gd name="connsiteY6" fmla="*/ 328 h 1568728"/>
                  <a:gd name="connsiteX7" fmla="*/ 213092 w 561975"/>
                  <a:gd name="connsiteY7" fmla="*/ 3930 h 1568728"/>
                  <a:gd name="connsiteX8" fmla="*/ 238039 w 561975"/>
                  <a:gd name="connsiteY8" fmla="*/ 17030 h 1568728"/>
                  <a:gd name="connsiteX9" fmla="*/ 274476 w 561975"/>
                  <a:gd name="connsiteY9" fmla="*/ 16702 h 1568728"/>
                  <a:gd name="connsiteX10" fmla="*/ 335531 w 561975"/>
                  <a:gd name="connsiteY10" fmla="*/ 983 h 1568728"/>
                  <a:gd name="connsiteX11" fmla="*/ 557433 w 561975"/>
                  <a:gd name="connsiteY11" fmla="*/ 328 h 1568728"/>
                  <a:gd name="connsiteX12" fmla="*/ 560059 w 561975"/>
                  <a:gd name="connsiteY12" fmla="*/ 92026 h 1568728"/>
                  <a:gd name="connsiteX13" fmla="*/ 560059 w 561975"/>
                  <a:gd name="connsiteY13" fmla="*/ 369085 h 1568728"/>
                  <a:gd name="connsiteX14" fmla="*/ 560387 w 561975"/>
                  <a:gd name="connsiteY14" fmla="*/ 743410 h 1568728"/>
                  <a:gd name="connsiteX15" fmla="*/ 555135 w 561975"/>
                  <a:gd name="connsiteY15" fmla="*/ 730638 h 1568728"/>
                  <a:gd name="connsiteX16" fmla="*/ 553959 w 561975"/>
                  <a:gd name="connsiteY16" fmla="*/ 734127 h 1568728"/>
                  <a:gd name="connsiteX17" fmla="*/ 554363 w 561975"/>
                  <a:gd name="connsiteY17" fmla="*/ 743707 h 1568728"/>
                  <a:gd name="connsiteX18" fmla="*/ 559044 w 561975"/>
                  <a:gd name="connsiteY18" fmla="*/ 743952 h 1568728"/>
                  <a:gd name="connsiteX19" fmla="*/ 561975 w 561975"/>
                  <a:gd name="connsiteY19" fmla="*/ 1534676 h 1568728"/>
                  <a:gd name="connsiteX20" fmla="*/ 514106 w 561975"/>
                  <a:gd name="connsiteY20" fmla="*/ 1535986 h 1568728"/>
                  <a:gd name="connsiteX21" fmla="*/ 519316 w 561975"/>
                  <a:gd name="connsiteY21" fmla="*/ 1562835 h 1568728"/>
                  <a:gd name="connsiteX22" fmla="*/ 517037 w 561975"/>
                  <a:gd name="connsiteY22" fmla="*/ 1568728 h 1568728"/>
                  <a:gd name="connsiteX23" fmla="*/ 499452 w 561975"/>
                  <a:gd name="connsiteY23" fmla="*/ 1558906 h 1568728"/>
                  <a:gd name="connsiteX24" fmla="*/ 477308 w 561975"/>
                  <a:gd name="connsiteY24" fmla="*/ 1556286 h 1568728"/>
                  <a:gd name="connsiteX25" fmla="*/ 429765 w 561975"/>
                  <a:gd name="connsiteY25" fmla="*/ 1554322 h 1568728"/>
                  <a:gd name="connsiteX26" fmla="*/ 339562 w 561975"/>
                  <a:gd name="connsiteY26" fmla="*/ 1565781 h 1568728"/>
                  <a:gd name="connsiteX27" fmla="*/ 336957 w 561975"/>
                  <a:gd name="connsiteY27" fmla="*/ 1559560 h 1568728"/>
                  <a:gd name="connsiteX28" fmla="*/ 341516 w 561975"/>
                  <a:gd name="connsiteY28" fmla="*/ 1536313 h 1568728"/>
                  <a:gd name="connsiteX29" fmla="*/ 316767 w 561975"/>
                  <a:gd name="connsiteY29" fmla="*/ 1535986 h 1568728"/>
                  <a:gd name="connsiteX30" fmla="*/ 313185 w 561975"/>
                  <a:gd name="connsiteY30" fmla="*/ 815985 h 1568728"/>
                  <a:gd name="connsiteX31" fmla="*/ 314488 w 561975"/>
                  <a:gd name="connsiteY31" fmla="*/ 578932 h 1568728"/>
                  <a:gd name="connsiteX32" fmla="*/ 316354 w 561975"/>
                  <a:gd name="connsiteY32" fmla="*/ 558423 h 1568728"/>
                  <a:gd name="connsiteX33" fmla="*/ 316329 w 561975"/>
                  <a:gd name="connsiteY33" fmla="*/ 551501 h 1568728"/>
                  <a:gd name="connsiteX34" fmla="*/ 316621 w 561975"/>
                  <a:gd name="connsiteY34" fmla="*/ 548316 h 1568728"/>
                  <a:gd name="connsiteX35" fmla="*/ 316865 w 561975"/>
                  <a:gd name="connsiteY35" fmla="*/ 533708 h 1568728"/>
                  <a:gd name="connsiteX36" fmla="*/ 316513 w 561975"/>
                  <a:gd name="connsiteY36" fmla="*/ 435902 h 1568728"/>
                  <a:gd name="connsiteX37" fmla="*/ 315836 w 561975"/>
                  <a:gd name="connsiteY37" fmla="*/ 415589 h 1568728"/>
                  <a:gd name="connsiteX38" fmla="*/ 316329 w 561975"/>
                  <a:gd name="connsiteY38" fmla="*/ 551501 h 1568728"/>
                  <a:gd name="connsiteX39" fmla="*/ 313867 w 561975"/>
                  <a:gd name="connsiteY39" fmla="*/ 578353 h 1568728"/>
                  <a:gd name="connsiteX40" fmla="*/ 312882 w 561975"/>
                  <a:gd name="connsiteY40" fmla="*/ 576061 h 1568728"/>
                  <a:gd name="connsiteX41" fmla="*/ 312225 w 561975"/>
                  <a:gd name="connsiteY41" fmla="*/ 573769 h 1568728"/>
                  <a:gd name="connsiteX42" fmla="*/ 311241 w 561975"/>
                  <a:gd name="connsiteY42" fmla="*/ 568856 h 1568728"/>
                  <a:gd name="connsiteX43" fmla="*/ 310912 w 561975"/>
                  <a:gd name="connsiteY43" fmla="*/ 557721 h 1568728"/>
                  <a:gd name="connsiteX44" fmla="*/ 310912 w 561975"/>
                  <a:gd name="connsiteY44" fmla="*/ 421812 h 1568728"/>
                  <a:gd name="connsiteX45" fmla="*/ 309599 w 561975"/>
                  <a:gd name="connsiteY45" fmla="*/ 264615 h 1568728"/>
                  <a:gd name="connsiteX46" fmla="*/ 253796 w 561975"/>
                  <a:gd name="connsiteY46" fmla="*/ 265270 h 1568728"/>
                  <a:gd name="connsiteX47" fmla="*/ 251498 w 561975"/>
                  <a:gd name="connsiteY47" fmla="*/ 565909 h 1568728"/>
                  <a:gd name="connsiteX48" fmla="*/ 248544 w 561975"/>
                  <a:gd name="connsiteY48" fmla="*/ 862290 h 1568728"/>
                  <a:gd name="connsiteX49" fmla="*/ 246574 w 561975"/>
                  <a:gd name="connsiteY49" fmla="*/ 697561 h 1568728"/>
                  <a:gd name="connsiteX50" fmla="*/ 246193 w 561975"/>
                  <a:gd name="connsiteY50" fmla="*/ 699276 h 1568728"/>
                  <a:gd name="connsiteX51" fmla="*/ 245734 w 561975"/>
                  <a:gd name="connsiteY51" fmla="*/ 733647 h 1568728"/>
                  <a:gd name="connsiteX52" fmla="*/ 248168 w 561975"/>
                  <a:gd name="connsiteY52" fmla="*/ 862752 h 1568728"/>
                  <a:gd name="connsiteX53" fmla="*/ 247515 w 561975"/>
                  <a:gd name="connsiteY53" fmla="*/ 1361888 h 1568728"/>
                  <a:gd name="connsiteX54" fmla="*/ 245882 w 561975"/>
                  <a:gd name="connsiteY54" fmla="*/ 1524558 h 1568728"/>
                  <a:gd name="connsiteX55" fmla="*/ 221719 w 561975"/>
                  <a:gd name="connsiteY55" fmla="*/ 1524885 h 1568728"/>
                  <a:gd name="connsiteX56" fmla="*/ 225637 w 561975"/>
                  <a:gd name="connsiteY56" fmla="*/ 1545178 h 1568728"/>
                  <a:gd name="connsiteX57" fmla="*/ 222372 w 561975"/>
                  <a:gd name="connsiteY57" fmla="*/ 1552051 h 1568728"/>
                  <a:gd name="connsiteX58" fmla="*/ 204412 w 561975"/>
                  <a:gd name="connsiteY58" fmla="*/ 1546160 h 1568728"/>
                  <a:gd name="connsiteX59" fmla="*/ 48981 w 561975"/>
                  <a:gd name="connsiteY59" fmla="*/ 1552051 h 1568728"/>
                  <a:gd name="connsiteX60" fmla="*/ 45715 w 561975"/>
                  <a:gd name="connsiteY60" fmla="*/ 1543214 h 1568728"/>
                  <a:gd name="connsiteX61" fmla="*/ 49307 w 561975"/>
                  <a:gd name="connsiteY61" fmla="*/ 1523903 h 1568728"/>
                  <a:gd name="connsiteX62" fmla="*/ 0 w 561975"/>
                  <a:gd name="connsiteY62" fmla="*/ 1523576 h 1568728"/>
                  <a:gd name="connsiteX63" fmla="*/ 3265 w 561975"/>
                  <a:gd name="connsiteY63" fmla="*/ 860788 h 1568728"/>
                  <a:gd name="connsiteX64" fmla="*/ 5878 w 561975"/>
                  <a:gd name="connsiteY64" fmla="*/ 844750 h 1568728"/>
                  <a:gd name="connsiteX65" fmla="*/ 43430 w 561975"/>
                  <a:gd name="connsiteY65" fmla="*/ 805147 h 1568728"/>
                  <a:gd name="connsiteX66" fmla="*/ 43430 w 561975"/>
                  <a:gd name="connsiteY66" fmla="*/ 571126 h 1568728"/>
                  <a:gd name="connsiteX67" fmla="*/ 60409 w 561975"/>
                  <a:gd name="connsiteY67" fmla="*/ 519412 h 1568728"/>
                  <a:gd name="connsiteX68" fmla="*/ 61267 w 561975"/>
                  <a:gd name="connsiteY68" fmla="*/ 411443 h 1568728"/>
                  <a:gd name="connsiteX69" fmla="*/ 60422 w 561975"/>
                  <a:gd name="connsiteY69" fmla="*/ 308157 h 1568728"/>
                  <a:gd name="connsiteX70" fmla="*/ 59796 w 561975"/>
                  <a:gd name="connsiteY70" fmla="*/ 305879 h 1568728"/>
                  <a:gd name="connsiteX71" fmla="*/ 3008 w 561975"/>
                  <a:gd name="connsiteY71" fmla="*/ 260357 h 1568728"/>
                  <a:gd name="connsiteX72" fmla="*/ 2023 w 561975"/>
                  <a:gd name="connsiteY72" fmla="*/ 130670 h 1568728"/>
                  <a:gd name="connsiteX73" fmla="*/ 4649 w 561975"/>
                  <a:gd name="connsiteY73" fmla="*/ 0 h 1568728"/>
                  <a:gd name="connsiteX0" fmla="*/ 332268 w 561975"/>
                  <a:gd name="connsiteY0" fmla="*/ 767912 h 1568728"/>
                  <a:gd name="connsiteX1" fmla="*/ 354806 w 561975"/>
                  <a:gd name="connsiteY1" fmla="*/ 793410 h 1568728"/>
                  <a:gd name="connsiteX2" fmla="*/ 354509 w 561975"/>
                  <a:gd name="connsiteY2" fmla="*/ 792879 h 1568728"/>
                  <a:gd name="connsiteX3" fmla="*/ 332268 w 561975"/>
                  <a:gd name="connsiteY3" fmla="*/ 767912 h 1568728"/>
                  <a:gd name="connsiteX4" fmla="*/ 4649 w 561975"/>
                  <a:gd name="connsiteY4" fmla="*/ 0 h 1568728"/>
                  <a:gd name="connsiteX5" fmla="*/ 205214 w 561975"/>
                  <a:gd name="connsiteY5" fmla="*/ 328 h 1568728"/>
                  <a:gd name="connsiteX6" fmla="*/ 213092 w 561975"/>
                  <a:gd name="connsiteY6" fmla="*/ 3930 h 1568728"/>
                  <a:gd name="connsiteX7" fmla="*/ 238039 w 561975"/>
                  <a:gd name="connsiteY7" fmla="*/ 17030 h 1568728"/>
                  <a:gd name="connsiteX8" fmla="*/ 274476 w 561975"/>
                  <a:gd name="connsiteY8" fmla="*/ 16702 h 1568728"/>
                  <a:gd name="connsiteX9" fmla="*/ 335531 w 561975"/>
                  <a:gd name="connsiteY9" fmla="*/ 983 h 1568728"/>
                  <a:gd name="connsiteX10" fmla="*/ 557433 w 561975"/>
                  <a:gd name="connsiteY10" fmla="*/ 328 h 1568728"/>
                  <a:gd name="connsiteX11" fmla="*/ 560059 w 561975"/>
                  <a:gd name="connsiteY11" fmla="*/ 92026 h 1568728"/>
                  <a:gd name="connsiteX12" fmla="*/ 560059 w 561975"/>
                  <a:gd name="connsiteY12" fmla="*/ 369085 h 1568728"/>
                  <a:gd name="connsiteX13" fmla="*/ 560387 w 561975"/>
                  <a:gd name="connsiteY13" fmla="*/ 743410 h 1568728"/>
                  <a:gd name="connsiteX14" fmla="*/ 555135 w 561975"/>
                  <a:gd name="connsiteY14" fmla="*/ 730638 h 1568728"/>
                  <a:gd name="connsiteX15" fmla="*/ 553959 w 561975"/>
                  <a:gd name="connsiteY15" fmla="*/ 734127 h 1568728"/>
                  <a:gd name="connsiteX16" fmla="*/ 554363 w 561975"/>
                  <a:gd name="connsiteY16" fmla="*/ 743707 h 1568728"/>
                  <a:gd name="connsiteX17" fmla="*/ 559044 w 561975"/>
                  <a:gd name="connsiteY17" fmla="*/ 743952 h 1568728"/>
                  <a:gd name="connsiteX18" fmla="*/ 561975 w 561975"/>
                  <a:gd name="connsiteY18" fmla="*/ 1534676 h 1568728"/>
                  <a:gd name="connsiteX19" fmla="*/ 514106 w 561975"/>
                  <a:gd name="connsiteY19" fmla="*/ 1535986 h 1568728"/>
                  <a:gd name="connsiteX20" fmla="*/ 519316 w 561975"/>
                  <a:gd name="connsiteY20" fmla="*/ 1562835 h 1568728"/>
                  <a:gd name="connsiteX21" fmla="*/ 517037 w 561975"/>
                  <a:gd name="connsiteY21" fmla="*/ 1568728 h 1568728"/>
                  <a:gd name="connsiteX22" fmla="*/ 499452 w 561975"/>
                  <a:gd name="connsiteY22" fmla="*/ 1558906 h 1568728"/>
                  <a:gd name="connsiteX23" fmla="*/ 477308 w 561975"/>
                  <a:gd name="connsiteY23" fmla="*/ 1556286 h 1568728"/>
                  <a:gd name="connsiteX24" fmla="*/ 429765 w 561975"/>
                  <a:gd name="connsiteY24" fmla="*/ 1554322 h 1568728"/>
                  <a:gd name="connsiteX25" fmla="*/ 339562 w 561975"/>
                  <a:gd name="connsiteY25" fmla="*/ 1565781 h 1568728"/>
                  <a:gd name="connsiteX26" fmla="*/ 336957 w 561975"/>
                  <a:gd name="connsiteY26" fmla="*/ 1559560 h 1568728"/>
                  <a:gd name="connsiteX27" fmla="*/ 341516 w 561975"/>
                  <a:gd name="connsiteY27" fmla="*/ 1536313 h 1568728"/>
                  <a:gd name="connsiteX28" fmla="*/ 316767 w 561975"/>
                  <a:gd name="connsiteY28" fmla="*/ 1535986 h 1568728"/>
                  <a:gd name="connsiteX29" fmla="*/ 313185 w 561975"/>
                  <a:gd name="connsiteY29" fmla="*/ 815985 h 1568728"/>
                  <a:gd name="connsiteX30" fmla="*/ 314488 w 561975"/>
                  <a:gd name="connsiteY30" fmla="*/ 578932 h 1568728"/>
                  <a:gd name="connsiteX31" fmla="*/ 316354 w 561975"/>
                  <a:gd name="connsiteY31" fmla="*/ 558423 h 1568728"/>
                  <a:gd name="connsiteX32" fmla="*/ 316329 w 561975"/>
                  <a:gd name="connsiteY32" fmla="*/ 551501 h 1568728"/>
                  <a:gd name="connsiteX33" fmla="*/ 316621 w 561975"/>
                  <a:gd name="connsiteY33" fmla="*/ 548316 h 1568728"/>
                  <a:gd name="connsiteX34" fmla="*/ 316865 w 561975"/>
                  <a:gd name="connsiteY34" fmla="*/ 533708 h 1568728"/>
                  <a:gd name="connsiteX35" fmla="*/ 316513 w 561975"/>
                  <a:gd name="connsiteY35" fmla="*/ 435902 h 1568728"/>
                  <a:gd name="connsiteX36" fmla="*/ 315836 w 561975"/>
                  <a:gd name="connsiteY36" fmla="*/ 415589 h 1568728"/>
                  <a:gd name="connsiteX37" fmla="*/ 316329 w 561975"/>
                  <a:gd name="connsiteY37" fmla="*/ 551501 h 1568728"/>
                  <a:gd name="connsiteX38" fmla="*/ 313867 w 561975"/>
                  <a:gd name="connsiteY38" fmla="*/ 578353 h 1568728"/>
                  <a:gd name="connsiteX39" fmla="*/ 312882 w 561975"/>
                  <a:gd name="connsiteY39" fmla="*/ 576061 h 1568728"/>
                  <a:gd name="connsiteX40" fmla="*/ 312225 w 561975"/>
                  <a:gd name="connsiteY40" fmla="*/ 573769 h 1568728"/>
                  <a:gd name="connsiteX41" fmla="*/ 311241 w 561975"/>
                  <a:gd name="connsiteY41" fmla="*/ 568856 h 1568728"/>
                  <a:gd name="connsiteX42" fmla="*/ 310912 w 561975"/>
                  <a:gd name="connsiteY42" fmla="*/ 557721 h 1568728"/>
                  <a:gd name="connsiteX43" fmla="*/ 310912 w 561975"/>
                  <a:gd name="connsiteY43" fmla="*/ 421812 h 1568728"/>
                  <a:gd name="connsiteX44" fmla="*/ 309599 w 561975"/>
                  <a:gd name="connsiteY44" fmla="*/ 264615 h 1568728"/>
                  <a:gd name="connsiteX45" fmla="*/ 253796 w 561975"/>
                  <a:gd name="connsiteY45" fmla="*/ 265270 h 1568728"/>
                  <a:gd name="connsiteX46" fmla="*/ 251498 w 561975"/>
                  <a:gd name="connsiteY46" fmla="*/ 565909 h 1568728"/>
                  <a:gd name="connsiteX47" fmla="*/ 248544 w 561975"/>
                  <a:gd name="connsiteY47" fmla="*/ 862290 h 1568728"/>
                  <a:gd name="connsiteX48" fmla="*/ 246574 w 561975"/>
                  <a:gd name="connsiteY48" fmla="*/ 697561 h 1568728"/>
                  <a:gd name="connsiteX49" fmla="*/ 246193 w 561975"/>
                  <a:gd name="connsiteY49" fmla="*/ 699276 h 1568728"/>
                  <a:gd name="connsiteX50" fmla="*/ 245734 w 561975"/>
                  <a:gd name="connsiteY50" fmla="*/ 733647 h 1568728"/>
                  <a:gd name="connsiteX51" fmla="*/ 248168 w 561975"/>
                  <a:gd name="connsiteY51" fmla="*/ 862752 h 1568728"/>
                  <a:gd name="connsiteX52" fmla="*/ 247515 w 561975"/>
                  <a:gd name="connsiteY52" fmla="*/ 1361888 h 1568728"/>
                  <a:gd name="connsiteX53" fmla="*/ 245882 w 561975"/>
                  <a:gd name="connsiteY53" fmla="*/ 1524558 h 1568728"/>
                  <a:gd name="connsiteX54" fmla="*/ 221719 w 561975"/>
                  <a:gd name="connsiteY54" fmla="*/ 1524885 h 1568728"/>
                  <a:gd name="connsiteX55" fmla="*/ 225637 w 561975"/>
                  <a:gd name="connsiteY55" fmla="*/ 1545178 h 1568728"/>
                  <a:gd name="connsiteX56" fmla="*/ 222372 w 561975"/>
                  <a:gd name="connsiteY56" fmla="*/ 1552051 h 1568728"/>
                  <a:gd name="connsiteX57" fmla="*/ 204412 w 561975"/>
                  <a:gd name="connsiteY57" fmla="*/ 1546160 h 1568728"/>
                  <a:gd name="connsiteX58" fmla="*/ 48981 w 561975"/>
                  <a:gd name="connsiteY58" fmla="*/ 1552051 h 1568728"/>
                  <a:gd name="connsiteX59" fmla="*/ 45715 w 561975"/>
                  <a:gd name="connsiteY59" fmla="*/ 1543214 h 1568728"/>
                  <a:gd name="connsiteX60" fmla="*/ 49307 w 561975"/>
                  <a:gd name="connsiteY60" fmla="*/ 1523903 h 1568728"/>
                  <a:gd name="connsiteX61" fmla="*/ 0 w 561975"/>
                  <a:gd name="connsiteY61" fmla="*/ 1523576 h 1568728"/>
                  <a:gd name="connsiteX62" fmla="*/ 3265 w 561975"/>
                  <a:gd name="connsiteY62" fmla="*/ 860788 h 1568728"/>
                  <a:gd name="connsiteX63" fmla="*/ 5878 w 561975"/>
                  <a:gd name="connsiteY63" fmla="*/ 844750 h 1568728"/>
                  <a:gd name="connsiteX64" fmla="*/ 43430 w 561975"/>
                  <a:gd name="connsiteY64" fmla="*/ 805147 h 1568728"/>
                  <a:gd name="connsiteX65" fmla="*/ 43430 w 561975"/>
                  <a:gd name="connsiteY65" fmla="*/ 571126 h 1568728"/>
                  <a:gd name="connsiteX66" fmla="*/ 60409 w 561975"/>
                  <a:gd name="connsiteY66" fmla="*/ 519412 h 1568728"/>
                  <a:gd name="connsiteX67" fmla="*/ 61267 w 561975"/>
                  <a:gd name="connsiteY67" fmla="*/ 411443 h 1568728"/>
                  <a:gd name="connsiteX68" fmla="*/ 60422 w 561975"/>
                  <a:gd name="connsiteY68" fmla="*/ 308157 h 1568728"/>
                  <a:gd name="connsiteX69" fmla="*/ 59796 w 561975"/>
                  <a:gd name="connsiteY69" fmla="*/ 305879 h 1568728"/>
                  <a:gd name="connsiteX70" fmla="*/ 3008 w 561975"/>
                  <a:gd name="connsiteY70" fmla="*/ 260357 h 1568728"/>
                  <a:gd name="connsiteX71" fmla="*/ 2023 w 561975"/>
                  <a:gd name="connsiteY71" fmla="*/ 130670 h 1568728"/>
                  <a:gd name="connsiteX72" fmla="*/ 4649 w 561975"/>
                  <a:gd name="connsiteY72" fmla="*/ 0 h 1568728"/>
                  <a:gd name="connsiteX0" fmla="*/ 332268 w 561975"/>
                  <a:gd name="connsiteY0" fmla="*/ 767912 h 1568728"/>
                  <a:gd name="connsiteX1" fmla="*/ 354806 w 561975"/>
                  <a:gd name="connsiteY1" fmla="*/ 793410 h 1568728"/>
                  <a:gd name="connsiteX2" fmla="*/ 332268 w 561975"/>
                  <a:gd name="connsiteY2" fmla="*/ 767912 h 1568728"/>
                  <a:gd name="connsiteX3" fmla="*/ 4649 w 561975"/>
                  <a:gd name="connsiteY3" fmla="*/ 0 h 1568728"/>
                  <a:gd name="connsiteX4" fmla="*/ 205214 w 561975"/>
                  <a:gd name="connsiteY4" fmla="*/ 328 h 1568728"/>
                  <a:gd name="connsiteX5" fmla="*/ 213092 w 561975"/>
                  <a:gd name="connsiteY5" fmla="*/ 3930 h 1568728"/>
                  <a:gd name="connsiteX6" fmla="*/ 238039 w 561975"/>
                  <a:gd name="connsiteY6" fmla="*/ 17030 h 1568728"/>
                  <a:gd name="connsiteX7" fmla="*/ 274476 w 561975"/>
                  <a:gd name="connsiteY7" fmla="*/ 16702 h 1568728"/>
                  <a:gd name="connsiteX8" fmla="*/ 335531 w 561975"/>
                  <a:gd name="connsiteY8" fmla="*/ 983 h 1568728"/>
                  <a:gd name="connsiteX9" fmla="*/ 557433 w 561975"/>
                  <a:gd name="connsiteY9" fmla="*/ 328 h 1568728"/>
                  <a:gd name="connsiteX10" fmla="*/ 560059 w 561975"/>
                  <a:gd name="connsiteY10" fmla="*/ 92026 h 1568728"/>
                  <a:gd name="connsiteX11" fmla="*/ 560059 w 561975"/>
                  <a:gd name="connsiteY11" fmla="*/ 369085 h 1568728"/>
                  <a:gd name="connsiteX12" fmla="*/ 560387 w 561975"/>
                  <a:gd name="connsiteY12" fmla="*/ 743410 h 1568728"/>
                  <a:gd name="connsiteX13" fmla="*/ 555135 w 561975"/>
                  <a:gd name="connsiteY13" fmla="*/ 730638 h 1568728"/>
                  <a:gd name="connsiteX14" fmla="*/ 553959 w 561975"/>
                  <a:gd name="connsiteY14" fmla="*/ 734127 h 1568728"/>
                  <a:gd name="connsiteX15" fmla="*/ 554363 w 561975"/>
                  <a:gd name="connsiteY15" fmla="*/ 743707 h 1568728"/>
                  <a:gd name="connsiteX16" fmla="*/ 559044 w 561975"/>
                  <a:gd name="connsiteY16" fmla="*/ 743952 h 1568728"/>
                  <a:gd name="connsiteX17" fmla="*/ 561975 w 561975"/>
                  <a:gd name="connsiteY17" fmla="*/ 1534676 h 1568728"/>
                  <a:gd name="connsiteX18" fmla="*/ 514106 w 561975"/>
                  <a:gd name="connsiteY18" fmla="*/ 1535986 h 1568728"/>
                  <a:gd name="connsiteX19" fmla="*/ 519316 w 561975"/>
                  <a:gd name="connsiteY19" fmla="*/ 1562835 h 1568728"/>
                  <a:gd name="connsiteX20" fmla="*/ 517037 w 561975"/>
                  <a:gd name="connsiteY20" fmla="*/ 1568728 h 1568728"/>
                  <a:gd name="connsiteX21" fmla="*/ 499452 w 561975"/>
                  <a:gd name="connsiteY21" fmla="*/ 1558906 h 1568728"/>
                  <a:gd name="connsiteX22" fmla="*/ 477308 w 561975"/>
                  <a:gd name="connsiteY22" fmla="*/ 1556286 h 1568728"/>
                  <a:gd name="connsiteX23" fmla="*/ 429765 w 561975"/>
                  <a:gd name="connsiteY23" fmla="*/ 1554322 h 1568728"/>
                  <a:gd name="connsiteX24" fmla="*/ 339562 w 561975"/>
                  <a:gd name="connsiteY24" fmla="*/ 1565781 h 1568728"/>
                  <a:gd name="connsiteX25" fmla="*/ 336957 w 561975"/>
                  <a:gd name="connsiteY25" fmla="*/ 1559560 h 1568728"/>
                  <a:gd name="connsiteX26" fmla="*/ 341516 w 561975"/>
                  <a:gd name="connsiteY26" fmla="*/ 1536313 h 1568728"/>
                  <a:gd name="connsiteX27" fmla="*/ 316767 w 561975"/>
                  <a:gd name="connsiteY27" fmla="*/ 1535986 h 1568728"/>
                  <a:gd name="connsiteX28" fmla="*/ 313185 w 561975"/>
                  <a:gd name="connsiteY28" fmla="*/ 815985 h 1568728"/>
                  <a:gd name="connsiteX29" fmla="*/ 314488 w 561975"/>
                  <a:gd name="connsiteY29" fmla="*/ 578932 h 1568728"/>
                  <a:gd name="connsiteX30" fmla="*/ 316354 w 561975"/>
                  <a:gd name="connsiteY30" fmla="*/ 558423 h 1568728"/>
                  <a:gd name="connsiteX31" fmla="*/ 316329 w 561975"/>
                  <a:gd name="connsiteY31" fmla="*/ 551501 h 1568728"/>
                  <a:gd name="connsiteX32" fmla="*/ 316621 w 561975"/>
                  <a:gd name="connsiteY32" fmla="*/ 548316 h 1568728"/>
                  <a:gd name="connsiteX33" fmla="*/ 316865 w 561975"/>
                  <a:gd name="connsiteY33" fmla="*/ 533708 h 1568728"/>
                  <a:gd name="connsiteX34" fmla="*/ 316513 w 561975"/>
                  <a:gd name="connsiteY34" fmla="*/ 435902 h 1568728"/>
                  <a:gd name="connsiteX35" fmla="*/ 315836 w 561975"/>
                  <a:gd name="connsiteY35" fmla="*/ 415589 h 1568728"/>
                  <a:gd name="connsiteX36" fmla="*/ 316329 w 561975"/>
                  <a:gd name="connsiteY36" fmla="*/ 551501 h 1568728"/>
                  <a:gd name="connsiteX37" fmla="*/ 313867 w 561975"/>
                  <a:gd name="connsiteY37" fmla="*/ 578353 h 1568728"/>
                  <a:gd name="connsiteX38" fmla="*/ 312882 w 561975"/>
                  <a:gd name="connsiteY38" fmla="*/ 576061 h 1568728"/>
                  <a:gd name="connsiteX39" fmla="*/ 312225 w 561975"/>
                  <a:gd name="connsiteY39" fmla="*/ 573769 h 1568728"/>
                  <a:gd name="connsiteX40" fmla="*/ 311241 w 561975"/>
                  <a:gd name="connsiteY40" fmla="*/ 568856 h 1568728"/>
                  <a:gd name="connsiteX41" fmla="*/ 310912 w 561975"/>
                  <a:gd name="connsiteY41" fmla="*/ 557721 h 1568728"/>
                  <a:gd name="connsiteX42" fmla="*/ 310912 w 561975"/>
                  <a:gd name="connsiteY42" fmla="*/ 421812 h 1568728"/>
                  <a:gd name="connsiteX43" fmla="*/ 309599 w 561975"/>
                  <a:gd name="connsiteY43" fmla="*/ 264615 h 1568728"/>
                  <a:gd name="connsiteX44" fmla="*/ 253796 w 561975"/>
                  <a:gd name="connsiteY44" fmla="*/ 265270 h 1568728"/>
                  <a:gd name="connsiteX45" fmla="*/ 251498 w 561975"/>
                  <a:gd name="connsiteY45" fmla="*/ 565909 h 1568728"/>
                  <a:gd name="connsiteX46" fmla="*/ 248544 w 561975"/>
                  <a:gd name="connsiteY46" fmla="*/ 862290 h 1568728"/>
                  <a:gd name="connsiteX47" fmla="*/ 246574 w 561975"/>
                  <a:gd name="connsiteY47" fmla="*/ 697561 h 1568728"/>
                  <a:gd name="connsiteX48" fmla="*/ 246193 w 561975"/>
                  <a:gd name="connsiteY48" fmla="*/ 699276 h 1568728"/>
                  <a:gd name="connsiteX49" fmla="*/ 245734 w 561975"/>
                  <a:gd name="connsiteY49" fmla="*/ 733647 h 1568728"/>
                  <a:gd name="connsiteX50" fmla="*/ 248168 w 561975"/>
                  <a:gd name="connsiteY50" fmla="*/ 862752 h 1568728"/>
                  <a:gd name="connsiteX51" fmla="*/ 247515 w 561975"/>
                  <a:gd name="connsiteY51" fmla="*/ 1361888 h 1568728"/>
                  <a:gd name="connsiteX52" fmla="*/ 245882 w 561975"/>
                  <a:gd name="connsiteY52" fmla="*/ 1524558 h 1568728"/>
                  <a:gd name="connsiteX53" fmla="*/ 221719 w 561975"/>
                  <a:gd name="connsiteY53" fmla="*/ 1524885 h 1568728"/>
                  <a:gd name="connsiteX54" fmla="*/ 225637 w 561975"/>
                  <a:gd name="connsiteY54" fmla="*/ 1545178 h 1568728"/>
                  <a:gd name="connsiteX55" fmla="*/ 222372 w 561975"/>
                  <a:gd name="connsiteY55" fmla="*/ 1552051 h 1568728"/>
                  <a:gd name="connsiteX56" fmla="*/ 204412 w 561975"/>
                  <a:gd name="connsiteY56" fmla="*/ 1546160 h 1568728"/>
                  <a:gd name="connsiteX57" fmla="*/ 48981 w 561975"/>
                  <a:gd name="connsiteY57" fmla="*/ 1552051 h 1568728"/>
                  <a:gd name="connsiteX58" fmla="*/ 45715 w 561975"/>
                  <a:gd name="connsiteY58" fmla="*/ 1543214 h 1568728"/>
                  <a:gd name="connsiteX59" fmla="*/ 49307 w 561975"/>
                  <a:gd name="connsiteY59" fmla="*/ 1523903 h 1568728"/>
                  <a:gd name="connsiteX60" fmla="*/ 0 w 561975"/>
                  <a:gd name="connsiteY60" fmla="*/ 1523576 h 1568728"/>
                  <a:gd name="connsiteX61" fmla="*/ 3265 w 561975"/>
                  <a:gd name="connsiteY61" fmla="*/ 860788 h 1568728"/>
                  <a:gd name="connsiteX62" fmla="*/ 5878 w 561975"/>
                  <a:gd name="connsiteY62" fmla="*/ 844750 h 1568728"/>
                  <a:gd name="connsiteX63" fmla="*/ 43430 w 561975"/>
                  <a:gd name="connsiteY63" fmla="*/ 805147 h 1568728"/>
                  <a:gd name="connsiteX64" fmla="*/ 43430 w 561975"/>
                  <a:gd name="connsiteY64" fmla="*/ 571126 h 1568728"/>
                  <a:gd name="connsiteX65" fmla="*/ 60409 w 561975"/>
                  <a:gd name="connsiteY65" fmla="*/ 519412 h 1568728"/>
                  <a:gd name="connsiteX66" fmla="*/ 61267 w 561975"/>
                  <a:gd name="connsiteY66" fmla="*/ 411443 h 1568728"/>
                  <a:gd name="connsiteX67" fmla="*/ 60422 w 561975"/>
                  <a:gd name="connsiteY67" fmla="*/ 308157 h 1568728"/>
                  <a:gd name="connsiteX68" fmla="*/ 59796 w 561975"/>
                  <a:gd name="connsiteY68" fmla="*/ 305879 h 1568728"/>
                  <a:gd name="connsiteX69" fmla="*/ 3008 w 561975"/>
                  <a:gd name="connsiteY69" fmla="*/ 260357 h 1568728"/>
                  <a:gd name="connsiteX70" fmla="*/ 2023 w 561975"/>
                  <a:gd name="connsiteY70" fmla="*/ 130670 h 1568728"/>
                  <a:gd name="connsiteX71" fmla="*/ 4649 w 561975"/>
                  <a:gd name="connsiteY71" fmla="*/ 0 h 1568728"/>
                  <a:gd name="connsiteX0" fmla="*/ 4649 w 561975"/>
                  <a:gd name="connsiteY0" fmla="*/ 0 h 1568728"/>
                  <a:gd name="connsiteX1" fmla="*/ 205214 w 561975"/>
                  <a:gd name="connsiteY1" fmla="*/ 328 h 1568728"/>
                  <a:gd name="connsiteX2" fmla="*/ 213092 w 561975"/>
                  <a:gd name="connsiteY2" fmla="*/ 3930 h 1568728"/>
                  <a:gd name="connsiteX3" fmla="*/ 238039 w 561975"/>
                  <a:gd name="connsiteY3" fmla="*/ 17030 h 1568728"/>
                  <a:gd name="connsiteX4" fmla="*/ 274476 w 561975"/>
                  <a:gd name="connsiteY4" fmla="*/ 16702 h 1568728"/>
                  <a:gd name="connsiteX5" fmla="*/ 335531 w 561975"/>
                  <a:gd name="connsiteY5" fmla="*/ 983 h 1568728"/>
                  <a:gd name="connsiteX6" fmla="*/ 557433 w 561975"/>
                  <a:gd name="connsiteY6" fmla="*/ 328 h 1568728"/>
                  <a:gd name="connsiteX7" fmla="*/ 560059 w 561975"/>
                  <a:gd name="connsiteY7" fmla="*/ 92026 h 1568728"/>
                  <a:gd name="connsiteX8" fmla="*/ 560059 w 561975"/>
                  <a:gd name="connsiteY8" fmla="*/ 369085 h 1568728"/>
                  <a:gd name="connsiteX9" fmla="*/ 560387 w 561975"/>
                  <a:gd name="connsiteY9" fmla="*/ 743410 h 1568728"/>
                  <a:gd name="connsiteX10" fmla="*/ 555135 w 561975"/>
                  <a:gd name="connsiteY10" fmla="*/ 730638 h 1568728"/>
                  <a:gd name="connsiteX11" fmla="*/ 553959 w 561975"/>
                  <a:gd name="connsiteY11" fmla="*/ 734127 h 1568728"/>
                  <a:gd name="connsiteX12" fmla="*/ 554363 w 561975"/>
                  <a:gd name="connsiteY12" fmla="*/ 743707 h 1568728"/>
                  <a:gd name="connsiteX13" fmla="*/ 559044 w 561975"/>
                  <a:gd name="connsiteY13" fmla="*/ 743952 h 1568728"/>
                  <a:gd name="connsiteX14" fmla="*/ 561975 w 561975"/>
                  <a:gd name="connsiteY14" fmla="*/ 1534676 h 1568728"/>
                  <a:gd name="connsiteX15" fmla="*/ 514106 w 561975"/>
                  <a:gd name="connsiteY15" fmla="*/ 1535986 h 1568728"/>
                  <a:gd name="connsiteX16" fmla="*/ 519316 w 561975"/>
                  <a:gd name="connsiteY16" fmla="*/ 1562835 h 1568728"/>
                  <a:gd name="connsiteX17" fmla="*/ 517037 w 561975"/>
                  <a:gd name="connsiteY17" fmla="*/ 1568728 h 1568728"/>
                  <a:gd name="connsiteX18" fmla="*/ 499452 w 561975"/>
                  <a:gd name="connsiteY18" fmla="*/ 1558906 h 1568728"/>
                  <a:gd name="connsiteX19" fmla="*/ 477308 w 561975"/>
                  <a:gd name="connsiteY19" fmla="*/ 1556286 h 1568728"/>
                  <a:gd name="connsiteX20" fmla="*/ 429765 w 561975"/>
                  <a:gd name="connsiteY20" fmla="*/ 1554322 h 1568728"/>
                  <a:gd name="connsiteX21" fmla="*/ 339562 w 561975"/>
                  <a:gd name="connsiteY21" fmla="*/ 1565781 h 1568728"/>
                  <a:gd name="connsiteX22" fmla="*/ 336957 w 561975"/>
                  <a:gd name="connsiteY22" fmla="*/ 1559560 h 1568728"/>
                  <a:gd name="connsiteX23" fmla="*/ 341516 w 561975"/>
                  <a:gd name="connsiteY23" fmla="*/ 1536313 h 1568728"/>
                  <a:gd name="connsiteX24" fmla="*/ 316767 w 561975"/>
                  <a:gd name="connsiteY24" fmla="*/ 1535986 h 1568728"/>
                  <a:gd name="connsiteX25" fmla="*/ 313185 w 561975"/>
                  <a:gd name="connsiteY25" fmla="*/ 815985 h 1568728"/>
                  <a:gd name="connsiteX26" fmla="*/ 314488 w 561975"/>
                  <a:gd name="connsiteY26" fmla="*/ 578932 h 1568728"/>
                  <a:gd name="connsiteX27" fmla="*/ 316354 w 561975"/>
                  <a:gd name="connsiteY27" fmla="*/ 558423 h 1568728"/>
                  <a:gd name="connsiteX28" fmla="*/ 316329 w 561975"/>
                  <a:gd name="connsiteY28" fmla="*/ 551501 h 1568728"/>
                  <a:gd name="connsiteX29" fmla="*/ 316621 w 561975"/>
                  <a:gd name="connsiteY29" fmla="*/ 548316 h 1568728"/>
                  <a:gd name="connsiteX30" fmla="*/ 316865 w 561975"/>
                  <a:gd name="connsiteY30" fmla="*/ 533708 h 1568728"/>
                  <a:gd name="connsiteX31" fmla="*/ 316513 w 561975"/>
                  <a:gd name="connsiteY31" fmla="*/ 435902 h 1568728"/>
                  <a:gd name="connsiteX32" fmla="*/ 315836 w 561975"/>
                  <a:gd name="connsiteY32" fmla="*/ 415589 h 1568728"/>
                  <a:gd name="connsiteX33" fmla="*/ 316329 w 561975"/>
                  <a:gd name="connsiteY33" fmla="*/ 551501 h 1568728"/>
                  <a:gd name="connsiteX34" fmla="*/ 313867 w 561975"/>
                  <a:gd name="connsiteY34" fmla="*/ 578353 h 1568728"/>
                  <a:gd name="connsiteX35" fmla="*/ 312882 w 561975"/>
                  <a:gd name="connsiteY35" fmla="*/ 576061 h 1568728"/>
                  <a:gd name="connsiteX36" fmla="*/ 312225 w 561975"/>
                  <a:gd name="connsiteY36" fmla="*/ 573769 h 1568728"/>
                  <a:gd name="connsiteX37" fmla="*/ 311241 w 561975"/>
                  <a:gd name="connsiteY37" fmla="*/ 568856 h 1568728"/>
                  <a:gd name="connsiteX38" fmla="*/ 310912 w 561975"/>
                  <a:gd name="connsiteY38" fmla="*/ 557721 h 1568728"/>
                  <a:gd name="connsiteX39" fmla="*/ 310912 w 561975"/>
                  <a:gd name="connsiteY39" fmla="*/ 421812 h 1568728"/>
                  <a:gd name="connsiteX40" fmla="*/ 309599 w 561975"/>
                  <a:gd name="connsiteY40" fmla="*/ 264615 h 1568728"/>
                  <a:gd name="connsiteX41" fmla="*/ 253796 w 561975"/>
                  <a:gd name="connsiteY41" fmla="*/ 265270 h 1568728"/>
                  <a:gd name="connsiteX42" fmla="*/ 251498 w 561975"/>
                  <a:gd name="connsiteY42" fmla="*/ 565909 h 1568728"/>
                  <a:gd name="connsiteX43" fmla="*/ 248544 w 561975"/>
                  <a:gd name="connsiteY43" fmla="*/ 862290 h 1568728"/>
                  <a:gd name="connsiteX44" fmla="*/ 246574 w 561975"/>
                  <a:gd name="connsiteY44" fmla="*/ 697561 h 1568728"/>
                  <a:gd name="connsiteX45" fmla="*/ 246193 w 561975"/>
                  <a:gd name="connsiteY45" fmla="*/ 699276 h 1568728"/>
                  <a:gd name="connsiteX46" fmla="*/ 245734 w 561975"/>
                  <a:gd name="connsiteY46" fmla="*/ 733647 h 1568728"/>
                  <a:gd name="connsiteX47" fmla="*/ 248168 w 561975"/>
                  <a:gd name="connsiteY47" fmla="*/ 862752 h 1568728"/>
                  <a:gd name="connsiteX48" fmla="*/ 247515 w 561975"/>
                  <a:gd name="connsiteY48" fmla="*/ 1361888 h 1568728"/>
                  <a:gd name="connsiteX49" fmla="*/ 245882 w 561975"/>
                  <a:gd name="connsiteY49" fmla="*/ 1524558 h 1568728"/>
                  <a:gd name="connsiteX50" fmla="*/ 221719 w 561975"/>
                  <a:gd name="connsiteY50" fmla="*/ 1524885 h 1568728"/>
                  <a:gd name="connsiteX51" fmla="*/ 225637 w 561975"/>
                  <a:gd name="connsiteY51" fmla="*/ 1545178 h 1568728"/>
                  <a:gd name="connsiteX52" fmla="*/ 222372 w 561975"/>
                  <a:gd name="connsiteY52" fmla="*/ 1552051 h 1568728"/>
                  <a:gd name="connsiteX53" fmla="*/ 204412 w 561975"/>
                  <a:gd name="connsiteY53" fmla="*/ 1546160 h 1568728"/>
                  <a:gd name="connsiteX54" fmla="*/ 48981 w 561975"/>
                  <a:gd name="connsiteY54" fmla="*/ 1552051 h 1568728"/>
                  <a:gd name="connsiteX55" fmla="*/ 45715 w 561975"/>
                  <a:gd name="connsiteY55" fmla="*/ 1543214 h 1568728"/>
                  <a:gd name="connsiteX56" fmla="*/ 49307 w 561975"/>
                  <a:gd name="connsiteY56" fmla="*/ 1523903 h 1568728"/>
                  <a:gd name="connsiteX57" fmla="*/ 0 w 561975"/>
                  <a:gd name="connsiteY57" fmla="*/ 1523576 h 1568728"/>
                  <a:gd name="connsiteX58" fmla="*/ 3265 w 561975"/>
                  <a:gd name="connsiteY58" fmla="*/ 860788 h 1568728"/>
                  <a:gd name="connsiteX59" fmla="*/ 5878 w 561975"/>
                  <a:gd name="connsiteY59" fmla="*/ 844750 h 1568728"/>
                  <a:gd name="connsiteX60" fmla="*/ 43430 w 561975"/>
                  <a:gd name="connsiteY60" fmla="*/ 805147 h 1568728"/>
                  <a:gd name="connsiteX61" fmla="*/ 43430 w 561975"/>
                  <a:gd name="connsiteY61" fmla="*/ 571126 h 1568728"/>
                  <a:gd name="connsiteX62" fmla="*/ 60409 w 561975"/>
                  <a:gd name="connsiteY62" fmla="*/ 519412 h 1568728"/>
                  <a:gd name="connsiteX63" fmla="*/ 61267 w 561975"/>
                  <a:gd name="connsiteY63" fmla="*/ 411443 h 1568728"/>
                  <a:gd name="connsiteX64" fmla="*/ 60422 w 561975"/>
                  <a:gd name="connsiteY64" fmla="*/ 308157 h 1568728"/>
                  <a:gd name="connsiteX65" fmla="*/ 59796 w 561975"/>
                  <a:gd name="connsiteY65" fmla="*/ 305879 h 1568728"/>
                  <a:gd name="connsiteX66" fmla="*/ 3008 w 561975"/>
                  <a:gd name="connsiteY66" fmla="*/ 260357 h 1568728"/>
                  <a:gd name="connsiteX67" fmla="*/ 2023 w 561975"/>
                  <a:gd name="connsiteY67" fmla="*/ 130670 h 1568728"/>
                  <a:gd name="connsiteX68" fmla="*/ 4649 w 561975"/>
                  <a:gd name="connsiteY68" fmla="*/ 0 h 1568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61975" h="1568728">
                    <a:moveTo>
                      <a:pt x="4649" y="0"/>
                    </a:moveTo>
                    <a:lnTo>
                      <a:pt x="205214" y="328"/>
                    </a:lnTo>
                    <a:cubicBezTo>
                      <a:pt x="211779" y="1310"/>
                      <a:pt x="209481" y="-1310"/>
                      <a:pt x="213092" y="3930"/>
                    </a:cubicBezTo>
                    <a:cubicBezTo>
                      <a:pt x="217031" y="16047"/>
                      <a:pt x="222283" y="16702"/>
                      <a:pt x="238039" y="17030"/>
                    </a:cubicBezTo>
                    <a:lnTo>
                      <a:pt x="274476" y="16702"/>
                    </a:lnTo>
                    <a:cubicBezTo>
                      <a:pt x="303034" y="16702"/>
                      <a:pt x="326997" y="24562"/>
                      <a:pt x="335531" y="983"/>
                    </a:cubicBezTo>
                    <a:lnTo>
                      <a:pt x="557433" y="328"/>
                    </a:lnTo>
                    <a:cubicBezTo>
                      <a:pt x="557105" y="29475"/>
                      <a:pt x="560059" y="60914"/>
                      <a:pt x="560059" y="92026"/>
                    </a:cubicBezTo>
                    <a:lnTo>
                      <a:pt x="560059" y="369085"/>
                    </a:lnTo>
                    <a:cubicBezTo>
                      <a:pt x="560059" y="491895"/>
                      <a:pt x="555792" y="621583"/>
                      <a:pt x="560387" y="743410"/>
                    </a:cubicBezTo>
                    <a:cubicBezTo>
                      <a:pt x="554479" y="735878"/>
                      <a:pt x="555463" y="754545"/>
                      <a:pt x="555135" y="730638"/>
                    </a:cubicBezTo>
                    <a:lnTo>
                      <a:pt x="553959" y="734127"/>
                    </a:lnTo>
                    <a:cubicBezTo>
                      <a:pt x="554094" y="737320"/>
                      <a:pt x="554228" y="740514"/>
                      <a:pt x="554363" y="743707"/>
                    </a:cubicBezTo>
                    <a:cubicBezTo>
                      <a:pt x="554892" y="742970"/>
                      <a:pt x="556114" y="740187"/>
                      <a:pt x="559044" y="743952"/>
                    </a:cubicBezTo>
                    <a:lnTo>
                      <a:pt x="561975" y="1534676"/>
                    </a:lnTo>
                    <a:lnTo>
                      <a:pt x="514106" y="1535986"/>
                    </a:lnTo>
                    <a:cubicBezTo>
                      <a:pt x="515083" y="1546791"/>
                      <a:pt x="519642" y="1549738"/>
                      <a:pt x="519316" y="1562835"/>
                    </a:cubicBezTo>
                    <a:lnTo>
                      <a:pt x="517037" y="1568728"/>
                    </a:lnTo>
                    <a:cubicBezTo>
                      <a:pt x="514106" y="1560215"/>
                      <a:pt x="511175" y="1561197"/>
                      <a:pt x="499452" y="1558906"/>
                    </a:cubicBezTo>
                    <a:cubicBezTo>
                      <a:pt x="491637" y="1557596"/>
                      <a:pt x="485124" y="1557268"/>
                      <a:pt x="477308" y="1556286"/>
                    </a:cubicBezTo>
                    <a:cubicBezTo>
                      <a:pt x="462655" y="1554649"/>
                      <a:pt x="447024" y="1554322"/>
                      <a:pt x="429765" y="1554322"/>
                    </a:cubicBezTo>
                    <a:cubicBezTo>
                      <a:pt x="414134" y="1554322"/>
                      <a:pt x="352588" y="1552357"/>
                      <a:pt x="339562" y="1565781"/>
                    </a:cubicBezTo>
                    <a:lnTo>
                      <a:pt x="336957" y="1559560"/>
                    </a:lnTo>
                    <a:cubicBezTo>
                      <a:pt x="336632" y="1548428"/>
                      <a:pt x="338911" y="1546791"/>
                      <a:pt x="341516" y="1536313"/>
                    </a:cubicBezTo>
                    <a:lnTo>
                      <a:pt x="316767" y="1535986"/>
                    </a:lnTo>
                    <a:lnTo>
                      <a:pt x="313185" y="815985"/>
                    </a:lnTo>
                    <a:cubicBezTo>
                      <a:pt x="313185" y="779641"/>
                      <a:pt x="307975" y="598577"/>
                      <a:pt x="314488" y="578932"/>
                    </a:cubicBezTo>
                    <a:lnTo>
                      <a:pt x="316354" y="558423"/>
                    </a:lnTo>
                    <a:cubicBezTo>
                      <a:pt x="316346" y="556116"/>
                      <a:pt x="316337" y="553808"/>
                      <a:pt x="316329" y="551501"/>
                    </a:cubicBezTo>
                    <a:cubicBezTo>
                      <a:pt x="316426" y="550439"/>
                      <a:pt x="316524" y="549378"/>
                      <a:pt x="316621" y="548316"/>
                    </a:cubicBezTo>
                    <a:cubicBezTo>
                      <a:pt x="316702" y="543447"/>
                      <a:pt x="316784" y="538577"/>
                      <a:pt x="316865" y="533708"/>
                    </a:cubicBezTo>
                    <a:cubicBezTo>
                      <a:pt x="316748" y="501106"/>
                      <a:pt x="316630" y="468504"/>
                      <a:pt x="316513" y="435902"/>
                    </a:cubicBezTo>
                    <a:cubicBezTo>
                      <a:pt x="316287" y="429131"/>
                      <a:pt x="316062" y="422360"/>
                      <a:pt x="315836" y="415589"/>
                    </a:cubicBezTo>
                    <a:cubicBezTo>
                      <a:pt x="316000" y="460893"/>
                      <a:pt x="316165" y="506197"/>
                      <a:pt x="316329" y="551501"/>
                    </a:cubicBezTo>
                    <a:lnTo>
                      <a:pt x="313867" y="578353"/>
                    </a:lnTo>
                    <a:cubicBezTo>
                      <a:pt x="313538" y="577698"/>
                      <a:pt x="313210" y="576716"/>
                      <a:pt x="312882" y="576061"/>
                    </a:cubicBezTo>
                    <a:cubicBezTo>
                      <a:pt x="312882" y="575406"/>
                      <a:pt x="312554" y="574751"/>
                      <a:pt x="312225" y="573769"/>
                    </a:cubicBezTo>
                    <a:cubicBezTo>
                      <a:pt x="307958" y="556084"/>
                      <a:pt x="313538" y="587196"/>
                      <a:pt x="311241" y="568856"/>
                    </a:cubicBezTo>
                    <a:cubicBezTo>
                      <a:pt x="310912" y="566564"/>
                      <a:pt x="310912" y="560341"/>
                      <a:pt x="310912" y="557721"/>
                    </a:cubicBezTo>
                    <a:lnTo>
                      <a:pt x="310912" y="421812"/>
                    </a:lnTo>
                    <a:cubicBezTo>
                      <a:pt x="309271" y="373998"/>
                      <a:pt x="314523" y="309809"/>
                      <a:pt x="309599" y="264615"/>
                    </a:cubicBezTo>
                    <a:lnTo>
                      <a:pt x="253796" y="265270"/>
                    </a:lnTo>
                    <a:cubicBezTo>
                      <a:pt x="250185" y="310136"/>
                      <a:pt x="251498" y="507615"/>
                      <a:pt x="251498" y="565909"/>
                    </a:cubicBezTo>
                    <a:cubicBezTo>
                      <a:pt x="251498" y="598331"/>
                      <a:pt x="254124" y="852793"/>
                      <a:pt x="248544" y="862290"/>
                    </a:cubicBezTo>
                    <a:cubicBezTo>
                      <a:pt x="242963" y="841658"/>
                      <a:pt x="246574" y="727690"/>
                      <a:pt x="246574" y="697561"/>
                    </a:cubicBezTo>
                    <a:lnTo>
                      <a:pt x="246193" y="699276"/>
                    </a:lnTo>
                    <a:lnTo>
                      <a:pt x="245734" y="733647"/>
                    </a:lnTo>
                    <a:cubicBezTo>
                      <a:pt x="244984" y="779351"/>
                      <a:pt x="244005" y="847287"/>
                      <a:pt x="248168" y="862752"/>
                    </a:cubicBezTo>
                    <a:cubicBezTo>
                      <a:pt x="252413" y="881736"/>
                      <a:pt x="248495" y="1305920"/>
                      <a:pt x="247515" y="1361888"/>
                    </a:cubicBezTo>
                    <a:cubicBezTo>
                      <a:pt x="246862" y="1408365"/>
                      <a:pt x="252413" y="1482663"/>
                      <a:pt x="245882" y="1524558"/>
                    </a:cubicBezTo>
                    <a:lnTo>
                      <a:pt x="221719" y="1524885"/>
                    </a:lnTo>
                    <a:lnTo>
                      <a:pt x="225637" y="1545178"/>
                    </a:lnTo>
                    <a:lnTo>
                      <a:pt x="222372" y="1552051"/>
                    </a:lnTo>
                    <a:cubicBezTo>
                      <a:pt x="218127" y="1547469"/>
                      <a:pt x="217800" y="1548451"/>
                      <a:pt x="204412" y="1546160"/>
                    </a:cubicBezTo>
                    <a:cubicBezTo>
                      <a:pt x="174697" y="1540923"/>
                      <a:pt x="60736" y="1539941"/>
                      <a:pt x="48981" y="1552051"/>
                    </a:cubicBezTo>
                    <a:cubicBezTo>
                      <a:pt x="45389" y="1546160"/>
                      <a:pt x="43756" y="1557615"/>
                      <a:pt x="45715" y="1543214"/>
                    </a:cubicBezTo>
                    <a:lnTo>
                      <a:pt x="49307" y="1523903"/>
                    </a:lnTo>
                    <a:lnTo>
                      <a:pt x="0" y="1523576"/>
                    </a:lnTo>
                    <a:cubicBezTo>
                      <a:pt x="1088" y="1302647"/>
                      <a:pt x="2177" y="1081717"/>
                      <a:pt x="3265" y="860788"/>
                    </a:cubicBezTo>
                    <a:lnTo>
                      <a:pt x="5878" y="844750"/>
                    </a:lnTo>
                    <a:cubicBezTo>
                      <a:pt x="33307" y="838204"/>
                      <a:pt x="43103" y="835586"/>
                      <a:pt x="43430" y="805147"/>
                    </a:cubicBezTo>
                    <a:lnTo>
                      <a:pt x="43430" y="571126"/>
                    </a:lnTo>
                    <a:cubicBezTo>
                      <a:pt x="64001" y="563598"/>
                      <a:pt x="60409" y="545923"/>
                      <a:pt x="60409" y="519412"/>
                    </a:cubicBezTo>
                    <a:cubicBezTo>
                      <a:pt x="60409" y="486354"/>
                      <a:pt x="60981" y="448633"/>
                      <a:pt x="61267" y="411443"/>
                    </a:cubicBezTo>
                    <a:cubicBezTo>
                      <a:pt x="60985" y="377014"/>
                      <a:pt x="60704" y="342586"/>
                      <a:pt x="60422" y="308157"/>
                    </a:cubicBezTo>
                    <a:lnTo>
                      <a:pt x="59796" y="305879"/>
                    </a:lnTo>
                    <a:cubicBezTo>
                      <a:pt x="56514" y="248895"/>
                      <a:pt x="44040" y="270182"/>
                      <a:pt x="3008" y="260357"/>
                    </a:cubicBezTo>
                    <a:cubicBezTo>
                      <a:pt x="4649" y="217783"/>
                      <a:pt x="2023" y="173899"/>
                      <a:pt x="2023" y="130670"/>
                    </a:cubicBezTo>
                    <a:cubicBezTo>
                      <a:pt x="2023" y="93336"/>
                      <a:pt x="-1588" y="34387"/>
                      <a:pt x="4649" y="0"/>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329" name="Freeform 372">
                <a:extLst>
                  <a:ext uri="{FF2B5EF4-FFF2-40B4-BE49-F238E27FC236}">
                    <a16:creationId xmlns:a16="http://schemas.microsoft.com/office/drawing/2014/main" id="{F50E6AA3-F3E5-4584-BB06-F5384BA471B3}"/>
                  </a:ext>
                </a:extLst>
              </p:cNvPr>
              <p:cNvSpPr>
                <a:spLocks/>
              </p:cNvSpPr>
              <p:nvPr/>
            </p:nvSpPr>
            <p:spPr bwMode="auto">
              <a:xfrm>
                <a:off x="2166145" y="1220789"/>
                <a:ext cx="457200" cy="458788"/>
              </a:xfrm>
              <a:custGeom>
                <a:avLst/>
                <a:gdLst>
                  <a:gd name="T0" fmla="*/ 75 w 1395"/>
                  <a:gd name="T1" fmla="*/ 524 h 1398"/>
                  <a:gd name="T2" fmla="*/ 170 w 1395"/>
                  <a:gd name="T3" fmla="*/ 838 h 1398"/>
                  <a:gd name="T4" fmla="*/ 210 w 1395"/>
                  <a:gd name="T5" fmla="*/ 865 h 1398"/>
                  <a:gd name="T6" fmla="*/ 361 w 1395"/>
                  <a:gd name="T7" fmla="*/ 1239 h 1398"/>
                  <a:gd name="T8" fmla="*/ 458 w 1395"/>
                  <a:gd name="T9" fmla="*/ 1319 h 1398"/>
                  <a:gd name="T10" fmla="*/ 714 w 1395"/>
                  <a:gd name="T11" fmla="*/ 1397 h 1398"/>
                  <a:gd name="T12" fmla="*/ 865 w 1395"/>
                  <a:gd name="T13" fmla="*/ 1376 h 1398"/>
                  <a:gd name="T14" fmla="*/ 986 w 1395"/>
                  <a:gd name="T15" fmla="*/ 1326 h 1398"/>
                  <a:gd name="T16" fmla="*/ 1238 w 1395"/>
                  <a:gd name="T17" fmla="*/ 861 h 1398"/>
                  <a:gd name="T18" fmla="*/ 1351 w 1395"/>
                  <a:gd name="T19" fmla="*/ 752 h 1398"/>
                  <a:gd name="T20" fmla="*/ 1389 w 1395"/>
                  <a:gd name="T21" fmla="*/ 557 h 1398"/>
                  <a:gd name="T22" fmla="*/ 1216 w 1395"/>
                  <a:gd name="T23" fmla="*/ 511 h 1398"/>
                  <a:gd name="T24" fmla="*/ 1143 w 1395"/>
                  <a:gd name="T25" fmla="*/ 84 h 1398"/>
                  <a:gd name="T26" fmla="*/ 714 w 1395"/>
                  <a:gd name="T27" fmla="*/ 24 h 1398"/>
                  <a:gd name="T28" fmla="*/ 468 w 1395"/>
                  <a:gd name="T29" fmla="*/ 25 h 1398"/>
                  <a:gd name="T30" fmla="*/ 229 w 1395"/>
                  <a:gd name="T31" fmla="*/ 505 h 1398"/>
                  <a:gd name="T32" fmla="*/ 150 w 1395"/>
                  <a:gd name="T33" fmla="*/ 483 h 1398"/>
                  <a:gd name="T34" fmla="*/ 110 w 1395"/>
                  <a:gd name="T35" fmla="*/ 501 h 1398"/>
                  <a:gd name="T36" fmla="*/ 75 w 1395"/>
                  <a:gd name="T37" fmla="*/ 524 h 1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95" h="1398">
                    <a:moveTo>
                      <a:pt x="75" y="524"/>
                    </a:moveTo>
                    <a:cubicBezTo>
                      <a:pt x="73" y="548"/>
                      <a:pt x="0" y="712"/>
                      <a:pt x="170" y="838"/>
                    </a:cubicBezTo>
                    <a:cubicBezTo>
                      <a:pt x="183" y="847"/>
                      <a:pt x="193" y="851"/>
                      <a:pt x="210" y="865"/>
                    </a:cubicBezTo>
                    <a:cubicBezTo>
                      <a:pt x="225" y="1014"/>
                      <a:pt x="267" y="1137"/>
                      <a:pt x="361" y="1239"/>
                    </a:cubicBezTo>
                    <a:cubicBezTo>
                      <a:pt x="391" y="1270"/>
                      <a:pt x="423" y="1289"/>
                      <a:pt x="458" y="1319"/>
                    </a:cubicBezTo>
                    <a:cubicBezTo>
                      <a:pt x="530" y="1361"/>
                      <a:pt x="611" y="1395"/>
                      <a:pt x="714" y="1397"/>
                    </a:cubicBezTo>
                    <a:cubicBezTo>
                      <a:pt x="766" y="1398"/>
                      <a:pt x="817" y="1391"/>
                      <a:pt x="865" y="1376"/>
                    </a:cubicBezTo>
                    <a:cubicBezTo>
                      <a:pt x="907" y="1362"/>
                      <a:pt x="954" y="1334"/>
                      <a:pt x="986" y="1326"/>
                    </a:cubicBezTo>
                    <a:cubicBezTo>
                      <a:pt x="1051" y="1248"/>
                      <a:pt x="1215" y="1191"/>
                      <a:pt x="1238" y="861"/>
                    </a:cubicBezTo>
                    <a:cubicBezTo>
                      <a:pt x="1282" y="845"/>
                      <a:pt x="1328" y="793"/>
                      <a:pt x="1351" y="752"/>
                    </a:cubicBezTo>
                    <a:cubicBezTo>
                      <a:pt x="1395" y="671"/>
                      <a:pt x="1385" y="650"/>
                      <a:pt x="1389" y="557"/>
                    </a:cubicBezTo>
                    <a:cubicBezTo>
                      <a:pt x="1363" y="544"/>
                      <a:pt x="1335" y="421"/>
                      <a:pt x="1216" y="511"/>
                    </a:cubicBezTo>
                    <a:cubicBezTo>
                      <a:pt x="1202" y="351"/>
                      <a:pt x="1250" y="187"/>
                      <a:pt x="1143" y="84"/>
                    </a:cubicBezTo>
                    <a:cubicBezTo>
                      <a:pt x="1057" y="0"/>
                      <a:pt x="857" y="24"/>
                      <a:pt x="714" y="24"/>
                    </a:cubicBezTo>
                    <a:cubicBezTo>
                      <a:pt x="633" y="24"/>
                      <a:pt x="549" y="22"/>
                      <a:pt x="468" y="25"/>
                    </a:cubicBezTo>
                    <a:cubicBezTo>
                      <a:pt x="183" y="35"/>
                      <a:pt x="226" y="310"/>
                      <a:pt x="229" y="505"/>
                    </a:cubicBezTo>
                    <a:cubicBezTo>
                      <a:pt x="205" y="496"/>
                      <a:pt x="185" y="478"/>
                      <a:pt x="150" y="483"/>
                    </a:cubicBezTo>
                    <a:cubicBezTo>
                      <a:pt x="131" y="486"/>
                      <a:pt x="120" y="495"/>
                      <a:pt x="110" y="501"/>
                    </a:cubicBezTo>
                    <a:cubicBezTo>
                      <a:pt x="84" y="520"/>
                      <a:pt x="115" y="508"/>
                      <a:pt x="75" y="524"/>
                    </a:cubicBezTo>
                    <a:close/>
                  </a:path>
                </a:pathLst>
              </a:custGeom>
              <a:solidFill>
                <a:srgbClr val="B76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0" name="Freeform 381">
                <a:extLst>
                  <a:ext uri="{FF2B5EF4-FFF2-40B4-BE49-F238E27FC236}">
                    <a16:creationId xmlns:a16="http://schemas.microsoft.com/office/drawing/2014/main" id="{B5640FF6-2346-457E-890F-0EC5174425AE}"/>
                  </a:ext>
                </a:extLst>
              </p:cNvPr>
              <p:cNvSpPr>
                <a:spLocks/>
              </p:cNvSpPr>
              <p:nvPr/>
            </p:nvSpPr>
            <p:spPr bwMode="auto">
              <a:xfrm>
                <a:off x="1705770" y="2986089"/>
                <a:ext cx="382588" cy="381000"/>
              </a:xfrm>
              <a:custGeom>
                <a:avLst/>
                <a:gdLst>
                  <a:gd name="T0" fmla="*/ 42 w 1168"/>
                  <a:gd name="T1" fmla="*/ 1161 h 1161"/>
                  <a:gd name="T2" fmla="*/ 47 w 1168"/>
                  <a:gd name="T3" fmla="*/ 1119 h 1161"/>
                  <a:gd name="T4" fmla="*/ 292 w 1168"/>
                  <a:gd name="T5" fmla="*/ 1102 h 1161"/>
                  <a:gd name="T6" fmla="*/ 382 w 1168"/>
                  <a:gd name="T7" fmla="*/ 1117 h 1161"/>
                  <a:gd name="T8" fmla="*/ 504 w 1168"/>
                  <a:gd name="T9" fmla="*/ 1093 h 1161"/>
                  <a:gd name="T10" fmla="*/ 658 w 1168"/>
                  <a:gd name="T11" fmla="*/ 1095 h 1161"/>
                  <a:gd name="T12" fmla="*/ 677 w 1168"/>
                  <a:gd name="T13" fmla="*/ 1119 h 1161"/>
                  <a:gd name="T14" fmla="*/ 699 w 1168"/>
                  <a:gd name="T15" fmla="*/ 1105 h 1161"/>
                  <a:gd name="T16" fmla="*/ 1088 w 1168"/>
                  <a:gd name="T17" fmla="*/ 1102 h 1161"/>
                  <a:gd name="T18" fmla="*/ 1092 w 1168"/>
                  <a:gd name="T19" fmla="*/ 424 h 1161"/>
                  <a:gd name="T20" fmla="*/ 1168 w 1168"/>
                  <a:gd name="T21" fmla="*/ 272 h 1161"/>
                  <a:gd name="T22" fmla="*/ 1026 w 1168"/>
                  <a:gd name="T23" fmla="*/ 272 h 1161"/>
                  <a:gd name="T24" fmla="*/ 1018 w 1168"/>
                  <a:gd name="T25" fmla="*/ 133 h 1161"/>
                  <a:gd name="T26" fmla="*/ 1023 w 1168"/>
                  <a:gd name="T27" fmla="*/ 288 h 1161"/>
                  <a:gd name="T28" fmla="*/ 894 w 1168"/>
                  <a:gd name="T29" fmla="*/ 288 h 1161"/>
                  <a:gd name="T30" fmla="*/ 880 w 1168"/>
                  <a:gd name="T31" fmla="*/ 280 h 1161"/>
                  <a:gd name="T32" fmla="*/ 530 w 1168"/>
                  <a:gd name="T33" fmla="*/ 280 h 1161"/>
                  <a:gd name="T34" fmla="*/ 505 w 1168"/>
                  <a:gd name="T35" fmla="*/ 72 h 1161"/>
                  <a:gd name="T36" fmla="*/ 481 w 1168"/>
                  <a:gd name="T37" fmla="*/ 0 h 1161"/>
                  <a:gd name="T38" fmla="*/ 383 w 1168"/>
                  <a:gd name="T39" fmla="*/ 272 h 1161"/>
                  <a:gd name="T40" fmla="*/ 82 w 1168"/>
                  <a:gd name="T41" fmla="*/ 290 h 1161"/>
                  <a:gd name="T42" fmla="*/ 19 w 1168"/>
                  <a:gd name="T43" fmla="*/ 543 h 1161"/>
                  <a:gd name="T44" fmla="*/ 19 w 1168"/>
                  <a:gd name="T45" fmla="*/ 865 h 1161"/>
                  <a:gd name="T46" fmla="*/ 42 w 1168"/>
                  <a:gd name="T47" fmla="*/ 1161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8" h="1161">
                    <a:moveTo>
                      <a:pt x="42" y="1161"/>
                    </a:moveTo>
                    <a:cubicBezTo>
                      <a:pt x="42" y="1142"/>
                      <a:pt x="42" y="1143"/>
                      <a:pt x="47" y="1119"/>
                    </a:cubicBezTo>
                    <a:cubicBezTo>
                      <a:pt x="117" y="1090"/>
                      <a:pt x="198" y="1103"/>
                      <a:pt x="292" y="1102"/>
                    </a:cubicBezTo>
                    <a:cubicBezTo>
                      <a:pt x="328" y="1101"/>
                      <a:pt x="358" y="1095"/>
                      <a:pt x="382" y="1117"/>
                    </a:cubicBezTo>
                    <a:cubicBezTo>
                      <a:pt x="403" y="1080"/>
                      <a:pt x="463" y="1093"/>
                      <a:pt x="504" y="1093"/>
                    </a:cubicBezTo>
                    <a:cubicBezTo>
                      <a:pt x="555" y="1094"/>
                      <a:pt x="607" y="1092"/>
                      <a:pt x="658" y="1095"/>
                    </a:cubicBezTo>
                    <a:lnTo>
                      <a:pt x="677" y="1119"/>
                    </a:lnTo>
                    <a:cubicBezTo>
                      <a:pt x="693" y="1094"/>
                      <a:pt x="670" y="1115"/>
                      <a:pt x="699" y="1105"/>
                    </a:cubicBezTo>
                    <a:cubicBezTo>
                      <a:pt x="725" y="1096"/>
                      <a:pt x="1055" y="1102"/>
                      <a:pt x="1088" y="1102"/>
                    </a:cubicBezTo>
                    <a:cubicBezTo>
                      <a:pt x="1099" y="1062"/>
                      <a:pt x="1092" y="539"/>
                      <a:pt x="1092" y="424"/>
                    </a:cubicBezTo>
                    <a:cubicBezTo>
                      <a:pt x="1091" y="342"/>
                      <a:pt x="1088" y="299"/>
                      <a:pt x="1168" y="272"/>
                    </a:cubicBezTo>
                    <a:lnTo>
                      <a:pt x="1026" y="272"/>
                    </a:lnTo>
                    <a:cubicBezTo>
                      <a:pt x="1025" y="233"/>
                      <a:pt x="1037" y="161"/>
                      <a:pt x="1018" y="133"/>
                    </a:cubicBezTo>
                    <a:lnTo>
                      <a:pt x="1023" y="288"/>
                    </a:lnTo>
                    <a:lnTo>
                      <a:pt x="894" y="288"/>
                    </a:lnTo>
                    <a:cubicBezTo>
                      <a:pt x="873" y="283"/>
                      <a:pt x="882" y="291"/>
                      <a:pt x="880" y="280"/>
                    </a:cubicBezTo>
                    <a:lnTo>
                      <a:pt x="530" y="280"/>
                    </a:lnTo>
                    <a:cubicBezTo>
                      <a:pt x="530" y="37"/>
                      <a:pt x="558" y="208"/>
                      <a:pt x="505" y="72"/>
                    </a:cubicBezTo>
                    <a:cubicBezTo>
                      <a:pt x="496" y="48"/>
                      <a:pt x="490" y="29"/>
                      <a:pt x="481" y="0"/>
                    </a:cubicBezTo>
                    <a:cubicBezTo>
                      <a:pt x="389" y="31"/>
                      <a:pt x="386" y="150"/>
                      <a:pt x="383" y="272"/>
                    </a:cubicBezTo>
                    <a:cubicBezTo>
                      <a:pt x="310" y="274"/>
                      <a:pt x="134" y="258"/>
                      <a:pt x="82" y="290"/>
                    </a:cubicBezTo>
                    <a:cubicBezTo>
                      <a:pt x="0" y="341"/>
                      <a:pt x="19" y="438"/>
                      <a:pt x="19" y="543"/>
                    </a:cubicBezTo>
                    <a:cubicBezTo>
                      <a:pt x="19" y="650"/>
                      <a:pt x="19" y="757"/>
                      <a:pt x="19" y="865"/>
                    </a:cubicBezTo>
                    <a:cubicBezTo>
                      <a:pt x="19" y="947"/>
                      <a:pt x="3" y="1123"/>
                      <a:pt x="42" y="1161"/>
                    </a:cubicBezTo>
                    <a:close/>
                  </a:path>
                </a:pathLst>
              </a:custGeom>
              <a:solidFill>
                <a:srgbClr val="A845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1" name="Freeform 382">
                <a:extLst>
                  <a:ext uri="{FF2B5EF4-FFF2-40B4-BE49-F238E27FC236}">
                    <a16:creationId xmlns:a16="http://schemas.microsoft.com/office/drawing/2014/main" id="{32C73670-C2AB-4A39-A048-580BD48A6CD8}"/>
                  </a:ext>
                </a:extLst>
              </p:cNvPr>
              <p:cNvSpPr>
                <a:spLocks/>
              </p:cNvSpPr>
              <p:nvPr/>
            </p:nvSpPr>
            <p:spPr bwMode="auto">
              <a:xfrm>
                <a:off x="1712120" y="3343276"/>
                <a:ext cx="407988" cy="317500"/>
              </a:xfrm>
              <a:custGeom>
                <a:avLst/>
                <a:gdLst>
                  <a:gd name="T0" fmla="*/ 24 w 1248"/>
                  <a:gd name="T1" fmla="*/ 71 h 969"/>
                  <a:gd name="T2" fmla="*/ 49 w 1248"/>
                  <a:gd name="T3" fmla="*/ 181 h 969"/>
                  <a:gd name="T4" fmla="*/ 48 w 1248"/>
                  <a:gd name="T5" fmla="*/ 579 h 969"/>
                  <a:gd name="T6" fmla="*/ 189 w 1248"/>
                  <a:gd name="T7" fmla="*/ 962 h 969"/>
                  <a:gd name="T8" fmla="*/ 1248 w 1248"/>
                  <a:gd name="T9" fmla="*/ 962 h 969"/>
                  <a:gd name="T10" fmla="*/ 1154 w 1248"/>
                  <a:gd name="T11" fmla="*/ 902 h 969"/>
                  <a:gd name="T12" fmla="*/ 1150 w 1248"/>
                  <a:gd name="T13" fmla="*/ 897 h 969"/>
                  <a:gd name="T14" fmla="*/ 1121 w 1248"/>
                  <a:gd name="T15" fmla="*/ 851 h 969"/>
                  <a:gd name="T16" fmla="*/ 1111 w 1248"/>
                  <a:gd name="T17" fmla="*/ 152 h 969"/>
                  <a:gd name="T18" fmla="*/ 664 w 1248"/>
                  <a:gd name="T19" fmla="*/ 148 h 969"/>
                  <a:gd name="T20" fmla="*/ 528 w 1248"/>
                  <a:gd name="T21" fmla="*/ 203 h 969"/>
                  <a:gd name="T22" fmla="*/ 367 w 1248"/>
                  <a:gd name="T23" fmla="*/ 191 h 969"/>
                  <a:gd name="T24" fmla="*/ 364 w 1248"/>
                  <a:gd name="T25" fmla="*/ 27 h 969"/>
                  <a:gd name="T26" fmla="*/ 274 w 1248"/>
                  <a:gd name="T27" fmla="*/ 12 h 969"/>
                  <a:gd name="T28" fmla="*/ 29 w 1248"/>
                  <a:gd name="T29" fmla="*/ 29 h 969"/>
                  <a:gd name="T30" fmla="*/ 24 w 1248"/>
                  <a:gd name="T31" fmla="*/ 71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48" h="969">
                    <a:moveTo>
                      <a:pt x="24" y="71"/>
                    </a:moveTo>
                    <a:cubicBezTo>
                      <a:pt x="19" y="134"/>
                      <a:pt x="46" y="120"/>
                      <a:pt x="49" y="181"/>
                    </a:cubicBezTo>
                    <a:lnTo>
                      <a:pt x="48" y="579"/>
                    </a:lnTo>
                    <a:cubicBezTo>
                      <a:pt x="48" y="744"/>
                      <a:pt x="0" y="959"/>
                      <a:pt x="189" y="962"/>
                    </a:cubicBezTo>
                    <a:cubicBezTo>
                      <a:pt x="540" y="969"/>
                      <a:pt x="897" y="961"/>
                      <a:pt x="1248" y="962"/>
                    </a:cubicBezTo>
                    <a:cubicBezTo>
                      <a:pt x="1213" y="943"/>
                      <a:pt x="1179" y="932"/>
                      <a:pt x="1154" y="902"/>
                    </a:cubicBezTo>
                    <a:cubicBezTo>
                      <a:pt x="1152" y="901"/>
                      <a:pt x="1151" y="899"/>
                      <a:pt x="1150" y="897"/>
                    </a:cubicBezTo>
                    <a:lnTo>
                      <a:pt x="1121" y="851"/>
                    </a:lnTo>
                    <a:cubicBezTo>
                      <a:pt x="1098" y="784"/>
                      <a:pt x="1105" y="222"/>
                      <a:pt x="1111" y="152"/>
                    </a:cubicBezTo>
                    <a:lnTo>
                      <a:pt x="664" y="148"/>
                    </a:lnTo>
                    <a:cubicBezTo>
                      <a:pt x="656" y="222"/>
                      <a:pt x="600" y="203"/>
                      <a:pt x="528" y="203"/>
                    </a:cubicBezTo>
                    <a:cubicBezTo>
                      <a:pt x="474" y="203"/>
                      <a:pt x="411" y="208"/>
                      <a:pt x="367" y="191"/>
                    </a:cubicBezTo>
                    <a:cubicBezTo>
                      <a:pt x="354" y="150"/>
                      <a:pt x="352" y="74"/>
                      <a:pt x="364" y="27"/>
                    </a:cubicBezTo>
                    <a:cubicBezTo>
                      <a:pt x="340" y="5"/>
                      <a:pt x="310" y="11"/>
                      <a:pt x="274" y="12"/>
                    </a:cubicBezTo>
                    <a:cubicBezTo>
                      <a:pt x="180" y="13"/>
                      <a:pt x="99" y="0"/>
                      <a:pt x="29" y="29"/>
                    </a:cubicBezTo>
                    <a:cubicBezTo>
                      <a:pt x="24" y="53"/>
                      <a:pt x="24" y="52"/>
                      <a:pt x="24" y="71"/>
                    </a:cubicBez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2" name="Freeform 386">
                <a:extLst>
                  <a:ext uri="{FF2B5EF4-FFF2-40B4-BE49-F238E27FC236}">
                    <a16:creationId xmlns:a16="http://schemas.microsoft.com/office/drawing/2014/main" id="{F9EB2DCD-42C9-4083-B685-4D6459469470}"/>
                  </a:ext>
                </a:extLst>
              </p:cNvPr>
              <p:cNvSpPr>
                <a:spLocks/>
              </p:cNvSpPr>
              <p:nvPr/>
            </p:nvSpPr>
            <p:spPr bwMode="auto">
              <a:xfrm>
                <a:off x="2156620" y="1050926"/>
                <a:ext cx="498475" cy="352425"/>
              </a:xfrm>
              <a:custGeom>
                <a:avLst/>
                <a:gdLst>
                  <a:gd name="T0" fmla="*/ 106 w 1521"/>
                  <a:gd name="T1" fmla="*/ 1044 h 1077"/>
                  <a:gd name="T2" fmla="*/ 141 w 1521"/>
                  <a:gd name="T3" fmla="*/ 1021 h 1077"/>
                  <a:gd name="T4" fmla="*/ 181 w 1521"/>
                  <a:gd name="T5" fmla="*/ 1003 h 1077"/>
                  <a:gd name="T6" fmla="*/ 260 w 1521"/>
                  <a:gd name="T7" fmla="*/ 1025 h 1077"/>
                  <a:gd name="T8" fmla="*/ 499 w 1521"/>
                  <a:gd name="T9" fmla="*/ 545 h 1077"/>
                  <a:gd name="T10" fmla="*/ 745 w 1521"/>
                  <a:gd name="T11" fmla="*/ 544 h 1077"/>
                  <a:gd name="T12" fmla="*/ 1174 w 1521"/>
                  <a:gd name="T13" fmla="*/ 604 h 1077"/>
                  <a:gd name="T14" fmla="*/ 1247 w 1521"/>
                  <a:gd name="T15" fmla="*/ 1031 h 1077"/>
                  <a:gd name="T16" fmla="*/ 1420 w 1521"/>
                  <a:gd name="T17" fmla="*/ 1077 h 1077"/>
                  <a:gd name="T18" fmla="*/ 1427 w 1521"/>
                  <a:gd name="T19" fmla="*/ 954 h 1077"/>
                  <a:gd name="T20" fmla="*/ 1459 w 1521"/>
                  <a:gd name="T21" fmla="*/ 795 h 1077"/>
                  <a:gd name="T22" fmla="*/ 1460 w 1521"/>
                  <a:gd name="T23" fmla="*/ 642 h 1077"/>
                  <a:gd name="T24" fmla="*/ 1427 w 1521"/>
                  <a:gd name="T25" fmla="*/ 487 h 1077"/>
                  <a:gd name="T26" fmla="*/ 1368 w 1521"/>
                  <a:gd name="T27" fmla="*/ 326 h 1077"/>
                  <a:gd name="T28" fmla="*/ 1260 w 1521"/>
                  <a:gd name="T29" fmla="*/ 212 h 1077"/>
                  <a:gd name="T30" fmla="*/ 1136 w 1521"/>
                  <a:gd name="T31" fmla="*/ 126 h 1077"/>
                  <a:gd name="T32" fmla="*/ 991 w 1521"/>
                  <a:gd name="T33" fmla="*/ 84 h 1077"/>
                  <a:gd name="T34" fmla="*/ 824 w 1521"/>
                  <a:gd name="T35" fmla="*/ 85 h 1077"/>
                  <a:gd name="T36" fmla="*/ 737 w 1521"/>
                  <a:gd name="T37" fmla="*/ 45 h 1077"/>
                  <a:gd name="T38" fmla="*/ 651 w 1521"/>
                  <a:gd name="T39" fmla="*/ 84 h 1077"/>
                  <a:gd name="T40" fmla="*/ 490 w 1521"/>
                  <a:gd name="T41" fmla="*/ 100 h 1077"/>
                  <a:gd name="T42" fmla="*/ 336 w 1521"/>
                  <a:gd name="T43" fmla="*/ 167 h 1077"/>
                  <a:gd name="T44" fmla="*/ 208 w 1521"/>
                  <a:gd name="T45" fmla="*/ 267 h 1077"/>
                  <a:gd name="T46" fmla="*/ 110 w 1521"/>
                  <a:gd name="T47" fmla="*/ 398 h 1077"/>
                  <a:gd name="T48" fmla="*/ 44 w 1521"/>
                  <a:gd name="T49" fmla="*/ 460 h 1077"/>
                  <a:gd name="T50" fmla="*/ 72 w 1521"/>
                  <a:gd name="T51" fmla="*/ 562 h 1077"/>
                  <a:gd name="T52" fmla="*/ 66 w 1521"/>
                  <a:gd name="T53" fmla="*/ 703 h 1077"/>
                  <a:gd name="T54" fmla="*/ 99 w 1521"/>
                  <a:gd name="T55" fmla="*/ 872 h 1077"/>
                  <a:gd name="T56" fmla="*/ 47 w 1521"/>
                  <a:gd name="T57" fmla="*/ 957 h 1077"/>
                  <a:gd name="T58" fmla="*/ 106 w 1521"/>
                  <a:gd name="T59" fmla="*/ 1044 h 1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21" h="1077">
                    <a:moveTo>
                      <a:pt x="106" y="1044"/>
                    </a:moveTo>
                    <a:cubicBezTo>
                      <a:pt x="146" y="1028"/>
                      <a:pt x="115" y="1040"/>
                      <a:pt x="141" y="1021"/>
                    </a:cubicBezTo>
                    <a:cubicBezTo>
                      <a:pt x="151" y="1015"/>
                      <a:pt x="162" y="1006"/>
                      <a:pt x="181" y="1003"/>
                    </a:cubicBezTo>
                    <a:cubicBezTo>
                      <a:pt x="216" y="998"/>
                      <a:pt x="236" y="1016"/>
                      <a:pt x="260" y="1025"/>
                    </a:cubicBezTo>
                    <a:cubicBezTo>
                      <a:pt x="257" y="830"/>
                      <a:pt x="214" y="555"/>
                      <a:pt x="499" y="545"/>
                    </a:cubicBezTo>
                    <a:cubicBezTo>
                      <a:pt x="580" y="542"/>
                      <a:pt x="664" y="544"/>
                      <a:pt x="745" y="544"/>
                    </a:cubicBezTo>
                    <a:cubicBezTo>
                      <a:pt x="888" y="544"/>
                      <a:pt x="1088" y="520"/>
                      <a:pt x="1174" y="604"/>
                    </a:cubicBezTo>
                    <a:cubicBezTo>
                      <a:pt x="1281" y="707"/>
                      <a:pt x="1233" y="871"/>
                      <a:pt x="1247" y="1031"/>
                    </a:cubicBezTo>
                    <a:cubicBezTo>
                      <a:pt x="1366" y="941"/>
                      <a:pt x="1394" y="1064"/>
                      <a:pt x="1420" y="1077"/>
                    </a:cubicBezTo>
                    <a:cubicBezTo>
                      <a:pt x="1463" y="1050"/>
                      <a:pt x="1443" y="994"/>
                      <a:pt x="1427" y="954"/>
                    </a:cubicBezTo>
                    <a:cubicBezTo>
                      <a:pt x="1521" y="929"/>
                      <a:pt x="1509" y="838"/>
                      <a:pt x="1459" y="795"/>
                    </a:cubicBezTo>
                    <a:cubicBezTo>
                      <a:pt x="1507" y="749"/>
                      <a:pt x="1512" y="688"/>
                      <a:pt x="1460" y="642"/>
                    </a:cubicBezTo>
                    <a:cubicBezTo>
                      <a:pt x="1493" y="593"/>
                      <a:pt x="1504" y="507"/>
                      <a:pt x="1427" y="487"/>
                    </a:cubicBezTo>
                    <a:cubicBezTo>
                      <a:pt x="1465" y="403"/>
                      <a:pt x="1462" y="340"/>
                      <a:pt x="1368" y="326"/>
                    </a:cubicBezTo>
                    <a:cubicBezTo>
                      <a:pt x="1371" y="243"/>
                      <a:pt x="1344" y="212"/>
                      <a:pt x="1260" y="212"/>
                    </a:cubicBezTo>
                    <a:cubicBezTo>
                      <a:pt x="1251" y="138"/>
                      <a:pt x="1215" y="118"/>
                      <a:pt x="1136" y="126"/>
                    </a:cubicBezTo>
                    <a:cubicBezTo>
                      <a:pt x="1109" y="62"/>
                      <a:pt x="1062" y="46"/>
                      <a:pt x="991" y="84"/>
                    </a:cubicBezTo>
                    <a:cubicBezTo>
                      <a:pt x="942" y="43"/>
                      <a:pt x="868" y="0"/>
                      <a:pt x="824" y="85"/>
                    </a:cubicBezTo>
                    <a:cubicBezTo>
                      <a:pt x="788" y="70"/>
                      <a:pt x="791" y="45"/>
                      <a:pt x="737" y="45"/>
                    </a:cubicBezTo>
                    <a:cubicBezTo>
                      <a:pt x="685" y="45"/>
                      <a:pt x="681" y="67"/>
                      <a:pt x="651" y="84"/>
                    </a:cubicBezTo>
                    <a:cubicBezTo>
                      <a:pt x="599" y="21"/>
                      <a:pt x="530" y="33"/>
                      <a:pt x="490" y="100"/>
                    </a:cubicBezTo>
                    <a:cubicBezTo>
                      <a:pt x="414" y="85"/>
                      <a:pt x="351" y="71"/>
                      <a:pt x="336" y="167"/>
                    </a:cubicBezTo>
                    <a:cubicBezTo>
                      <a:pt x="247" y="160"/>
                      <a:pt x="217" y="181"/>
                      <a:pt x="208" y="267"/>
                    </a:cubicBezTo>
                    <a:cubicBezTo>
                      <a:pt x="119" y="276"/>
                      <a:pt x="97" y="309"/>
                      <a:pt x="110" y="398"/>
                    </a:cubicBezTo>
                    <a:cubicBezTo>
                      <a:pt x="76" y="419"/>
                      <a:pt x="55" y="418"/>
                      <a:pt x="44" y="460"/>
                    </a:cubicBezTo>
                    <a:cubicBezTo>
                      <a:pt x="31" y="511"/>
                      <a:pt x="51" y="538"/>
                      <a:pt x="72" y="562"/>
                    </a:cubicBezTo>
                    <a:cubicBezTo>
                      <a:pt x="29" y="597"/>
                      <a:pt x="22" y="656"/>
                      <a:pt x="66" y="703"/>
                    </a:cubicBezTo>
                    <a:cubicBezTo>
                      <a:pt x="20" y="773"/>
                      <a:pt x="0" y="824"/>
                      <a:pt x="99" y="872"/>
                    </a:cubicBezTo>
                    <a:cubicBezTo>
                      <a:pt x="76" y="895"/>
                      <a:pt x="48" y="901"/>
                      <a:pt x="47" y="957"/>
                    </a:cubicBezTo>
                    <a:cubicBezTo>
                      <a:pt x="45" y="1003"/>
                      <a:pt x="73" y="1030"/>
                      <a:pt x="106" y="1044"/>
                    </a:cubicBezTo>
                    <a:close/>
                  </a:path>
                </a:pathLst>
              </a:custGeom>
              <a:solidFill>
                <a:srgbClr val="2705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3" name="Freeform 392">
                <a:extLst>
                  <a:ext uri="{FF2B5EF4-FFF2-40B4-BE49-F238E27FC236}">
                    <a16:creationId xmlns:a16="http://schemas.microsoft.com/office/drawing/2014/main" id="{45A2B0D4-87D5-46B2-86F3-8F30BBA06564}"/>
                  </a:ext>
                </a:extLst>
              </p:cNvPr>
              <p:cNvSpPr>
                <a:spLocks/>
              </p:cNvSpPr>
              <p:nvPr/>
            </p:nvSpPr>
            <p:spPr bwMode="auto">
              <a:xfrm>
                <a:off x="1924845" y="3063876"/>
                <a:ext cx="261938" cy="611188"/>
              </a:xfrm>
              <a:custGeom>
                <a:avLst/>
                <a:gdLst>
                  <a:gd name="T0" fmla="*/ 7 w 800"/>
                  <a:gd name="T1" fmla="*/ 884 h 1867"/>
                  <a:gd name="T2" fmla="*/ 12 w 800"/>
                  <a:gd name="T3" fmla="*/ 1003 h 1867"/>
                  <a:gd name="T4" fmla="*/ 459 w 800"/>
                  <a:gd name="T5" fmla="*/ 1007 h 1867"/>
                  <a:gd name="T6" fmla="*/ 469 w 800"/>
                  <a:gd name="T7" fmla="*/ 1706 h 1867"/>
                  <a:gd name="T8" fmla="*/ 498 w 800"/>
                  <a:gd name="T9" fmla="*/ 1752 h 1867"/>
                  <a:gd name="T10" fmla="*/ 502 w 800"/>
                  <a:gd name="T11" fmla="*/ 1757 h 1867"/>
                  <a:gd name="T12" fmla="*/ 596 w 800"/>
                  <a:gd name="T13" fmla="*/ 1817 h 1867"/>
                  <a:gd name="T14" fmla="*/ 614 w 800"/>
                  <a:gd name="T15" fmla="*/ 1867 h 1867"/>
                  <a:gd name="T16" fmla="*/ 622 w 800"/>
                  <a:gd name="T17" fmla="*/ 1818 h 1867"/>
                  <a:gd name="T18" fmla="*/ 737 w 800"/>
                  <a:gd name="T19" fmla="*/ 1697 h 1867"/>
                  <a:gd name="T20" fmla="*/ 737 w 800"/>
                  <a:gd name="T21" fmla="*/ 982 h 1867"/>
                  <a:gd name="T22" fmla="*/ 789 w 800"/>
                  <a:gd name="T23" fmla="*/ 824 h 1867"/>
                  <a:gd name="T24" fmla="*/ 789 w 800"/>
                  <a:gd name="T25" fmla="*/ 174 h 1867"/>
                  <a:gd name="T26" fmla="*/ 616 w 800"/>
                  <a:gd name="T27" fmla="*/ 35 h 1867"/>
                  <a:gd name="T28" fmla="*/ 498 w 800"/>
                  <a:gd name="T29" fmla="*/ 37 h 1867"/>
                  <a:gd name="T30" fmla="*/ 422 w 800"/>
                  <a:gd name="T31" fmla="*/ 189 h 1867"/>
                  <a:gd name="T32" fmla="*/ 418 w 800"/>
                  <a:gd name="T33" fmla="*/ 867 h 1867"/>
                  <a:gd name="T34" fmla="*/ 29 w 800"/>
                  <a:gd name="T35" fmla="*/ 870 h 1867"/>
                  <a:gd name="T36" fmla="*/ 7 w 800"/>
                  <a:gd name="T37" fmla="*/ 884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1867">
                    <a:moveTo>
                      <a:pt x="7" y="884"/>
                    </a:moveTo>
                    <a:lnTo>
                      <a:pt x="12" y="1003"/>
                    </a:lnTo>
                    <a:lnTo>
                      <a:pt x="459" y="1007"/>
                    </a:lnTo>
                    <a:cubicBezTo>
                      <a:pt x="453" y="1077"/>
                      <a:pt x="446" y="1639"/>
                      <a:pt x="469" y="1706"/>
                    </a:cubicBezTo>
                    <a:lnTo>
                      <a:pt x="498" y="1752"/>
                    </a:lnTo>
                    <a:cubicBezTo>
                      <a:pt x="499" y="1754"/>
                      <a:pt x="500" y="1756"/>
                      <a:pt x="502" y="1757"/>
                    </a:cubicBezTo>
                    <a:cubicBezTo>
                      <a:pt x="527" y="1787"/>
                      <a:pt x="561" y="1798"/>
                      <a:pt x="596" y="1817"/>
                    </a:cubicBezTo>
                    <a:cubicBezTo>
                      <a:pt x="625" y="1826"/>
                      <a:pt x="615" y="1825"/>
                      <a:pt x="614" y="1867"/>
                    </a:cubicBezTo>
                    <a:lnTo>
                      <a:pt x="622" y="1818"/>
                    </a:lnTo>
                    <a:cubicBezTo>
                      <a:pt x="706" y="1798"/>
                      <a:pt x="736" y="1790"/>
                      <a:pt x="737" y="1697"/>
                    </a:cubicBezTo>
                    <a:lnTo>
                      <a:pt x="737" y="982"/>
                    </a:lnTo>
                    <a:cubicBezTo>
                      <a:pt x="800" y="959"/>
                      <a:pt x="789" y="905"/>
                      <a:pt x="789" y="824"/>
                    </a:cubicBezTo>
                    <a:cubicBezTo>
                      <a:pt x="789" y="622"/>
                      <a:pt x="796" y="363"/>
                      <a:pt x="789" y="174"/>
                    </a:cubicBezTo>
                    <a:cubicBezTo>
                      <a:pt x="779" y="0"/>
                      <a:pt x="741" y="65"/>
                      <a:pt x="616" y="35"/>
                    </a:cubicBezTo>
                    <a:lnTo>
                      <a:pt x="498" y="37"/>
                    </a:lnTo>
                    <a:cubicBezTo>
                      <a:pt x="418" y="64"/>
                      <a:pt x="421" y="107"/>
                      <a:pt x="422" y="189"/>
                    </a:cubicBezTo>
                    <a:cubicBezTo>
                      <a:pt x="422" y="304"/>
                      <a:pt x="429" y="827"/>
                      <a:pt x="418" y="867"/>
                    </a:cubicBezTo>
                    <a:cubicBezTo>
                      <a:pt x="385" y="867"/>
                      <a:pt x="55" y="861"/>
                      <a:pt x="29" y="870"/>
                    </a:cubicBezTo>
                    <a:cubicBezTo>
                      <a:pt x="0" y="880"/>
                      <a:pt x="23" y="859"/>
                      <a:pt x="7" y="884"/>
                    </a:cubicBezTo>
                    <a:close/>
                  </a:path>
                </a:pathLst>
              </a:custGeom>
              <a:solidFill>
                <a:srgbClr val="753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4" name="Freeform 395">
                <a:extLst>
                  <a:ext uri="{FF2B5EF4-FFF2-40B4-BE49-F238E27FC236}">
                    <a16:creationId xmlns:a16="http://schemas.microsoft.com/office/drawing/2014/main" id="{96F18A8F-1F6A-4B53-81D7-AFF36F6F0C88}"/>
                  </a:ext>
                </a:extLst>
              </p:cNvPr>
              <p:cNvSpPr>
                <a:spLocks/>
              </p:cNvSpPr>
              <p:nvPr/>
            </p:nvSpPr>
            <p:spPr bwMode="auto">
              <a:xfrm>
                <a:off x="2350295" y="1820864"/>
                <a:ext cx="107950" cy="868363"/>
              </a:xfrm>
              <a:custGeom>
                <a:avLst/>
                <a:gdLst>
                  <a:gd name="T0" fmla="*/ 19 w 330"/>
                  <a:gd name="T1" fmla="*/ 256 h 2652"/>
                  <a:gd name="T2" fmla="*/ 23 w 330"/>
                  <a:gd name="T3" fmla="*/ 260 h 2652"/>
                  <a:gd name="T4" fmla="*/ 27 w 330"/>
                  <a:gd name="T5" fmla="*/ 264 h 2652"/>
                  <a:gd name="T6" fmla="*/ 85 w 330"/>
                  <a:gd name="T7" fmla="*/ 520 h 2652"/>
                  <a:gd name="T8" fmla="*/ 11 w 330"/>
                  <a:gd name="T9" fmla="*/ 2315 h 2652"/>
                  <a:gd name="T10" fmla="*/ 38 w 330"/>
                  <a:gd name="T11" fmla="*/ 2446 h 2652"/>
                  <a:gd name="T12" fmla="*/ 169 w 330"/>
                  <a:gd name="T13" fmla="*/ 2652 h 2652"/>
                  <a:gd name="T14" fmla="*/ 292 w 330"/>
                  <a:gd name="T15" fmla="*/ 2446 h 2652"/>
                  <a:gd name="T16" fmla="*/ 319 w 330"/>
                  <a:gd name="T17" fmla="*/ 2306 h 2652"/>
                  <a:gd name="T18" fmla="*/ 243 w 330"/>
                  <a:gd name="T19" fmla="*/ 359 h 2652"/>
                  <a:gd name="T20" fmla="*/ 307 w 330"/>
                  <a:gd name="T21" fmla="*/ 250 h 2652"/>
                  <a:gd name="T22" fmla="*/ 172 w 330"/>
                  <a:gd name="T23" fmla="*/ 0 h 2652"/>
                  <a:gd name="T24" fmla="*/ 160 w 330"/>
                  <a:gd name="T25" fmla="*/ 0 h 2652"/>
                  <a:gd name="T26" fmla="*/ 19 w 330"/>
                  <a:gd name="T27" fmla="*/ 256 h 2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 h="2652">
                    <a:moveTo>
                      <a:pt x="19" y="256"/>
                    </a:moveTo>
                    <a:cubicBezTo>
                      <a:pt x="21" y="257"/>
                      <a:pt x="23" y="258"/>
                      <a:pt x="23" y="260"/>
                    </a:cubicBezTo>
                    <a:cubicBezTo>
                      <a:pt x="24" y="263"/>
                      <a:pt x="27" y="263"/>
                      <a:pt x="27" y="264"/>
                    </a:cubicBezTo>
                    <a:cubicBezTo>
                      <a:pt x="112" y="359"/>
                      <a:pt x="90" y="416"/>
                      <a:pt x="85" y="520"/>
                    </a:cubicBezTo>
                    <a:lnTo>
                      <a:pt x="11" y="2315"/>
                    </a:lnTo>
                    <a:cubicBezTo>
                      <a:pt x="8" y="2396"/>
                      <a:pt x="0" y="2385"/>
                      <a:pt x="38" y="2446"/>
                    </a:cubicBezTo>
                    <a:cubicBezTo>
                      <a:pt x="64" y="2487"/>
                      <a:pt x="147" y="2634"/>
                      <a:pt x="169" y="2652"/>
                    </a:cubicBezTo>
                    <a:cubicBezTo>
                      <a:pt x="204" y="2611"/>
                      <a:pt x="260" y="2500"/>
                      <a:pt x="292" y="2446"/>
                    </a:cubicBezTo>
                    <a:cubicBezTo>
                      <a:pt x="330" y="2381"/>
                      <a:pt x="324" y="2394"/>
                      <a:pt x="319" y="2306"/>
                    </a:cubicBezTo>
                    <a:lnTo>
                      <a:pt x="243" y="359"/>
                    </a:lnTo>
                    <a:cubicBezTo>
                      <a:pt x="250" y="326"/>
                      <a:pt x="292" y="289"/>
                      <a:pt x="307" y="250"/>
                    </a:cubicBezTo>
                    <a:lnTo>
                      <a:pt x="172" y="0"/>
                    </a:lnTo>
                    <a:lnTo>
                      <a:pt x="160" y="0"/>
                    </a:lnTo>
                    <a:cubicBezTo>
                      <a:pt x="139" y="69"/>
                      <a:pt x="29" y="195"/>
                      <a:pt x="19" y="256"/>
                    </a:cubicBez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5" name="Freeform 403">
                <a:extLst>
                  <a:ext uri="{FF2B5EF4-FFF2-40B4-BE49-F238E27FC236}">
                    <a16:creationId xmlns:a16="http://schemas.microsoft.com/office/drawing/2014/main" id="{3FB74E6B-094A-413F-AE27-3596DA4E8BA1}"/>
                  </a:ext>
                </a:extLst>
              </p:cNvPr>
              <p:cNvSpPr>
                <a:spLocks/>
              </p:cNvSpPr>
              <p:nvPr/>
            </p:nvSpPr>
            <p:spPr bwMode="auto">
              <a:xfrm>
                <a:off x="2439195" y="4367214"/>
                <a:ext cx="227013" cy="179388"/>
              </a:xfrm>
              <a:custGeom>
                <a:avLst/>
                <a:gdLst>
                  <a:gd name="T0" fmla="*/ 64 w 694"/>
                  <a:gd name="T1" fmla="*/ 22 h 546"/>
                  <a:gd name="T2" fmla="*/ 23 w 694"/>
                  <a:gd name="T3" fmla="*/ 178 h 546"/>
                  <a:gd name="T4" fmla="*/ 4 w 694"/>
                  <a:gd name="T5" fmla="*/ 350 h 546"/>
                  <a:gd name="T6" fmla="*/ 10 w 694"/>
                  <a:gd name="T7" fmla="*/ 470 h 546"/>
                  <a:gd name="T8" fmla="*/ 100 w 694"/>
                  <a:gd name="T9" fmla="*/ 516 h 546"/>
                  <a:gd name="T10" fmla="*/ 340 w 694"/>
                  <a:gd name="T11" fmla="*/ 545 h 546"/>
                  <a:gd name="T12" fmla="*/ 584 w 694"/>
                  <a:gd name="T13" fmla="*/ 520 h 546"/>
                  <a:gd name="T14" fmla="*/ 677 w 694"/>
                  <a:gd name="T15" fmla="*/ 476 h 546"/>
                  <a:gd name="T16" fmla="*/ 688 w 694"/>
                  <a:gd name="T17" fmla="*/ 348 h 546"/>
                  <a:gd name="T18" fmla="*/ 624 w 694"/>
                  <a:gd name="T19" fmla="*/ 32 h 546"/>
                  <a:gd name="T20" fmla="*/ 617 w 694"/>
                  <a:gd name="T21" fmla="*/ 50 h 546"/>
                  <a:gd name="T22" fmla="*/ 563 w 694"/>
                  <a:gd name="T23" fmla="*/ 20 h 546"/>
                  <a:gd name="T24" fmla="*/ 495 w 694"/>
                  <a:gd name="T25" fmla="*/ 12 h 546"/>
                  <a:gd name="T26" fmla="*/ 349 w 694"/>
                  <a:gd name="T27" fmla="*/ 6 h 546"/>
                  <a:gd name="T28" fmla="*/ 72 w 694"/>
                  <a:gd name="T29" fmla="*/ 41 h 546"/>
                  <a:gd name="T30" fmla="*/ 64 w 694"/>
                  <a:gd name="T31" fmla="*/ 22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4" h="546">
                    <a:moveTo>
                      <a:pt x="64" y="22"/>
                    </a:moveTo>
                    <a:cubicBezTo>
                      <a:pt x="41" y="48"/>
                      <a:pt x="29" y="142"/>
                      <a:pt x="23" y="178"/>
                    </a:cubicBezTo>
                    <a:cubicBezTo>
                      <a:pt x="12" y="247"/>
                      <a:pt x="7" y="279"/>
                      <a:pt x="4" y="350"/>
                    </a:cubicBezTo>
                    <a:cubicBezTo>
                      <a:pt x="5" y="380"/>
                      <a:pt x="0" y="445"/>
                      <a:pt x="10" y="470"/>
                    </a:cubicBezTo>
                    <a:cubicBezTo>
                      <a:pt x="23" y="500"/>
                      <a:pt x="64" y="505"/>
                      <a:pt x="100" y="516"/>
                    </a:cubicBezTo>
                    <a:cubicBezTo>
                      <a:pt x="172" y="537"/>
                      <a:pt x="261" y="545"/>
                      <a:pt x="340" y="545"/>
                    </a:cubicBezTo>
                    <a:cubicBezTo>
                      <a:pt x="414" y="546"/>
                      <a:pt x="524" y="537"/>
                      <a:pt x="584" y="520"/>
                    </a:cubicBezTo>
                    <a:cubicBezTo>
                      <a:pt x="626" y="508"/>
                      <a:pt x="662" y="500"/>
                      <a:pt x="677" y="476"/>
                    </a:cubicBezTo>
                    <a:cubicBezTo>
                      <a:pt x="694" y="447"/>
                      <a:pt x="687" y="388"/>
                      <a:pt x="688" y="348"/>
                    </a:cubicBezTo>
                    <a:cubicBezTo>
                      <a:pt x="683" y="281"/>
                      <a:pt x="663" y="72"/>
                      <a:pt x="624" y="32"/>
                    </a:cubicBezTo>
                    <a:lnTo>
                      <a:pt x="617" y="50"/>
                    </a:lnTo>
                    <a:cubicBezTo>
                      <a:pt x="608" y="24"/>
                      <a:pt x="599" y="27"/>
                      <a:pt x="563" y="20"/>
                    </a:cubicBezTo>
                    <a:cubicBezTo>
                      <a:pt x="539" y="16"/>
                      <a:pt x="519" y="15"/>
                      <a:pt x="495" y="12"/>
                    </a:cubicBezTo>
                    <a:cubicBezTo>
                      <a:pt x="450" y="7"/>
                      <a:pt x="402" y="6"/>
                      <a:pt x="349" y="6"/>
                    </a:cubicBezTo>
                    <a:cubicBezTo>
                      <a:pt x="301" y="6"/>
                      <a:pt x="112" y="0"/>
                      <a:pt x="72" y="41"/>
                    </a:cubicBezTo>
                    <a:lnTo>
                      <a:pt x="64" y="22"/>
                    </a:ln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6" name="Freeform 404">
                <a:extLst>
                  <a:ext uri="{FF2B5EF4-FFF2-40B4-BE49-F238E27FC236}">
                    <a16:creationId xmlns:a16="http://schemas.microsoft.com/office/drawing/2014/main" id="{309EA58A-6ABE-4F6D-90C1-8107414ACE82}"/>
                  </a:ext>
                </a:extLst>
              </p:cNvPr>
              <p:cNvSpPr>
                <a:spLocks/>
              </p:cNvSpPr>
              <p:nvPr/>
            </p:nvSpPr>
            <p:spPr bwMode="auto">
              <a:xfrm>
                <a:off x="2123283" y="4354514"/>
                <a:ext cx="247650" cy="182563"/>
              </a:xfrm>
              <a:custGeom>
                <a:avLst/>
                <a:gdLst>
                  <a:gd name="T0" fmla="*/ 74 w 754"/>
                  <a:gd name="T1" fmla="*/ 380 h 558"/>
                  <a:gd name="T2" fmla="*/ 245 w 754"/>
                  <a:gd name="T3" fmla="*/ 535 h 558"/>
                  <a:gd name="T4" fmla="*/ 655 w 754"/>
                  <a:gd name="T5" fmla="*/ 520 h 558"/>
                  <a:gd name="T6" fmla="*/ 747 w 754"/>
                  <a:gd name="T7" fmla="*/ 383 h 558"/>
                  <a:gd name="T8" fmla="*/ 716 w 754"/>
                  <a:gd name="T9" fmla="*/ 95 h 558"/>
                  <a:gd name="T10" fmla="*/ 707 w 754"/>
                  <a:gd name="T11" fmla="*/ 53 h 558"/>
                  <a:gd name="T12" fmla="*/ 690 w 754"/>
                  <a:gd name="T13" fmla="*/ 16 h 558"/>
                  <a:gd name="T14" fmla="*/ 680 w 754"/>
                  <a:gd name="T15" fmla="*/ 37 h 558"/>
                  <a:gd name="T16" fmla="*/ 625 w 754"/>
                  <a:gd name="T17" fmla="*/ 19 h 558"/>
                  <a:gd name="T18" fmla="*/ 149 w 754"/>
                  <a:gd name="T19" fmla="*/ 37 h 558"/>
                  <a:gd name="T20" fmla="*/ 139 w 754"/>
                  <a:gd name="T21" fmla="*/ 10 h 558"/>
                  <a:gd name="T22" fmla="*/ 89 w 754"/>
                  <a:gd name="T23" fmla="*/ 188 h 558"/>
                  <a:gd name="T24" fmla="*/ 74 w 754"/>
                  <a:gd name="T25" fmla="*/ 380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4" h="558">
                    <a:moveTo>
                      <a:pt x="74" y="380"/>
                    </a:moveTo>
                    <a:cubicBezTo>
                      <a:pt x="114" y="438"/>
                      <a:pt x="0" y="490"/>
                      <a:pt x="245" y="535"/>
                    </a:cubicBezTo>
                    <a:cubicBezTo>
                      <a:pt x="371" y="558"/>
                      <a:pt x="531" y="553"/>
                      <a:pt x="655" y="520"/>
                    </a:cubicBezTo>
                    <a:cubicBezTo>
                      <a:pt x="746" y="495"/>
                      <a:pt x="754" y="484"/>
                      <a:pt x="747" y="383"/>
                    </a:cubicBezTo>
                    <a:cubicBezTo>
                      <a:pt x="731" y="256"/>
                      <a:pt x="754" y="266"/>
                      <a:pt x="716" y="95"/>
                    </a:cubicBezTo>
                    <a:cubicBezTo>
                      <a:pt x="713" y="82"/>
                      <a:pt x="711" y="66"/>
                      <a:pt x="707" y="53"/>
                    </a:cubicBezTo>
                    <a:cubicBezTo>
                      <a:pt x="699" y="21"/>
                      <a:pt x="706" y="34"/>
                      <a:pt x="690" y="16"/>
                    </a:cubicBezTo>
                    <a:lnTo>
                      <a:pt x="680" y="37"/>
                    </a:lnTo>
                    <a:cubicBezTo>
                      <a:pt x="667" y="23"/>
                      <a:pt x="666" y="26"/>
                      <a:pt x="625" y="19"/>
                    </a:cubicBezTo>
                    <a:cubicBezTo>
                      <a:pt x="534" y="3"/>
                      <a:pt x="185" y="0"/>
                      <a:pt x="149" y="37"/>
                    </a:cubicBezTo>
                    <a:cubicBezTo>
                      <a:pt x="138" y="19"/>
                      <a:pt x="133" y="54"/>
                      <a:pt x="139" y="10"/>
                    </a:cubicBezTo>
                    <a:cubicBezTo>
                      <a:pt x="111" y="36"/>
                      <a:pt x="96" y="144"/>
                      <a:pt x="89" y="188"/>
                    </a:cubicBezTo>
                    <a:cubicBezTo>
                      <a:pt x="77" y="255"/>
                      <a:pt x="85" y="342"/>
                      <a:pt x="74" y="380"/>
                    </a:cubicBez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7" name="Freeform 413">
                <a:extLst>
                  <a:ext uri="{FF2B5EF4-FFF2-40B4-BE49-F238E27FC236}">
                    <a16:creationId xmlns:a16="http://schemas.microsoft.com/office/drawing/2014/main" id="{9A0C11B0-980C-46C8-87AA-C5DAC66412DF}"/>
                  </a:ext>
                </a:extLst>
              </p:cNvPr>
              <p:cNvSpPr>
                <a:spLocks/>
              </p:cNvSpPr>
              <p:nvPr/>
            </p:nvSpPr>
            <p:spPr bwMode="auto">
              <a:xfrm>
                <a:off x="1858816" y="2854506"/>
                <a:ext cx="142019" cy="189646"/>
              </a:xfrm>
              <a:custGeom>
                <a:avLst/>
                <a:gdLst>
                  <a:gd name="T0" fmla="*/ 38 w 508"/>
                  <a:gd name="T1" fmla="*/ 404 h 684"/>
                  <a:gd name="T2" fmla="*/ 62 w 508"/>
                  <a:gd name="T3" fmla="*/ 476 h 684"/>
                  <a:gd name="T4" fmla="*/ 87 w 508"/>
                  <a:gd name="T5" fmla="*/ 684 h 684"/>
                  <a:gd name="T6" fmla="*/ 437 w 508"/>
                  <a:gd name="T7" fmla="*/ 684 h 684"/>
                  <a:gd name="T8" fmla="*/ 425 w 508"/>
                  <a:gd name="T9" fmla="*/ 524 h 684"/>
                  <a:gd name="T10" fmla="*/ 289 w 508"/>
                  <a:gd name="T11" fmla="*/ 518 h 684"/>
                  <a:gd name="T12" fmla="*/ 274 w 508"/>
                  <a:gd name="T13" fmla="*/ 380 h 684"/>
                  <a:gd name="T14" fmla="*/ 459 w 508"/>
                  <a:gd name="T15" fmla="*/ 380 h 684"/>
                  <a:gd name="T16" fmla="*/ 435 w 508"/>
                  <a:gd name="T17" fmla="*/ 211 h 684"/>
                  <a:gd name="T18" fmla="*/ 290 w 508"/>
                  <a:gd name="T19" fmla="*/ 1 h 684"/>
                  <a:gd name="T20" fmla="*/ 105 w 508"/>
                  <a:gd name="T21" fmla="*/ 1 h 684"/>
                  <a:gd name="T22" fmla="*/ 38 w 508"/>
                  <a:gd name="T23" fmla="*/ 404 h 684"/>
                  <a:gd name="connsiteX0" fmla="*/ 233 w 8520"/>
                  <a:gd name="connsiteY0" fmla="*/ 5898 h 9992"/>
                  <a:gd name="connsiteX1" fmla="*/ 705 w 8520"/>
                  <a:gd name="connsiteY1" fmla="*/ 6951 h 9992"/>
                  <a:gd name="connsiteX2" fmla="*/ 8087 w 8520"/>
                  <a:gd name="connsiteY2" fmla="*/ 9992 h 9992"/>
                  <a:gd name="connsiteX3" fmla="*/ 7851 w 8520"/>
                  <a:gd name="connsiteY3" fmla="*/ 7653 h 9992"/>
                  <a:gd name="connsiteX4" fmla="*/ 5174 w 8520"/>
                  <a:gd name="connsiteY4" fmla="*/ 7565 h 9992"/>
                  <a:gd name="connsiteX5" fmla="*/ 4879 w 8520"/>
                  <a:gd name="connsiteY5" fmla="*/ 5548 h 9992"/>
                  <a:gd name="connsiteX6" fmla="*/ 8520 w 8520"/>
                  <a:gd name="connsiteY6" fmla="*/ 5548 h 9992"/>
                  <a:gd name="connsiteX7" fmla="*/ 8048 w 8520"/>
                  <a:gd name="connsiteY7" fmla="*/ 3077 h 9992"/>
                  <a:gd name="connsiteX8" fmla="*/ 5194 w 8520"/>
                  <a:gd name="connsiteY8" fmla="*/ 7 h 9992"/>
                  <a:gd name="connsiteX9" fmla="*/ 1552 w 8520"/>
                  <a:gd name="connsiteY9" fmla="*/ 7 h 9992"/>
                  <a:gd name="connsiteX10" fmla="*/ 233 w 8520"/>
                  <a:gd name="connsiteY10" fmla="*/ 5898 h 9992"/>
                  <a:gd name="connsiteX0" fmla="*/ 273 w 10000"/>
                  <a:gd name="connsiteY0" fmla="*/ 5903 h 7659"/>
                  <a:gd name="connsiteX1" fmla="*/ 827 w 10000"/>
                  <a:gd name="connsiteY1" fmla="*/ 6957 h 7659"/>
                  <a:gd name="connsiteX2" fmla="*/ 9215 w 10000"/>
                  <a:gd name="connsiteY2" fmla="*/ 7659 h 7659"/>
                  <a:gd name="connsiteX3" fmla="*/ 6073 w 10000"/>
                  <a:gd name="connsiteY3" fmla="*/ 7571 h 7659"/>
                  <a:gd name="connsiteX4" fmla="*/ 5727 w 10000"/>
                  <a:gd name="connsiteY4" fmla="*/ 5552 h 7659"/>
                  <a:gd name="connsiteX5" fmla="*/ 10000 w 10000"/>
                  <a:gd name="connsiteY5" fmla="*/ 5552 h 7659"/>
                  <a:gd name="connsiteX6" fmla="*/ 9446 w 10000"/>
                  <a:gd name="connsiteY6" fmla="*/ 3079 h 7659"/>
                  <a:gd name="connsiteX7" fmla="*/ 6096 w 10000"/>
                  <a:gd name="connsiteY7" fmla="*/ 7 h 7659"/>
                  <a:gd name="connsiteX8" fmla="*/ 1822 w 10000"/>
                  <a:gd name="connsiteY8" fmla="*/ 7 h 7659"/>
                  <a:gd name="connsiteX9" fmla="*/ 273 w 10000"/>
                  <a:gd name="connsiteY9" fmla="*/ 5903 h 7659"/>
                  <a:gd name="connsiteX0" fmla="*/ 273 w 10000"/>
                  <a:gd name="connsiteY0" fmla="*/ 7707 h 10734"/>
                  <a:gd name="connsiteX1" fmla="*/ 827 w 10000"/>
                  <a:gd name="connsiteY1" fmla="*/ 9083 h 10734"/>
                  <a:gd name="connsiteX2" fmla="*/ 9215 w 10000"/>
                  <a:gd name="connsiteY2" fmla="*/ 10000 h 10734"/>
                  <a:gd name="connsiteX3" fmla="*/ 6073 w 10000"/>
                  <a:gd name="connsiteY3" fmla="*/ 9885 h 10734"/>
                  <a:gd name="connsiteX4" fmla="*/ 5727 w 10000"/>
                  <a:gd name="connsiteY4" fmla="*/ 7249 h 10734"/>
                  <a:gd name="connsiteX5" fmla="*/ 10000 w 10000"/>
                  <a:gd name="connsiteY5" fmla="*/ 7249 h 10734"/>
                  <a:gd name="connsiteX6" fmla="*/ 9446 w 10000"/>
                  <a:gd name="connsiteY6" fmla="*/ 4020 h 10734"/>
                  <a:gd name="connsiteX7" fmla="*/ 6096 w 10000"/>
                  <a:gd name="connsiteY7" fmla="*/ 9 h 10734"/>
                  <a:gd name="connsiteX8" fmla="*/ 1822 w 10000"/>
                  <a:gd name="connsiteY8" fmla="*/ 9 h 10734"/>
                  <a:gd name="connsiteX9" fmla="*/ 273 w 10000"/>
                  <a:gd name="connsiteY9" fmla="*/ 7707 h 10734"/>
                  <a:gd name="connsiteX0" fmla="*/ 273 w 10000"/>
                  <a:gd name="connsiteY0" fmla="*/ 7707 h 11071"/>
                  <a:gd name="connsiteX1" fmla="*/ 827 w 10000"/>
                  <a:gd name="connsiteY1" fmla="*/ 9083 h 11071"/>
                  <a:gd name="connsiteX2" fmla="*/ 9215 w 10000"/>
                  <a:gd name="connsiteY2" fmla="*/ 10000 h 11071"/>
                  <a:gd name="connsiteX3" fmla="*/ 6073 w 10000"/>
                  <a:gd name="connsiteY3" fmla="*/ 9885 h 11071"/>
                  <a:gd name="connsiteX4" fmla="*/ 5727 w 10000"/>
                  <a:gd name="connsiteY4" fmla="*/ 7249 h 11071"/>
                  <a:gd name="connsiteX5" fmla="*/ 10000 w 10000"/>
                  <a:gd name="connsiteY5" fmla="*/ 7249 h 11071"/>
                  <a:gd name="connsiteX6" fmla="*/ 9446 w 10000"/>
                  <a:gd name="connsiteY6" fmla="*/ 4020 h 11071"/>
                  <a:gd name="connsiteX7" fmla="*/ 6096 w 10000"/>
                  <a:gd name="connsiteY7" fmla="*/ 9 h 11071"/>
                  <a:gd name="connsiteX8" fmla="*/ 1822 w 10000"/>
                  <a:gd name="connsiteY8" fmla="*/ 9 h 11071"/>
                  <a:gd name="connsiteX9" fmla="*/ 273 w 10000"/>
                  <a:gd name="connsiteY9" fmla="*/ 7707 h 1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1071">
                    <a:moveTo>
                      <a:pt x="273" y="7707"/>
                    </a:moveTo>
                    <a:cubicBezTo>
                      <a:pt x="481" y="8261"/>
                      <a:pt x="620" y="8624"/>
                      <a:pt x="827" y="9083"/>
                    </a:cubicBezTo>
                    <a:cubicBezTo>
                      <a:pt x="2049" y="13024"/>
                      <a:pt x="8341" y="9867"/>
                      <a:pt x="9215" y="10000"/>
                    </a:cubicBezTo>
                    <a:lnTo>
                      <a:pt x="6073" y="9885"/>
                    </a:lnTo>
                    <a:cubicBezTo>
                      <a:pt x="5865" y="9064"/>
                      <a:pt x="5472" y="8223"/>
                      <a:pt x="5727" y="7249"/>
                    </a:cubicBezTo>
                    <a:cubicBezTo>
                      <a:pt x="6627" y="7057"/>
                      <a:pt x="9076" y="7000"/>
                      <a:pt x="10000" y="7249"/>
                    </a:cubicBezTo>
                    <a:cubicBezTo>
                      <a:pt x="9816" y="6160"/>
                      <a:pt x="9539" y="5166"/>
                      <a:pt x="9446" y="4020"/>
                    </a:cubicBezTo>
                    <a:cubicBezTo>
                      <a:pt x="9215" y="791"/>
                      <a:pt x="11133" y="142"/>
                      <a:pt x="6096" y="9"/>
                    </a:cubicBezTo>
                    <a:cubicBezTo>
                      <a:pt x="4663" y="-10"/>
                      <a:pt x="3254" y="9"/>
                      <a:pt x="1822" y="9"/>
                    </a:cubicBezTo>
                    <a:cubicBezTo>
                      <a:pt x="827" y="1842"/>
                      <a:pt x="-604" y="5472"/>
                      <a:pt x="273" y="7707"/>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8" name="Freeform 418">
                <a:extLst>
                  <a:ext uri="{FF2B5EF4-FFF2-40B4-BE49-F238E27FC236}">
                    <a16:creationId xmlns:a16="http://schemas.microsoft.com/office/drawing/2014/main" id="{8A823CF0-F0E8-4562-97FB-545AE18553ED}"/>
                  </a:ext>
                </a:extLst>
              </p:cNvPr>
              <p:cNvSpPr>
                <a:spLocks/>
              </p:cNvSpPr>
              <p:nvPr/>
            </p:nvSpPr>
            <p:spPr bwMode="auto">
              <a:xfrm>
                <a:off x="2315370" y="1654176"/>
                <a:ext cx="174625" cy="166688"/>
              </a:xfrm>
              <a:custGeom>
                <a:avLst/>
                <a:gdLst>
                  <a:gd name="T0" fmla="*/ 266 w 532"/>
                  <a:gd name="T1" fmla="*/ 512 h 512"/>
                  <a:gd name="T2" fmla="*/ 278 w 532"/>
                  <a:gd name="T3" fmla="*/ 512 h 512"/>
                  <a:gd name="T4" fmla="*/ 494 w 532"/>
                  <a:gd name="T5" fmla="*/ 352 h 512"/>
                  <a:gd name="T6" fmla="*/ 530 w 532"/>
                  <a:gd name="T7" fmla="*/ 7 h 512"/>
                  <a:gd name="T8" fmla="*/ 409 w 532"/>
                  <a:gd name="T9" fmla="*/ 57 h 512"/>
                  <a:gd name="T10" fmla="*/ 258 w 532"/>
                  <a:gd name="T11" fmla="*/ 78 h 512"/>
                  <a:gd name="T12" fmla="*/ 2 w 532"/>
                  <a:gd name="T13" fmla="*/ 0 h 512"/>
                  <a:gd name="T14" fmla="*/ 39 w 532"/>
                  <a:gd name="T15" fmla="*/ 353 h 512"/>
                  <a:gd name="T16" fmla="*/ 266 w 53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2" h="512">
                    <a:moveTo>
                      <a:pt x="266" y="512"/>
                    </a:moveTo>
                    <a:lnTo>
                      <a:pt x="278" y="512"/>
                    </a:lnTo>
                    <a:cubicBezTo>
                      <a:pt x="404" y="489"/>
                      <a:pt x="452" y="453"/>
                      <a:pt x="494" y="352"/>
                    </a:cubicBezTo>
                    <a:cubicBezTo>
                      <a:pt x="532" y="261"/>
                      <a:pt x="527" y="112"/>
                      <a:pt x="530" y="7"/>
                    </a:cubicBezTo>
                    <a:cubicBezTo>
                      <a:pt x="498" y="15"/>
                      <a:pt x="451" y="43"/>
                      <a:pt x="409" y="57"/>
                    </a:cubicBezTo>
                    <a:cubicBezTo>
                      <a:pt x="361" y="72"/>
                      <a:pt x="310" y="79"/>
                      <a:pt x="258" y="78"/>
                    </a:cubicBezTo>
                    <a:cubicBezTo>
                      <a:pt x="155" y="76"/>
                      <a:pt x="74" y="42"/>
                      <a:pt x="2" y="0"/>
                    </a:cubicBezTo>
                    <a:cubicBezTo>
                      <a:pt x="0" y="100"/>
                      <a:pt x="4" y="269"/>
                      <a:pt x="39" y="353"/>
                    </a:cubicBezTo>
                    <a:cubicBezTo>
                      <a:pt x="79" y="449"/>
                      <a:pt x="139" y="497"/>
                      <a:pt x="266" y="512"/>
                    </a:cubicBezTo>
                    <a:close/>
                  </a:path>
                </a:pathLst>
              </a:custGeom>
              <a:solidFill>
                <a:srgbClr val="8C41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9" name="Freeform 429">
                <a:extLst>
                  <a:ext uri="{FF2B5EF4-FFF2-40B4-BE49-F238E27FC236}">
                    <a16:creationId xmlns:a16="http://schemas.microsoft.com/office/drawing/2014/main" id="{1181587B-028F-4F1F-9D60-A037B8B12571}"/>
                  </a:ext>
                </a:extLst>
              </p:cNvPr>
              <p:cNvSpPr>
                <a:spLocks/>
              </p:cNvSpPr>
              <p:nvPr/>
            </p:nvSpPr>
            <p:spPr bwMode="auto">
              <a:xfrm>
                <a:off x="2458245" y="2740026"/>
                <a:ext cx="241300" cy="76200"/>
              </a:xfrm>
              <a:custGeom>
                <a:avLst/>
                <a:gdLst>
                  <a:gd name="T0" fmla="*/ 2 w 736"/>
                  <a:gd name="T1" fmla="*/ 232 h 232"/>
                  <a:gd name="T2" fmla="*/ 678 w 736"/>
                  <a:gd name="T3" fmla="*/ 230 h 232"/>
                  <a:gd name="T4" fmla="*/ 725 w 736"/>
                  <a:gd name="T5" fmla="*/ 120 h 232"/>
                  <a:gd name="T6" fmla="*/ 681 w 736"/>
                  <a:gd name="T7" fmla="*/ 1 h 232"/>
                  <a:gd name="T8" fmla="*/ 0 w 736"/>
                  <a:gd name="T9" fmla="*/ 0 h 232"/>
                  <a:gd name="T10" fmla="*/ 2 w 736"/>
                  <a:gd name="T11" fmla="*/ 232 h 232"/>
                </a:gdLst>
                <a:ahLst/>
                <a:cxnLst>
                  <a:cxn ang="0">
                    <a:pos x="T0" y="T1"/>
                  </a:cxn>
                  <a:cxn ang="0">
                    <a:pos x="T2" y="T3"/>
                  </a:cxn>
                  <a:cxn ang="0">
                    <a:pos x="T4" y="T5"/>
                  </a:cxn>
                  <a:cxn ang="0">
                    <a:pos x="T6" y="T7"/>
                  </a:cxn>
                  <a:cxn ang="0">
                    <a:pos x="T8" y="T9"/>
                  </a:cxn>
                  <a:cxn ang="0">
                    <a:pos x="T10" y="T11"/>
                  </a:cxn>
                </a:cxnLst>
                <a:rect l="0" t="0" r="r" b="b"/>
                <a:pathLst>
                  <a:path w="736" h="232">
                    <a:moveTo>
                      <a:pt x="2" y="232"/>
                    </a:moveTo>
                    <a:lnTo>
                      <a:pt x="678" y="230"/>
                    </a:lnTo>
                    <a:cubicBezTo>
                      <a:pt x="733" y="209"/>
                      <a:pt x="725" y="182"/>
                      <a:pt x="725" y="120"/>
                    </a:cubicBezTo>
                    <a:cubicBezTo>
                      <a:pt x="725" y="49"/>
                      <a:pt x="736" y="30"/>
                      <a:pt x="681" y="1"/>
                    </a:cubicBezTo>
                    <a:lnTo>
                      <a:pt x="0" y="0"/>
                    </a:lnTo>
                    <a:lnTo>
                      <a:pt x="2" y="232"/>
                    </a:ln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0" name="Freeform 431">
                <a:extLst>
                  <a:ext uri="{FF2B5EF4-FFF2-40B4-BE49-F238E27FC236}">
                    <a16:creationId xmlns:a16="http://schemas.microsoft.com/office/drawing/2014/main" id="{63BCDF65-3F08-4772-BA96-871FA28CFBEB}"/>
                  </a:ext>
                </a:extLst>
              </p:cNvPr>
              <p:cNvSpPr>
                <a:spLocks/>
              </p:cNvSpPr>
              <p:nvPr/>
            </p:nvSpPr>
            <p:spPr bwMode="auto">
              <a:xfrm>
                <a:off x="2112170" y="2736851"/>
                <a:ext cx="223838" cy="82550"/>
              </a:xfrm>
              <a:custGeom>
                <a:avLst/>
                <a:gdLst>
                  <a:gd name="T0" fmla="*/ 33 w 683"/>
                  <a:gd name="T1" fmla="*/ 15 h 248"/>
                  <a:gd name="T2" fmla="*/ 9 w 683"/>
                  <a:gd name="T3" fmla="*/ 136 h 248"/>
                  <a:gd name="T4" fmla="*/ 48 w 683"/>
                  <a:gd name="T5" fmla="*/ 236 h 248"/>
                  <a:gd name="T6" fmla="*/ 659 w 683"/>
                  <a:gd name="T7" fmla="*/ 237 h 248"/>
                  <a:gd name="T8" fmla="*/ 683 w 683"/>
                  <a:gd name="T9" fmla="*/ 248 h 248"/>
                  <a:gd name="T10" fmla="*/ 683 w 683"/>
                  <a:gd name="T11" fmla="*/ 9 h 248"/>
                  <a:gd name="T12" fmla="*/ 33 w 683"/>
                  <a:gd name="T13" fmla="*/ 15 h 248"/>
                </a:gdLst>
                <a:ahLst/>
                <a:cxnLst>
                  <a:cxn ang="0">
                    <a:pos x="T0" y="T1"/>
                  </a:cxn>
                  <a:cxn ang="0">
                    <a:pos x="T2" y="T3"/>
                  </a:cxn>
                  <a:cxn ang="0">
                    <a:pos x="T4" y="T5"/>
                  </a:cxn>
                  <a:cxn ang="0">
                    <a:pos x="T6" y="T7"/>
                  </a:cxn>
                  <a:cxn ang="0">
                    <a:pos x="T8" y="T9"/>
                  </a:cxn>
                  <a:cxn ang="0">
                    <a:pos x="T10" y="T11"/>
                  </a:cxn>
                  <a:cxn ang="0">
                    <a:pos x="T12" y="T13"/>
                  </a:cxn>
                </a:cxnLst>
                <a:rect l="0" t="0" r="r" b="b"/>
                <a:pathLst>
                  <a:path w="683" h="248">
                    <a:moveTo>
                      <a:pt x="33" y="15"/>
                    </a:moveTo>
                    <a:cubicBezTo>
                      <a:pt x="0" y="48"/>
                      <a:pt x="9" y="81"/>
                      <a:pt x="9" y="136"/>
                    </a:cubicBezTo>
                    <a:cubicBezTo>
                      <a:pt x="9" y="198"/>
                      <a:pt x="3" y="215"/>
                      <a:pt x="48" y="236"/>
                    </a:cubicBezTo>
                    <a:lnTo>
                      <a:pt x="659" y="237"/>
                    </a:lnTo>
                    <a:cubicBezTo>
                      <a:pt x="679" y="240"/>
                      <a:pt x="672" y="232"/>
                      <a:pt x="683" y="248"/>
                    </a:cubicBezTo>
                    <a:lnTo>
                      <a:pt x="683" y="9"/>
                    </a:lnTo>
                    <a:cubicBezTo>
                      <a:pt x="609" y="0"/>
                      <a:pt x="84" y="0"/>
                      <a:pt x="33" y="15"/>
                    </a:cubicBez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1" name="Freeform 435">
                <a:extLst>
                  <a:ext uri="{FF2B5EF4-FFF2-40B4-BE49-F238E27FC236}">
                    <a16:creationId xmlns:a16="http://schemas.microsoft.com/office/drawing/2014/main" id="{17296588-0D2F-4505-BC80-2457B16E9A9D}"/>
                  </a:ext>
                </a:extLst>
              </p:cNvPr>
              <p:cNvSpPr>
                <a:spLocks/>
              </p:cNvSpPr>
              <p:nvPr/>
            </p:nvSpPr>
            <p:spPr bwMode="auto">
              <a:xfrm>
                <a:off x="2712889" y="2874963"/>
                <a:ext cx="159856" cy="250957"/>
              </a:xfrm>
              <a:custGeom>
                <a:avLst/>
                <a:gdLst>
                  <a:gd name="T0" fmla="*/ 337 w 353"/>
                  <a:gd name="T1" fmla="*/ 584 h 820"/>
                  <a:gd name="T2" fmla="*/ 340 w 353"/>
                  <a:gd name="T3" fmla="*/ 477 h 820"/>
                  <a:gd name="T4" fmla="*/ 340 w 353"/>
                  <a:gd name="T5" fmla="*/ 345 h 820"/>
                  <a:gd name="T6" fmla="*/ 296 w 353"/>
                  <a:gd name="T7" fmla="*/ 345 h 820"/>
                  <a:gd name="T8" fmla="*/ 296 w 353"/>
                  <a:gd name="T9" fmla="*/ 178 h 820"/>
                  <a:gd name="T10" fmla="*/ 265 w 353"/>
                  <a:gd name="T11" fmla="*/ 0 h 820"/>
                  <a:gd name="T12" fmla="*/ 97 w 353"/>
                  <a:gd name="T13" fmla="*/ 0 h 820"/>
                  <a:gd name="T14" fmla="*/ 74 w 353"/>
                  <a:gd name="T15" fmla="*/ 285 h 820"/>
                  <a:gd name="T16" fmla="*/ 41 w 353"/>
                  <a:gd name="T17" fmla="*/ 540 h 820"/>
                  <a:gd name="T18" fmla="*/ 199 w 353"/>
                  <a:gd name="T19" fmla="*/ 308 h 820"/>
                  <a:gd name="T20" fmla="*/ 110 w 353"/>
                  <a:gd name="T21" fmla="*/ 668 h 820"/>
                  <a:gd name="T22" fmla="*/ 207 w 353"/>
                  <a:gd name="T23" fmla="*/ 731 h 820"/>
                  <a:gd name="T24" fmla="*/ 337 w 353"/>
                  <a:gd name="T25" fmla="*/ 584 h 820"/>
                  <a:gd name="connsiteX0" fmla="*/ 8778 w 9028"/>
                  <a:gd name="connsiteY0" fmla="*/ 7122 h 9354"/>
                  <a:gd name="connsiteX1" fmla="*/ 8863 w 9028"/>
                  <a:gd name="connsiteY1" fmla="*/ 5817 h 9354"/>
                  <a:gd name="connsiteX2" fmla="*/ 8863 w 9028"/>
                  <a:gd name="connsiteY2" fmla="*/ 4207 h 9354"/>
                  <a:gd name="connsiteX3" fmla="*/ 7616 w 9028"/>
                  <a:gd name="connsiteY3" fmla="*/ 4207 h 9354"/>
                  <a:gd name="connsiteX4" fmla="*/ 7616 w 9028"/>
                  <a:gd name="connsiteY4" fmla="*/ 2171 h 9354"/>
                  <a:gd name="connsiteX5" fmla="*/ 8711 w 9028"/>
                  <a:gd name="connsiteY5" fmla="*/ 0 h 9354"/>
                  <a:gd name="connsiteX6" fmla="*/ 1979 w 9028"/>
                  <a:gd name="connsiteY6" fmla="*/ 0 h 9354"/>
                  <a:gd name="connsiteX7" fmla="*/ 1327 w 9028"/>
                  <a:gd name="connsiteY7" fmla="*/ 3476 h 9354"/>
                  <a:gd name="connsiteX8" fmla="*/ 392 w 9028"/>
                  <a:gd name="connsiteY8" fmla="*/ 6585 h 9354"/>
                  <a:gd name="connsiteX9" fmla="*/ 4868 w 9028"/>
                  <a:gd name="connsiteY9" fmla="*/ 3756 h 9354"/>
                  <a:gd name="connsiteX10" fmla="*/ 2347 w 9028"/>
                  <a:gd name="connsiteY10" fmla="*/ 8146 h 9354"/>
                  <a:gd name="connsiteX11" fmla="*/ 5095 w 9028"/>
                  <a:gd name="connsiteY11" fmla="*/ 8915 h 9354"/>
                  <a:gd name="connsiteX12" fmla="*/ 8778 w 9028"/>
                  <a:gd name="connsiteY12" fmla="*/ 7122 h 9354"/>
                  <a:gd name="connsiteX0" fmla="*/ 9723 w 10000"/>
                  <a:gd name="connsiteY0" fmla="*/ 7614 h 10000"/>
                  <a:gd name="connsiteX1" fmla="*/ 9817 w 10000"/>
                  <a:gd name="connsiteY1" fmla="*/ 6219 h 10000"/>
                  <a:gd name="connsiteX2" fmla="*/ 9817 w 10000"/>
                  <a:gd name="connsiteY2" fmla="*/ 4498 h 10000"/>
                  <a:gd name="connsiteX3" fmla="*/ 8436 w 10000"/>
                  <a:gd name="connsiteY3" fmla="*/ 4498 h 10000"/>
                  <a:gd name="connsiteX4" fmla="*/ 9649 w 10000"/>
                  <a:gd name="connsiteY4" fmla="*/ 0 h 10000"/>
                  <a:gd name="connsiteX5" fmla="*/ 2192 w 10000"/>
                  <a:gd name="connsiteY5" fmla="*/ 0 h 10000"/>
                  <a:gd name="connsiteX6" fmla="*/ 1470 w 10000"/>
                  <a:gd name="connsiteY6" fmla="*/ 3716 h 10000"/>
                  <a:gd name="connsiteX7" fmla="*/ 434 w 10000"/>
                  <a:gd name="connsiteY7" fmla="*/ 7040 h 10000"/>
                  <a:gd name="connsiteX8" fmla="*/ 5392 w 10000"/>
                  <a:gd name="connsiteY8" fmla="*/ 4015 h 10000"/>
                  <a:gd name="connsiteX9" fmla="*/ 2600 w 10000"/>
                  <a:gd name="connsiteY9" fmla="*/ 8709 h 10000"/>
                  <a:gd name="connsiteX10" fmla="*/ 5644 w 10000"/>
                  <a:gd name="connsiteY10" fmla="*/ 9531 h 10000"/>
                  <a:gd name="connsiteX11" fmla="*/ 9723 w 10000"/>
                  <a:gd name="connsiteY11" fmla="*/ 7614 h 10000"/>
                  <a:gd name="connsiteX0" fmla="*/ 9723 w 10000"/>
                  <a:gd name="connsiteY0" fmla="*/ 7614 h 10000"/>
                  <a:gd name="connsiteX1" fmla="*/ 9817 w 10000"/>
                  <a:gd name="connsiteY1" fmla="*/ 6219 h 10000"/>
                  <a:gd name="connsiteX2" fmla="*/ 9817 w 10000"/>
                  <a:gd name="connsiteY2" fmla="*/ 4498 h 10000"/>
                  <a:gd name="connsiteX3" fmla="*/ 9649 w 10000"/>
                  <a:gd name="connsiteY3" fmla="*/ 0 h 10000"/>
                  <a:gd name="connsiteX4" fmla="*/ 2192 w 10000"/>
                  <a:gd name="connsiteY4" fmla="*/ 0 h 10000"/>
                  <a:gd name="connsiteX5" fmla="*/ 1470 w 10000"/>
                  <a:gd name="connsiteY5" fmla="*/ 3716 h 10000"/>
                  <a:gd name="connsiteX6" fmla="*/ 434 w 10000"/>
                  <a:gd name="connsiteY6" fmla="*/ 7040 h 10000"/>
                  <a:gd name="connsiteX7" fmla="*/ 5392 w 10000"/>
                  <a:gd name="connsiteY7" fmla="*/ 4015 h 10000"/>
                  <a:gd name="connsiteX8" fmla="*/ 2600 w 10000"/>
                  <a:gd name="connsiteY8" fmla="*/ 8709 h 10000"/>
                  <a:gd name="connsiteX9" fmla="*/ 5644 w 10000"/>
                  <a:gd name="connsiteY9" fmla="*/ 9531 h 10000"/>
                  <a:gd name="connsiteX10" fmla="*/ 9723 w 10000"/>
                  <a:gd name="connsiteY10" fmla="*/ 7614 h 10000"/>
                  <a:gd name="connsiteX0" fmla="*/ 9723 w 10257"/>
                  <a:gd name="connsiteY0" fmla="*/ 7614 h 10000"/>
                  <a:gd name="connsiteX1" fmla="*/ 9817 w 10257"/>
                  <a:gd name="connsiteY1" fmla="*/ 6219 h 10000"/>
                  <a:gd name="connsiteX2" fmla="*/ 9649 w 10257"/>
                  <a:gd name="connsiteY2" fmla="*/ 0 h 10000"/>
                  <a:gd name="connsiteX3" fmla="*/ 2192 w 10257"/>
                  <a:gd name="connsiteY3" fmla="*/ 0 h 10000"/>
                  <a:gd name="connsiteX4" fmla="*/ 1470 w 10257"/>
                  <a:gd name="connsiteY4" fmla="*/ 3716 h 10000"/>
                  <a:gd name="connsiteX5" fmla="*/ 434 w 10257"/>
                  <a:gd name="connsiteY5" fmla="*/ 7040 h 10000"/>
                  <a:gd name="connsiteX6" fmla="*/ 5392 w 10257"/>
                  <a:gd name="connsiteY6" fmla="*/ 4015 h 10000"/>
                  <a:gd name="connsiteX7" fmla="*/ 2600 w 10257"/>
                  <a:gd name="connsiteY7" fmla="*/ 8709 h 10000"/>
                  <a:gd name="connsiteX8" fmla="*/ 5644 w 10257"/>
                  <a:gd name="connsiteY8" fmla="*/ 9531 h 10000"/>
                  <a:gd name="connsiteX9" fmla="*/ 9723 w 10257"/>
                  <a:gd name="connsiteY9" fmla="*/ 7614 h 10000"/>
                  <a:gd name="connsiteX0" fmla="*/ 9723 w 10415"/>
                  <a:gd name="connsiteY0" fmla="*/ 7614 h 10000"/>
                  <a:gd name="connsiteX1" fmla="*/ 9649 w 10415"/>
                  <a:gd name="connsiteY1" fmla="*/ 0 h 10000"/>
                  <a:gd name="connsiteX2" fmla="*/ 2192 w 10415"/>
                  <a:gd name="connsiteY2" fmla="*/ 0 h 10000"/>
                  <a:gd name="connsiteX3" fmla="*/ 1470 w 10415"/>
                  <a:gd name="connsiteY3" fmla="*/ 3716 h 10000"/>
                  <a:gd name="connsiteX4" fmla="*/ 434 w 10415"/>
                  <a:gd name="connsiteY4" fmla="*/ 7040 h 10000"/>
                  <a:gd name="connsiteX5" fmla="*/ 5392 w 10415"/>
                  <a:gd name="connsiteY5" fmla="*/ 4015 h 10000"/>
                  <a:gd name="connsiteX6" fmla="*/ 2600 w 10415"/>
                  <a:gd name="connsiteY6" fmla="*/ 8709 h 10000"/>
                  <a:gd name="connsiteX7" fmla="*/ 5644 w 10415"/>
                  <a:gd name="connsiteY7" fmla="*/ 9531 h 10000"/>
                  <a:gd name="connsiteX8" fmla="*/ 9723 w 10415"/>
                  <a:gd name="connsiteY8" fmla="*/ 7614 h 10000"/>
                  <a:gd name="connsiteX0" fmla="*/ 9723 w 10980"/>
                  <a:gd name="connsiteY0" fmla="*/ 7614 h 10000"/>
                  <a:gd name="connsiteX1" fmla="*/ 9649 w 10980"/>
                  <a:gd name="connsiteY1" fmla="*/ 0 h 10000"/>
                  <a:gd name="connsiteX2" fmla="*/ 2192 w 10980"/>
                  <a:gd name="connsiteY2" fmla="*/ 0 h 10000"/>
                  <a:gd name="connsiteX3" fmla="*/ 1470 w 10980"/>
                  <a:gd name="connsiteY3" fmla="*/ 3716 h 10000"/>
                  <a:gd name="connsiteX4" fmla="*/ 434 w 10980"/>
                  <a:gd name="connsiteY4" fmla="*/ 7040 h 10000"/>
                  <a:gd name="connsiteX5" fmla="*/ 5392 w 10980"/>
                  <a:gd name="connsiteY5" fmla="*/ 4015 h 10000"/>
                  <a:gd name="connsiteX6" fmla="*/ 2600 w 10980"/>
                  <a:gd name="connsiteY6" fmla="*/ 8709 h 10000"/>
                  <a:gd name="connsiteX7" fmla="*/ 5644 w 10980"/>
                  <a:gd name="connsiteY7" fmla="*/ 9531 h 10000"/>
                  <a:gd name="connsiteX8" fmla="*/ 9723 w 10980"/>
                  <a:gd name="connsiteY8" fmla="*/ 7614 h 10000"/>
                  <a:gd name="connsiteX0" fmla="*/ 9723 w 11574"/>
                  <a:gd name="connsiteY0" fmla="*/ 7614 h 10000"/>
                  <a:gd name="connsiteX1" fmla="*/ 9649 w 11574"/>
                  <a:gd name="connsiteY1" fmla="*/ 0 h 10000"/>
                  <a:gd name="connsiteX2" fmla="*/ 2192 w 11574"/>
                  <a:gd name="connsiteY2" fmla="*/ 0 h 10000"/>
                  <a:gd name="connsiteX3" fmla="*/ 1470 w 11574"/>
                  <a:gd name="connsiteY3" fmla="*/ 3716 h 10000"/>
                  <a:gd name="connsiteX4" fmla="*/ 434 w 11574"/>
                  <a:gd name="connsiteY4" fmla="*/ 7040 h 10000"/>
                  <a:gd name="connsiteX5" fmla="*/ 5392 w 11574"/>
                  <a:gd name="connsiteY5" fmla="*/ 4015 h 10000"/>
                  <a:gd name="connsiteX6" fmla="*/ 2600 w 11574"/>
                  <a:gd name="connsiteY6" fmla="*/ 8709 h 10000"/>
                  <a:gd name="connsiteX7" fmla="*/ 5644 w 11574"/>
                  <a:gd name="connsiteY7" fmla="*/ 9531 h 10000"/>
                  <a:gd name="connsiteX8" fmla="*/ 9723 w 11574"/>
                  <a:gd name="connsiteY8" fmla="*/ 761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74" h="10000">
                    <a:moveTo>
                      <a:pt x="9723" y="7614"/>
                    </a:moveTo>
                    <a:cubicBezTo>
                      <a:pt x="11847" y="5571"/>
                      <a:pt x="12543" y="1724"/>
                      <a:pt x="9649" y="0"/>
                    </a:cubicBezTo>
                    <a:lnTo>
                      <a:pt x="2192" y="0"/>
                    </a:lnTo>
                    <a:cubicBezTo>
                      <a:pt x="2317" y="1564"/>
                      <a:pt x="2286" y="2216"/>
                      <a:pt x="1470" y="3716"/>
                    </a:cubicBezTo>
                    <a:cubicBezTo>
                      <a:pt x="1093" y="4381"/>
                      <a:pt x="-852" y="6597"/>
                      <a:pt x="434" y="7040"/>
                    </a:cubicBezTo>
                    <a:cubicBezTo>
                      <a:pt x="2757" y="8136"/>
                      <a:pt x="4200" y="4446"/>
                      <a:pt x="5392" y="4015"/>
                    </a:cubicBezTo>
                    <a:cubicBezTo>
                      <a:pt x="7965" y="3611"/>
                      <a:pt x="7965" y="6154"/>
                      <a:pt x="2600" y="8709"/>
                    </a:cubicBezTo>
                    <a:cubicBezTo>
                      <a:pt x="1062" y="9426"/>
                      <a:pt x="2788" y="10691"/>
                      <a:pt x="5644" y="9531"/>
                    </a:cubicBezTo>
                    <a:lnTo>
                      <a:pt x="9723" y="7614"/>
                    </a:lnTo>
                    <a:close/>
                  </a:path>
                </a:pathLst>
              </a:custGeom>
              <a:solidFill>
                <a:srgbClr val="B76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2" name="Freeform 439">
                <a:extLst>
                  <a:ext uri="{FF2B5EF4-FFF2-40B4-BE49-F238E27FC236}">
                    <a16:creationId xmlns:a16="http://schemas.microsoft.com/office/drawing/2014/main" id="{502F2124-0ABA-4BCD-8DC1-DE180CCEDBFE}"/>
                  </a:ext>
                </a:extLst>
              </p:cNvPr>
              <p:cNvSpPr>
                <a:spLocks/>
              </p:cNvSpPr>
              <p:nvPr/>
            </p:nvSpPr>
            <p:spPr bwMode="auto">
              <a:xfrm>
                <a:off x="2336008" y="2724151"/>
                <a:ext cx="122238" cy="115888"/>
              </a:xfrm>
              <a:custGeom>
                <a:avLst/>
                <a:gdLst>
                  <a:gd name="T0" fmla="*/ 0 w 373"/>
                  <a:gd name="T1" fmla="*/ 52 h 354"/>
                  <a:gd name="T2" fmla="*/ 0 w 373"/>
                  <a:gd name="T3" fmla="*/ 291 h 354"/>
                  <a:gd name="T4" fmla="*/ 76 w 373"/>
                  <a:gd name="T5" fmla="*/ 331 h 354"/>
                  <a:gd name="T6" fmla="*/ 187 w 373"/>
                  <a:gd name="T7" fmla="*/ 330 h 354"/>
                  <a:gd name="T8" fmla="*/ 373 w 373"/>
                  <a:gd name="T9" fmla="*/ 282 h 354"/>
                  <a:gd name="T10" fmla="*/ 371 w 373"/>
                  <a:gd name="T11" fmla="*/ 50 h 354"/>
                  <a:gd name="T12" fmla="*/ 297 w 373"/>
                  <a:gd name="T13" fmla="*/ 16 h 354"/>
                  <a:gd name="T14" fmla="*/ 187 w 373"/>
                  <a:gd name="T15" fmla="*/ 17 h 354"/>
                  <a:gd name="T16" fmla="*/ 0 w 373"/>
                  <a:gd name="T17" fmla="*/ 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3" h="354">
                    <a:moveTo>
                      <a:pt x="0" y="52"/>
                    </a:moveTo>
                    <a:lnTo>
                      <a:pt x="0" y="291"/>
                    </a:lnTo>
                    <a:cubicBezTo>
                      <a:pt x="12" y="328"/>
                      <a:pt x="28" y="330"/>
                      <a:pt x="76" y="331"/>
                    </a:cubicBezTo>
                    <a:cubicBezTo>
                      <a:pt x="113" y="331"/>
                      <a:pt x="150" y="330"/>
                      <a:pt x="187" y="330"/>
                    </a:cubicBezTo>
                    <a:cubicBezTo>
                      <a:pt x="274" y="330"/>
                      <a:pt x="347" y="354"/>
                      <a:pt x="373" y="282"/>
                    </a:cubicBezTo>
                    <a:lnTo>
                      <a:pt x="371" y="50"/>
                    </a:lnTo>
                    <a:cubicBezTo>
                      <a:pt x="348" y="23"/>
                      <a:pt x="349" y="18"/>
                      <a:pt x="297" y="16"/>
                    </a:cubicBezTo>
                    <a:cubicBezTo>
                      <a:pt x="262" y="15"/>
                      <a:pt x="223" y="17"/>
                      <a:pt x="187" y="17"/>
                    </a:cubicBezTo>
                    <a:cubicBezTo>
                      <a:pt x="111" y="17"/>
                      <a:pt x="30" y="0"/>
                      <a:pt x="0" y="52"/>
                    </a:cubicBez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3" name="Freeform 447">
                <a:extLst>
                  <a:ext uri="{FF2B5EF4-FFF2-40B4-BE49-F238E27FC236}">
                    <a16:creationId xmlns:a16="http://schemas.microsoft.com/office/drawing/2014/main" id="{D2CCA06E-5BBC-446E-9740-A2567281465C}"/>
                  </a:ext>
                </a:extLst>
              </p:cNvPr>
              <p:cNvSpPr>
                <a:spLocks/>
              </p:cNvSpPr>
              <p:nvPr/>
            </p:nvSpPr>
            <p:spPr bwMode="auto">
              <a:xfrm>
                <a:off x="1937545" y="2974976"/>
                <a:ext cx="103188" cy="106363"/>
              </a:xfrm>
              <a:custGeom>
                <a:avLst/>
                <a:gdLst>
                  <a:gd name="T0" fmla="*/ 174 w 317"/>
                  <a:gd name="T1" fmla="*/ 317 h 328"/>
                  <a:gd name="T2" fmla="*/ 188 w 317"/>
                  <a:gd name="T3" fmla="*/ 325 h 328"/>
                  <a:gd name="T4" fmla="*/ 317 w 317"/>
                  <a:gd name="T5" fmla="*/ 325 h 328"/>
                  <a:gd name="T6" fmla="*/ 312 w 317"/>
                  <a:gd name="T7" fmla="*/ 170 h 328"/>
                  <a:gd name="T8" fmla="*/ 196 w 317"/>
                  <a:gd name="T9" fmla="*/ 13 h 328"/>
                  <a:gd name="T10" fmla="*/ 11 w 317"/>
                  <a:gd name="T11" fmla="*/ 13 h 328"/>
                  <a:gd name="T12" fmla="*/ 26 w 317"/>
                  <a:gd name="T13" fmla="*/ 151 h 328"/>
                  <a:gd name="T14" fmla="*/ 162 w 317"/>
                  <a:gd name="T15" fmla="*/ 157 h 328"/>
                  <a:gd name="T16" fmla="*/ 174 w 317"/>
                  <a:gd name="T17" fmla="*/ 31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7" h="328">
                    <a:moveTo>
                      <a:pt x="174" y="317"/>
                    </a:moveTo>
                    <a:cubicBezTo>
                      <a:pt x="176" y="328"/>
                      <a:pt x="167" y="320"/>
                      <a:pt x="188" y="325"/>
                    </a:cubicBezTo>
                    <a:lnTo>
                      <a:pt x="317" y="325"/>
                    </a:lnTo>
                    <a:lnTo>
                      <a:pt x="312" y="170"/>
                    </a:lnTo>
                    <a:cubicBezTo>
                      <a:pt x="310" y="90"/>
                      <a:pt x="258" y="36"/>
                      <a:pt x="196" y="13"/>
                    </a:cubicBezTo>
                    <a:cubicBezTo>
                      <a:pt x="156" y="0"/>
                      <a:pt x="50" y="3"/>
                      <a:pt x="11" y="13"/>
                    </a:cubicBezTo>
                    <a:cubicBezTo>
                      <a:pt x="0" y="64"/>
                      <a:pt x="17" y="108"/>
                      <a:pt x="26" y="151"/>
                    </a:cubicBezTo>
                    <a:lnTo>
                      <a:pt x="162" y="157"/>
                    </a:lnTo>
                    <a:cubicBezTo>
                      <a:pt x="183" y="201"/>
                      <a:pt x="180" y="261"/>
                      <a:pt x="174" y="317"/>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4" name="Freeform 448">
                <a:extLst>
                  <a:ext uri="{FF2B5EF4-FFF2-40B4-BE49-F238E27FC236}">
                    <a16:creationId xmlns:a16="http://schemas.microsoft.com/office/drawing/2014/main" id="{8B9CABE8-BFF0-4BC8-8308-108E38478886}"/>
                  </a:ext>
                </a:extLst>
              </p:cNvPr>
              <p:cNvSpPr>
                <a:spLocks/>
              </p:cNvSpPr>
              <p:nvPr/>
            </p:nvSpPr>
            <p:spPr bwMode="auto">
              <a:xfrm>
                <a:off x="1826420" y="3340101"/>
                <a:ext cx="103188" cy="76200"/>
              </a:xfrm>
              <a:custGeom>
                <a:avLst/>
                <a:gdLst>
                  <a:gd name="T0" fmla="*/ 12 w 312"/>
                  <a:gd name="T1" fmla="*/ 37 h 232"/>
                  <a:gd name="T2" fmla="*/ 15 w 312"/>
                  <a:gd name="T3" fmla="*/ 201 h 232"/>
                  <a:gd name="T4" fmla="*/ 176 w 312"/>
                  <a:gd name="T5" fmla="*/ 213 h 232"/>
                  <a:gd name="T6" fmla="*/ 312 w 312"/>
                  <a:gd name="T7" fmla="*/ 158 h 232"/>
                  <a:gd name="T8" fmla="*/ 307 w 312"/>
                  <a:gd name="T9" fmla="*/ 39 h 232"/>
                  <a:gd name="T10" fmla="*/ 288 w 312"/>
                  <a:gd name="T11" fmla="*/ 15 h 232"/>
                  <a:gd name="T12" fmla="*/ 134 w 312"/>
                  <a:gd name="T13" fmla="*/ 13 h 232"/>
                  <a:gd name="T14" fmla="*/ 12 w 312"/>
                  <a:gd name="T15" fmla="*/ 37 h 2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2" h="232">
                    <a:moveTo>
                      <a:pt x="12" y="37"/>
                    </a:moveTo>
                    <a:cubicBezTo>
                      <a:pt x="0" y="84"/>
                      <a:pt x="2" y="160"/>
                      <a:pt x="15" y="201"/>
                    </a:cubicBezTo>
                    <a:cubicBezTo>
                      <a:pt x="59" y="218"/>
                      <a:pt x="122" y="213"/>
                      <a:pt x="176" y="213"/>
                    </a:cubicBezTo>
                    <a:cubicBezTo>
                      <a:pt x="248" y="213"/>
                      <a:pt x="304" y="232"/>
                      <a:pt x="312" y="158"/>
                    </a:cubicBezTo>
                    <a:lnTo>
                      <a:pt x="307" y="39"/>
                    </a:lnTo>
                    <a:lnTo>
                      <a:pt x="288" y="15"/>
                    </a:lnTo>
                    <a:cubicBezTo>
                      <a:pt x="237" y="12"/>
                      <a:pt x="185" y="14"/>
                      <a:pt x="134" y="13"/>
                    </a:cubicBezTo>
                    <a:cubicBezTo>
                      <a:pt x="93" y="13"/>
                      <a:pt x="33" y="0"/>
                      <a:pt x="12" y="37"/>
                    </a:cubicBezTo>
                    <a:close/>
                  </a:path>
                </a:pathLst>
              </a:custGeom>
              <a:solidFill>
                <a:srgbClr val="A59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5" name="Freeform 449">
                <a:extLst>
                  <a:ext uri="{FF2B5EF4-FFF2-40B4-BE49-F238E27FC236}">
                    <a16:creationId xmlns:a16="http://schemas.microsoft.com/office/drawing/2014/main" id="{41046D72-00BE-4CFD-918A-5A1D9D8547D2}"/>
                  </a:ext>
                </a:extLst>
              </p:cNvPr>
              <p:cNvSpPr>
                <a:spLocks/>
              </p:cNvSpPr>
              <p:nvPr/>
            </p:nvSpPr>
            <p:spPr bwMode="auto">
              <a:xfrm>
                <a:off x="2358233" y="2751139"/>
                <a:ext cx="79375" cy="58738"/>
              </a:xfrm>
              <a:custGeom>
                <a:avLst/>
                <a:gdLst>
                  <a:gd name="T0" fmla="*/ 0 w 244"/>
                  <a:gd name="T1" fmla="*/ 174 h 177"/>
                  <a:gd name="T2" fmla="*/ 241 w 244"/>
                  <a:gd name="T3" fmla="*/ 177 h 177"/>
                  <a:gd name="T4" fmla="*/ 244 w 244"/>
                  <a:gd name="T5" fmla="*/ 0 h 177"/>
                  <a:gd name="T6" fmla="*/ 0 w 244"/>
                  <a:gd name="T7" fmla="*/ 0 h 177"/>
                  <a:gd name="T8" fmla="*/ 0 w 244"/>
                  <a:gd name="T9" fmla="*/ 174 h 177"/>
                </a:gdLst>
                <a:ahLst/>
                <a:cxnLst>
                  <a:cxn ang="0">
                    <a:pos x="T0" y="T1"/>
                  </a:cxn>
                  <a:cxn ang="0">
                    <a:pos x="T2" y="T3"/>
                  </a:cxn>
                  <a:cxn ang="0">
                    <a:pos x="T4" y="T5"/>
                  </a:cxn>
                  <a:cxn ang="0">
                    <a:pos x="T6" y="T7"/>
                  </a:cxn>
                  <a:cxn ang="0">
                    <a:pos x="T8" y="T9"/>
                  </a:cxn>
                </a:cxnLst>
                <a:rect l="0" t="0" r="r" b="b"/>
                <a:pathLst>
                  <a:path w="244" h="177">
                    <a:moveTo>
                      <a:pt x="0" y="174"/>
                    </a:moveTo>
                    <a:lnTo>
                      <a:pt x="241" y="177"/>
                    </a:lnTo>
                    <a:lnTo>
                      <a:pt x="244" y="0"/>
                    </a:lnTo>
                    <a:lnTo>
                      <a:pt x="0" y="0"/>
                    </a:lnTo>
                    <a:lnTo>
                      <a:pt x="0" y="174"/>
                    </a:ln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346" name="Group 345">
                <a:extLst>
                  <a:ext uri="{FF2B5EF4-FFF2-40B4-BE49-F238E27FC236}">
                    <a16:creationId xmlns:a16="http://schemas.microsoft.com/office/drawing/2014/main" id="{83491A54-2991-45A4-BFD7-EA7D486C726F}"/>
                  </a:ext>
                </a:extLst>
              </p:cNvPr>
              <p:cNvGrpSpPr/>
              <p:nvPr/>
            </p:nvGrpSpPr>
            <p:grpSpPr>
              <a:xfrm>
                <a:off x="2271874" y="1344931"/>
                <a:ext cx="261938" cy="276225"/>
                <a:chOff x="9598026" y="2087564"/>
                <a:chExt cx="261938" cy="276225"/>
              </a:xfrm>
            </p:grpSpPr>
            <p:sp>
              <p:nvSpPr>
                <p:cNvPr id="349" name="Freeform 288">
                  <a:extLst>
                    <a:ext uri="{FF2B5EF4-FFF2-40B4-BE49-F238E27FC236}">
                      <a16:creationId xmlns:a16="http://schemas.microsoft.com/office/drawing/2014/main" id="{EE9C5975-90A4-4304-B31B-0950809F9B13}"/>
                    </a:ext>
                  </a:extLst>
                </p:cNvPr>
                <p:cNvSpPr>
                  <a:spLocks/>
                </p:cNvSpPr>
                <p:nvPr/>
              </p:nvSpPr>
              <p:spPr bwMode="auto">
                <a:xfrm>
                  <a:off x="9672639" y="2147889"/>
                  <a:ext cx="101600" cy="155575"/>
                </a:xfrm>
                <a:custGeom>
                  <a:avLst/>
                  <a:gdLst>
                    <a:gd name="T0" fmla="*/ 314 w 314"/>
                    <a:gd name="T1" fmla="*/ 409 h 472"/>
                    <a:gd name="T2" fmla="*/ 190 w 314"/>
                    <a:gd name="T3" fmla="*/ 386 h 472"/>
                    <a:gd name="T4" fmla="*/ 88 w 314"/>
                    <a:gd name="T5" fmla="*/ 307 h 472"/>
                    <a:gd name="T6" fmla="*/ 88 w 314"/>
                    <a:gd name="T7" fmla="*/ 37 h 472"/>
                    <a:gd name="T8" fmla="*/ 42 w 314"/>
                    <a:gd name="T9" fmla="*/ 370 h 472"/>
                    <a:gd name="T10" fmla="*/ 314 w 314"/>
                    <a:gd name="T11" fmla="*/ 409 h 472"/>
                  </a:gdLst>
                  <a:ahLst/>
                  <a:cxnLst>
                    <a:cxn ang="0">
                      <a:pos x="T0" y="T1"/>
                    </a:cxn>
                    <a:cxn ang="0">
                      <a:pos x="T2" y="T3"/>
                    </a:cxn>
                    <a:cxn ang="0">
                      <a:pos x="T4" y="T5"/>
                    </a:cxn>
                    <a:cxn ang="0">
                      <a:pos x="T6" y="T7"/>
                    </a:cxn>
                    <a:cxn ang="0">
                      <a:pos x="T8" y="T9"/>
                    </a:cxn>
                    <a:cxn ang="0">
                      <a:pos x="T10" y="T11"/>
                    </a:cxn>
                  </a:cxnLst>
                  <a:rect l="0" t="0" r="r" b="b"/>
                  <a:pathLst>
                    <a:path w="314" h="472">
                      <a:moveTo>
                        <a:pt x="314" y="409"/>
                      </a:moveTo>
                      <a:cubicBezTo>
                        <a:pt x="310" y="328"/>
                        <a:pt x="258" y="388"/>
                        <a:pt x="190" y="386"/>
                      </a:cubicBezTo>
                      <a:cubicBezTo>
                        <a:pt x="135" y="385"/>
                        <a:pt x="93" y="360"/>
                        <a:pt x="88" y="307"/>
                      </a:cubicBezTo>
                      <a:cubicBezTo>
                        <a:pt x="83" y="250"/>
                        <a:pt x="179" y="0"/>
                        <a:pt x="88" y="37"/>
                      </a:cubicBezTo>
                      <a:cubicBezTo>
                        <a:pt x="69" y="45"/>
                        <a:pt x="0" y="291"/>
                        <a:pt x="42" y="370"/>
                      </a:cubicBezTo>
                      <a:cubicBezTo>
                        <a:pt x="97" y="472"/>
                        <a:pt x="256" y="465"/>
                        <a:pt x="314" y="409"/>
                      </a:cubicBezTo>
                      <a:close/>
                    </a:path>
                  </a:pathLst>
                </a:custGeom>
                <a:solidFill>
                  <a:srgbClr val="8C41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0" name="Freeform 289">
                  <a:extLst>
                    <a:ext uri="{FF2B5EF4-FFF2-40B4-BE49-F238E27FC236}">
                      <a16:creationId xmlns:a16="http://schemas.microsoft.com/office/drawing/2014/main" id="{851635AC-5CA1-4584-8B03-CC3A5EB10D59}"/>
                    </a:ext>
                  </a:extLst>
                </p:cNvPr>
                <p:cNvSpPr>
                  <a:spLocks/>
                </p:cNvSpPr>
                <p:nvPr/>
              </p:nvSpPr>
              <p:spPr bwMode="auto">
                <a:xfrm>
                  <a:off x="9659939" y="2290764"/>
                  <a:ext cx="149225" cy="73025"/>
                </a:xfrm>
                <a:custGeom>
                  <a:avLst/>
                  <a:gdLst>
                    <a:gd name="T0" fmla="*/ 387 w 456"/>
                    <a:gd name="T1" fmla="*/ 135 h 222"/>
                    <a:gd name="T2" fmla="*/ 370 w 456"/>
                    <a:gd name="T3" fmla="*/ 40 h 222"/>
                    <a:gd name="T4" fmla="*/ 217 w 456"/>
                    <a:gd name="T5" fmla="*/ 95 h 222"/>
                    <a:gd name="T6" fmla="*/ 30 w 456"/>
                    <a:gd name="T7" fmla="*/ 48 h 222"/>
                    <a:gd name="T8" fmla="*/ 387 w 456"/>
                    <a:gd name="T9" fmla="*/ 135 h 222"/>
                  </a:gdLst>
                  <a:ahLst/>
                  <a:cxnLst>
                    <a:cxn ang="0">
                      <a:pos x="T0" y="T1"/>
                    </a:cxn>
                    <a:cxn ang="0">
                      <a:pos x="T2" y="T3"/>
                    </a:cxn>
                    <a:cxn ang="0">
                      <a:pos x="T4" y="T5"/>
                    </a:cxn>
                    <a:cxn ang="0">
                      <a:pos x="T6" y="T7"/>
                    </a:cxn>
                    <a:cxn ang="0">
                      <a:pos x="T8" y="T9"/>
                    </a:cxn>
                  </a:cxnLst>
                  <a:rect l="0" t="0" r="r" b="b"/>
                  <a:pathLst>
                    <a:path w="456" h="222">
                      <a:moveTo>
                        <a:pt x="387" y="135"/>
                      </a:moveTo>
                      <a:cubicBezTo>
                        <a:pt x="428" y="104"/>
                        <a:pt x="456" y="40"/>
                        <a:pt x="370" y="40"/>
                      </a:cubicBezTo>
                      <a:cubicBezTo>
                        <a:pt x="360" y="44"/>
                        <a:pt x="327" y="97"/>
                        <a:pt x="217" y="95"/>
                      </a:cubicBezTo>
                      <a:cubicBezTo>
                        <a:pt x="66" y="93"/>
                        <a:pt x="123" y="0"/>
                        <a:pt x="30" y="48"/>
                      </a:cubicBezTo>
                      <a:cubicBezTo>
                        <a:pt x="0" y="185"/>
                        <a:pt x="269" y="222"/>
                        <a:pt x="387" y="135"/>
                      </a:cubicBezTo>
                      <a:close/>
                    </a:path>
                  </a:pathLst>
                </a:custGeom>
                <a:solidFill>
                  <a:srgbClr val="753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1" name="Freeform 310">
                  <a:extLst>
                    <a:ext uri="{FF2B5EF4-FFF2-40B4-BE49-F238E27FC236}">
                      <a16:creationId xmlns:a16="http://schemas.microsoft.com/office/drawing/2014/main" id="{CAB79857-8DF2-4E5F-BD50-2ABF271177C6}"/>
                    </a:ext>
                  </a:extLst>
                </p:cNvPr>
                <p:cNvSpPr>
                  <a:spLocks/>
                </p:cNvSpPr>
                <p:nvPr/>
              </p:nvSpPr>
              <p:spPr bwMode="auto">
                <a:xfrm>
                  <a:off x="9763126" y="2093914"/>
                  <a:ext cx="96838" cy="34925"/>
                </a:xfrm>
                <a:custGeom>
                  <a:avLst/>
                  <a:gdLst>
                    <a:gd name="T0" fmla="*/ 21 w 295"/>
                    <a:gd name="T1" fmla="*/ 75 h 104"/>
                    <a:gd name="T2" fmla="*/ 152 w 295"/>
                    <a:gd name="T3" fmla="*/ 71 h 104"/>
                    <a:gd name="T4" fmla="*/ 277 w 295"/>
                    <a:gd name="T5" fmla="*/ 92 h 104"/>
                    <a:gd name="T6" fmla="*/ 157 w 295"/>
                    <a:gd name="T7" fmla="*/ 8 h 104"/>
                    <a:gd name="T8" fmla="*/ 21 w 295"/>
                    <a:gd name="T9" fmla="*/ 75 h 104"/>
                  </a:gdLst>
                  <a:ahLst/>
                  <a:cxnLst>
                    <a:cxn ang="0">
                      <a:pos x="T0" y="T1"/>
                    </a:cxn>
                    <a:cxn ang="0">
                      <a:pos x="T2" y="T3"/>
                    </a:cxn>
                    <a:cxn ang="0">
                      <a:pos x="T4" y="T5"/>
                    </a:cxn>
                    <a:cxn ang="0">
                      <a:pos x="T6" y="T7"/>
                    </a:cxn>
                    <a:cxn ang="0">
                      <a:pos x="T8" y="T9"/>
                    </a:cxn>
                  </a:cxnLst>
                  <a:rect l="0" t="0" r="r" b="b"/>
                  <a:pathLst>
                    <a:path w="295" h="104">
                      <a:moveTo>
                        <a:pt x="21" y="75"/>
                      </a:moveTo>
                      <a:cubicBezTo>
                        <a:pt x="65" y="88"/>
                        <a:pt x="92" y="62"/>
                        <a:pt x="152" y="71"/>
                      </a:cubicBezTo>
                      <a:cubicBezTo>
                        <a:pt x="204" y="80"/>
                        <a:pt x="230" y="104"/>
                        <a:pt x="277" y="92"/>
                      </a:cubicBezTo>
                      <a:cubicBezTo>
                        <a:pt x="295" y="27"/>
                        <a:pt x="221" y="16"/>
                        <a:pt x="157" y="8"/>
                      </a:cubicBezTo>
                      <a:cubicBezTo>
                        <a:pt x="93" y="0"/>
                        <a:pt x="0" y="2"/>
                        <a:pt x="21" y="75"/>
                      </a:cubicBezTo>
                      <a:close/>
                    </a:path>
                  </a:pathLst>
                </a:custGeom>
                <a:solidFill>
                  <a:srgbClr val="211E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2" name="Freeform 312">
                  <a:extLst>
                    <a:ext uri="{FF2B5EF4-FFF2-40B4-BE49-F238E27FC236}">
                      <a16:creationId xmlns:a16="http://schemas.microsoft.com/office/drawing/2014/main" id="{5D5F64B8-4B66-437A-A6A9-5648EE772486}"/>
                    </a:ext>
                  </a:extLst>
                </p:cNvPr>
                <p:cNvSpPr>
                  <a:spLocks/>
                </p:cNvSpPr>
                <p:nvPr/>
              </p:nvSpPr>
              <p:spPr bwMode="auto">
                <a:xfrm>
                  <a:off x="9598026" y="2087564"/>
                  <a:ext cx="85725" cy="47625"/>
                </a:xfrm>
                <a:custGeom>
                  <a:avLst/>
                  <a:gdLst>
                    <a:gd name="T0" fmla="*/ 261 w 261"/>
                    <a:gd name="T1" fmla="*/ 61 h 148"/>
                    <a:gd name="T2" fmla="*/ 10 w 261"/>
                    <a:gd name="T3" fmla="*/ 94 h 148"/>
                    <a:gd name="T4" fmla="*/ 135 w 261"/>
                    <a:gd name="T5" fmla="*/ 90 h 148"/>
                    <a:gd name="T6" fmla="*/ 261 w 261"/>
                    <a:gd name="T7" fmla="*/ 61 h 148"/>
                  </a:gdLst>
                  <a:ahLst/>
                  <a:cxnLst>
                    <a:cxn ang="0">
                      <a:pos x="T0" y="T1"/>
                    </a:cxn>
                    <a:cxn ang="0">
                      <a:pos x="T2" y="T3"/>
                    </a:cxn>
                    <a:cxn ang="0">
                      <a:pos x="T4" y="T5"/>
                    </a:cxn>
                    <a:cxn ang="0">
                      <a:pos x="T6" y="T7"/>
                    </a:cxn>
                  </a:cxnLst>
                  <a:rect l="0" t="0" r="r" b="b"/>
                  <a:pathLst>
                    <a:path w="261" h="148">
                      <a:moveTo>
                        <a:pt x="261" y="61"/>
                      </a:moveTo>
                      <a:cubicBezTo>
                        <a:pt x="209" y="0"/>
                        <a:pt x="0" y="26"/>
                        <a:pt x="10" y="94"/>
                      </a:cubicBezTo>
                      <a:cubicBezTo>
                        <a:pt x="19" y="148"/>
                        <a:pt x="95" y="94"/>
                        <a:pt x="135" y="90"/>
                      </a:cubicBezTo>
                      <a:cubicBezTo>
                        <a:pt x="202" y="85"/>
                        <a:pt x="259" y="136"/>
                        <a:pt x="261" y="61"/>
                      </a:cubicBezTo>
                      <a:close/>
                    </a:path>
                  </a:pathLst>
                </a:custGeom>
                <a:solidFill>
                  <a:srgbClr val="211E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3" name="Freeform 331">
                  <a:extLst>
                    <a:ext uri="{FF2B5EF4-FFF2-40B4-BE49-F238E27FC236}">
                      <a16:creationId xmlns:a16="http://schemas.microsoft.com/office/drawing/2014/main" id="{3388BD85-797F-4D00-9903-091437417EA3}"/>
                    </a:ext>
                  </a:extLst>
                </p:cNvPr>
                <p:cNvSpPr>
                  <a:spLocks/>
                </p:cNvSpPr>
                <p:nvPr/>
              </p:nvSpPr>
              <p:spPr bwMode="auto">
                <a:xfrm>
                  <a:off x="9636126" y="2139951"/>
                  <a:ext cx="34925" cy="33338"/>
                </a:xfrm>
                <a:custGeom>
                  <a:avLst/>
                  <a:gdLst>
                    <a:gd name="T0" fmla="*/ 81 w 107"/>
                    <a:gd name="T1" fmla="*/ 96 h 101"/>
                    <a:gd name="T2" fmla="*/ 107 w 107"/>
                    <a:gd name="T3" fmla="*/ 64 h 101"/>
                    <a:gd name="T4" fmla="*/ 104 w 107"/>
                    <a:gd name="T5" fmla="*/ 26 h 101"/>
                    <a:gd name="T6" fmla="*/ 80 w 107"/>
                    <a:gd name="T7" fmla="*/ 6 h 101"/>
                    <a:gd name="T8" fmla="*/ 3 w 107"/>
                    <a:gd name="T9" fmla="*/ 47 h 101"/>
                    <a:gd name="T10" fmla="*/ 81 w 107"/>
                    <a:gd name="T11" fmla="*/ 96 h 101"/>
                  </a:gdLst>
                  <a:ahLst/>
                  <a:cxnLst>
                    <a:cxn ang="0">
                      <a:pos x="T0" y="T1"/>
                    </a:cxn>
                    <a:cxn ang="0">
                      <a:pos x="T2" y="T3"/>
                    </a:cxn>
                    <a:cxn ang="0">
                      <a:pos x="T4" y="T5"/>
                    </a:cxn>
                    <a:cxn ang="0">
                      <a:pos x="T6" y="T7"/>
                    </a:cxn>
                    <a:cxn ang="0">
                      <a:pos x="T8" y="T9"/>
                    </a:cxn>
                    <a:cxn ang="0">
                      <a:pos x="T10" y="T11"/>
                    </a:cxn>
                  </a:cxnLst>
                  <a:rect l="0" t="0" r="r" b="b"/>
                  <a:pathLst>
                    <a:path w="107" h="101">
                      <a:moveTo>
                        <a:pt x="81" y="96"/>
                      </a:moveTo>
                      <a:lnTo>
                        <a:pt x="107" y="64"/>
                      </a:lnTo>
                      <a:lnTo>
                        <a:pt x="104" y="26"/>
                      </a:lnTo>
                      <a:lnTo>
                        <a:pt x="80" y="6"/>
                      </a:lnTo>
                      <a:cubicBezTo>
                        <a:pt x="37" y="0"/>
                        <a:pt x="6" y="4"/>
                        <a:pt x="3" y="47"/>
                      </a:cubicBezTo>
                      <a:cubicBezTo>
                        <a:pt x="0" y="96"/>
                        <a:pt x="35" y="101"/>
                        <a:pt x="81" y="96"/>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4" name="Freeform 332">
                  <a:extLst>
                    <a:ext uri="{FF2B5EF4-FFF2-40B4-BE49-F238E27FC236}">
                      <a16:creationId xmlns:a16="http://schemas.microsoft.com/office/drawing/2014/main" id="{EC1F6F03-1FD6-4B49-8CAB-389F3B24182A}"/>
                    </a:ext>
                  </a:extLst>
                </p:cNvPr>
                <p:cNvSpPr>
                  <a:spLocks/>
                </p:cNvSpPr>
                <p:nvPr/>
              </p:nvSpPr>
              <p:spPr bwMode="auto">
                <a:xfrm>
                  <a:off x="9786939" y="2139951"/>
                  <a:ext cx="36513" cy="33338"/>
                </a:xfrm>
                <a:custGeom>
                  <a:avLst/>
                  <a:gdLst>
                    <a:gd name="T0" fmla="*/ 2 w 110"/>
                    <a:gd name="T1" fmla="*/ 26 h 104"/>
                    <a:gd name="T2" fmla="*/ 0 w 110"/>
                    <a:gd name="T3" fmla="*/ 73 h 104"/>
                    <a:gd name="T4" fmla="*/ 25 w 110"/>
                    <a:gd name="T5" fmla="*/ 94 h 104"/>
                    <a:gd name="T6" fmla="*/ 96 w 110"/>
                    <a:gd name="T7" fmla="*/ 17 h 104"/>
                    <a:gd name="T8" fmla="*/ 25 w 110"/>
                    <a:gd name="T9" fmla="*/ 4 h 104"/>
                    <a:gd name="T10" fmla="*/ 2 w 110"/>
                    <a:gd name="T11" fmla="*/ 26 h 104"/>
                  </a:gdLst>
                  <a:ahLst/>
                  <a:cxnLst>
                    <a:cxn ang="0">
                      <a:pos x="T0" y="T1"/>
                    </a:cxn>
                    <a:cxn ang="0">
                      <a:pos x="T2" y="T3"/>
                    </a:cxn>
                    <a:cxn ang="0">
                      <a:pos x="T4" y="T5"/>
                    </a:cxn>
                    <a:cxn ang="0">
                      <a:pos x="T6" y="T7"/>
                    </a:cxn>
                    <a:cxn ang="0">
                      <a:pos x="T8" y="T9"/>
                    </a:cxn>
                    <a:cxn ang="0">
                      <a:pos x="T10" y="T11"/>
                    </a:cxn>
                  </a:cxnLst>
                  <a:rect l="0" t="0" r="r" b="b"/>
                  <a:pathLst>
                    <a:path w="110" h="104">
                      <a:moveTo>
                        <a:pt x="2" y="26"/>
                      </a:moveTo>
                      <a:lnTo>
                        <a:pt x="0" y="73"/>
                      </a:lnTo>
                      <a:lnTo>
                        <a:pt x="25" y="94"/>
                      </a:lnTo>
                      <a:cubicBezTo>
                        <a:pt x="96" y="104"/>
                        <a:pt x="110" y="80"/>
                        <a:pt x="96" y="17"/>
                      </a:cubicBezTo>
                      <a:cubicBezTo>
                        <a:pt x="76" y="7"/>
                        <a:pt x="58" y="0"/>
                        <a:pt x="25" y="4"/>
                      </a:cubicBezTo>
                      <a:lnTo>
                        <a:pt x="2" y="26"/>
                      </a:ln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347" name="Rectangle 346">
                <a:extLst>
                  <a:ext uri="{FF2B5EF4-FFF2-40B4-BE49-F238E27FC236}">
                    <a16:creationId xmlns:a16="http://schemas.microsoft.com/office/drawing/2014/main" id="{36538570-AC26-4CD8-97A7-FE75236A8CAE}"/>
                  </a:ext>
                </a:extLst>
              </p:cNvPr>
              <p:cNvSpPr/>
              <p:nvPr/>
            </p:nvSpPr>
            <p:spPr>
              <a:xfrm>
                <a:off x="1843565" y="2808291"/>
                <a:ext cx="184149" cy="627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8" name="Rectangle 347">
                <a:extLst>
                  <a:ext uri="{FF2B5EF4-FFF2-40B4-BE49-F238E27FC236}">
                    <a16:creationId xmlns:a16="http://schemas.microsoft.com/office/drawing/2014/main" id="{D7435B91-0A92-4EAF-A5BE-1ACBE64AC57C}"/>
                  </a:ext>
                </a:extLst>
              </p:cNvPr>
              <p:cNvSpPr/>
              <p:nvPr/>
            </p:nvSpPr>
            <p:spPr>
              <a:xfrm>
                <a:off x="2708118" y="2819401"/>
                <a:ext cx="184149" cy="627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223" name="Group 222">
            <a:extLst>
              <a:ext uri="{FF2B5EF4-FFF2-40B4-BE49-F238E27FC236}">
                <a16:creationId xmlns:a16="http://schemas.microsoft.com/office/drawing/2014/main" id="{DE6413E2-DF2B-497A-8758-05132E764C29}"/>
              </a:ext>
            </a:extLst>
          </p:cNvPr>
          <p:cNvGrpSpPr/>
          <p:nvPr/>
        </p:nvGrpSpPr>
        <p:grpSpPr>
          <a:xfrm>
            <a:off x="883920" y="1102725"/>
            <a:ext cx="10001631" cy="4647823"/>
            <a:chOff x="1582154" y="1011173"/>
            <a:chExt cx="9187446" cy="4269467"/>
          </a:xfrm>
        </p:grpSpPr>
        <p:grpSp>
          <p:nvGrpSpPr>
            <p:cNvPr id="277" name="Group 276">
              <a:extLst>
                <a:ext uri="{FF2B5EF4-FFF2-40B4-BE49-F238E27FC236}">
                  <a16:creationId xmlns:a16="http://schemas.microsoft.com/office/drawing/2014/main" id="{F979DF6F-5AE3-4478-9079-E788B3475B39}"/>
                </a:ext>
              </a:extLst>
            </p:cNvPr>
            <p:cNvGrpSpPr/>
            <p:nvPr/>
          </p:nvGrpSpPr>
          <p:grpSpPr>
            <a:xfrm>
              <a:off x="2135306" y="1011173"/>
              <a:ext cx="8634294" cy="4204163"/>
              <a:chOff x="2135306" y="1011173"/>
              <a:chExt cx="8634294" cy="4204163"/>
            </a:xfrm>
          </p:grpSpPr>
          <p:grpSp>
            <p:nvGrpSpPr>
              <p:cNvPr id="318" name="Group 317">
                <a:extLst>
                  <a:ext uri="{FF2B5EF4-FFF2-40B4-BE49-F238E27FC236}">
                    <a16:creationId xmlns:a16="http://schemas.microsoft.com/office/drawing/2014/main" id="{7881F95E-84D7-4E8B-8814-2C84B31624E0}"/>
                  </a:ext>
                </a:extLst>
              </p:cNvPr>
              <p:cNvGrpSpPr/>
              <p:nvPr/>
            </p:nvGrpSpPr>
            <p:grpSpPr>
              <a:xfrm>
                <a:off x="2135306" y="1381760"/>
                <a:ext cx="8634294" cy="3501912"/>
                <a:chOff x="2135306" y="1381760"/>
                <a:chExt cx="8634294" cy="3501912"/>
              </a:xfrm>
            </p:grpSpPr>
            <p:sp>
              <p:nvSpPr>
                <p:cNvPr id="320" name="Freeform: Shape 319">
                  <a:extLst>
                    <a:ext uri="{FF2B5EF4-FFF2-40B4-BE49-F238E27FC236}">
                      <a16:creationId xmlns:a16="http://schemas.microsoft.com/office/drawing/2014/main" id="{B46DF127-D7D0-4DCE-BD9B-C34FA1A61FA3}"/>
                    </a:ext>
                  </a:extLst>
                </p:cNvPr>
                <p:cNvSpPr/>
                <p:nvPr/>
              </p:nvSpPr>
              <p:spPr>
                <a:xfrm>
                  <a:off x="2135306" y="1666240"/>
                  <a:ext cx="1893785" cy="751840"/>
                </a:xfrm>
                <a:custGeom>
                  <a:avLst/>
                  <a:gdLst>
                    <a:gd name="connsiteX0" fmla="*/ 0 w 2072640"/>
                    <a:gd name="connsiteY0" fmla="*/ 721360 h 751840"/>
                    <a:gd name="connsiteX1" fmla="*/ 0 w 2072640"/>
                    <a:gd name="connsiteY1" fmla="*/ 0 h 751840"/>
                    <a:gd name="connsiteX2" fmla="*/ 2072640 w 2072640"/>
                    <a:gd name="connsiteY2" fmla="*/ 0 h 751840"/>
                    <a:gd name="connsiteX3" fmla="*/ 2072640 w 2072640"/>
                    <a:gd name="connsiteY3" fmla="*/ 751840 h 751840"/>
                  </a:gdLst>
                  <a:ahLst/>
                  <a:cxnLst>
                    <a:cxn ang="0">
                      <a:pos x="connsiteX0" y="connsiteY0"/>
                    </a:cxn>
                    <a:cxn ang="0">
                      <a:pos x="connsiteX1" y="connsiteY1"/>
                    </a:cxn>
                    <a:cxn ang="0">
                      <a:pos x="connsiteX2" y="connsiteY2"/>
                    </a:cxn>
                    <a:cxn ang="0">
                      <a:pos x="connsiteX3" y="connsiteY3"/>
                    </a:cxn>
                  </a:cxnLst>
                  <a:rect l="l" t="t" r="r" b="b"/>
                  <a:pathLst>
                    <a:path w="2072640" h="751840">
                      <a:moveTo>
                        <a:pt x="0" y="721360"/>
                      </a:moveTo>
                      <a:lnTo>
                        <a:pt x="0" y="0"/>
                      </a:lnTo>
                      <a:lnTo>
                        <a:pt x="2072640" y="0"/>
                      </a:lnTo>
                      <a:lnTo>
                        <a:pt x="2072640" y="751840"/>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1" name="Freeform: Shape 320">
                  <a:extLst>
                    <a:ext uri="{FF2B5EF4-FFF2-40B4-BE49-F238E27FC236}">
                      <a16:creationId xmlns:a16="http://schemas.microsoft.com/office/drawing/2014/main" id="{DCF3F26A-327C-4BB5-893C-D5EEF27BFAB4}"/>
                    </a:ext>
                  </a:extLst>
                </p:cNvPr>
                <p:cNvSpPr/>
                <p:nvPr/>
              </p:nvSpPr>
              <p:spPr>
                <a:xfrm>
                  <a:off x="5059680" y="1381760"/>
                  <a:ext cx="2702560" cy="1198880"/>
                </a:xfrm>
                <a:custGeom>
                  <a:avLst/>
                  <a:gdLst>
                    <a:gd name="connsiteX0" fmla="*/ 0 w 2072640"/>
                    <a:gd name="connsiteY0" fmla="*/ 721360 h 751840"/>
                    <a:gd name="connsiteX1" fmla="*/ 0 w 2072640"/>
                    <a:gd name="connsiteY1" fmla="*/ 0 h 751840"/>
                    <a:gd name="connsiteX2" fmla="*/ 2072640 w 2072640"/>
                    <a:gd name="connsiteY2" fmla="*/ 0 h 751840"/>
                    <a:gd name="connsiteX3" fmla="*/ 2072640 w 2072640"/>
                    <a:gd name="connsiteY3" fmla="*/ 751840 h 751840"/>
                    <a:gd name="connsiteX0" fmla="*/ 0 w 2072640"/>
                    <a:gd name="connsiteY0" fmla="*/ 721360 h 869776"/>
                    <a:gd name="connsiteX1" fmla="*/ 0 w 2072640"/>
                    <a:gd name="connsiteY1" fmla="*/ 0 h 869776"/>
                    <a:gd name="connsiteX2" fmla="*/ 2072640 w 2072640"/>
                    <a:gd name="connsiteY2" fmla="*/ 0 h 869776"/>
                    <a:gd name="connsiteX3" fmla="*/ 2072640 w 2072640"/>
                    <a:gd name="connsiteY3" fmla="*/ 869776 h 869776"/>
                  </a:gdLst>
                  <a:ahLst/>
                  <a:cxnLst>
                    <a:cxn ang="0">
                      <a:pos x="connsiteX0" y="connsiteY0"/>
                    </a:cxn>
                    <a:cxn ang="0">
                      <a:pos x="connsiteX1" y="connsiteY1"/>
                    </a:cxn>
                    <a:cxn ang="0">
                      <a:pos x="connsiteX2" y="connsiteY2"/>
                    </a:cxn>
                    <a:cxn ang="0">
                      <a:pos x="connsiteX3" y="connsiteY3"/>
                    </a:cxn>
                  </a:cxnLst>
                  <a:rect l="l" t="t" r="r" b="b"/>
                  <a:pathLst>
                    <a:path w="2072640" h="869776">
                      <a:moveTo>
                        <a:pt x="0" y="721360"/>
                      </a:moveTo>
                      <a:lnTo>
                        <a:pt x="0" y="0"/>
                      </a:lnTo>
                      <a:lnTo>
                        <a:pt x="2072640" y="0"/>
                      </a:lnTo>
                      <a:lnTo>
                        <a:pt x="2072640" y="869776"/>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2" name="Freeform: Shape 321">
                  <a:extLst>
                    <a:ext uri="{FF2B5EF4-FFF2-40B4-BE49-F238E27FC236}">
                      <a16:creationId xmlns:a16="http://schemas.microsoft.com/office/drawing/2014/main" id="{01873A9D-9059-422B-B8A4-F0C35249F49F}"/>
                    </a:ext>
                  </a:extLst>
                </p:cNvPr>
                <p:cNvSpPr/>
                <p:nvPr/>
              </p:nvSpPr>
              <p:spPr>
                <a:xfrm>
                  <a:off x="8910320" y="1381760"/>
                  <a:ext cx="1452880" cy="1156867"/>
                </a:xfrm>
                <a:custGeom>
                  <a:avLst/>
                  <a:gdLst>
                    <a:gd name="connsiteX0" fmla="*/ 0 w 2072640"/>
                    <a:gd name="connsiteY0" fmla="*/ 721360 h 751840"/>
                    <a:gd name="connsiteX1" fmla="*/ 0 w 2072640"/>
                    <a:gd name="connsiteY1" fmla="*/ 0 h 751840"/>
                    <a:gd name="connsiteX2" fmla="*/ 2072640 w 2072640"/>
                    <a:gd name="connsiteY2" fmla="*/ 0 h 751840"/>
                    <a:gd name="connsiteX3" fmla="*/ 2072640 w 2072640"/>
                    <a:gd name="connsiteY3" fmla="*/ 751840 h 751840"/>
                    <a:gd name="connsiteX0" fmla="*/ 0 w 2087236"/>
                    <a:gd name="connsiteY0" fmla="*/ 839296 h 839296"/>
                    <a:gd name="connsiteX1" fmla="*/ 14596 w 2087236"/>
                    <a:gd name="connsiteY1" fmla="*/ 0 h 839296"/>
                    <a:gd name="connsiteX2" fmla="*/ 2087236 w 2087236"/>
                    <a:gd name="connsiteY2" fmla="*/ 0 h 839296"/>
                    <a:gd name="connsiteX3" fmla="*/ 2087236 w 2087236"/>
                    <a:gd name="connsiteY3" fmla="*/ 751840 h 839296"/>
                  </a:gdLst>
                  <a:ahLst/>
                  <a:cxnLst>
                    <a:cxn ang="0">
                      <a:pos x="connsiteX0" y="connsiteY0"/>
                    </a:cxn>
                    <a:cxn ang="0">
                      <a:pos x="connsiteX1" y="connsiteY1"/>
                    </a:cxn>
                    <a:cxn ang="0">
                      <a:pos x="connsiteX2" y="connsiteY2"/>
                    </a:cxn>
                    <a:cxn ang="0">
                      <a:pos x="connsiteX3" y="connsiteY3"/>
                    </a:cxn>
                  </a:cxnLst>
                  <a:rect l="l" t="t" r="r" b="b"/>
                  <a:pathLst>
                    <a:path w="2087236" h="839296">
                      <a:moveTo>
                        <a:pt x="0" y="839296"/>
                      </a:moveTo>
                      <a:lnTo>
                        <a:pt x="14596" y="0"/>
                      </a:lnTo>
                      <a:lnTo>
                        <a:pt x="2087236" y="0"/>
                      </a:lnTo>
                      <a:lnTo>
                        <a:pt x="2087236" y="751840"/>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3" name="Freeform: Shape 322">
                  <a:extLst>
                    <a:ext uri="{FF2B5EF4-FFF2-40B4-BE49-F238E27FC236}">
                      <a16:creationId xmlns:a16="http://schemas.microsoft.com/office/drawing/2014/main" id="{D19DBCEC-FCBC-4A8F-AE94-308A4609035D}"/>
                    </a:ext>
                  </a:extLst>
                </p:cNvPr>
                <p:cNvSpPr/>
                <p:nvPr/>
              </p:nvSpPr>
              <p:spPr>
                <a:xfrm>
                  <a:off x="4060045" y="4192844"/>
                  <a:ext cx="2198514" cy="690828"/>
                </a:xfrm>
                <a:custGeom>
                  <a:avLst/>
                  <a:gdLst>
                    <a:gd name="connsiteX0" fmla="*/ 477520 w 2387600"/>
                    <a:gd name="connsiteY0" fmla="*/ 0 h 640080"/>
                    <a:gd name="connsiteX1" fmla="*/ 0 w 2387600"/>
                    <a:gd name="connsiteY1" fmla="*/ 0 h 640080"/>
                    <a:gd name="connsiteX2" fmla="*/ 0 w 2387600"/>
                    <a:gd name="connsiteY2" fmla="*/ 640080 h 640080"/>
                    <a:gd name="connsiteX3" fmla="*/ 2387600 w 2387600"/>
                    <a:gd name="connsiteY3" fmla="*/ 640080 h 640080"/>
                    <a:gd name="connsiteX4" fmla="*/ 2387600 w 2387600"/>
                    <a:gd name="connsiteY4" fmla="*/ 182880 h 640080"/>
                    <a:gd name="connsiteX0" fmla="*/ 477520 w 2387600"/>
                    <a:gd name="connsiteY0" fmla="*/ 50748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 name="connsiteX0" fmla="*/ 472270 w 2387600"/>
                    <a:gd name="connsiteY0" fmla="*/ 13999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 name="connsiteX0" fmla="*/ 472270 w 2387600"/>
                    <a:gd name="connsiteY0" fmla="*/ 3500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 name="connsiteX0" fmla="*/ 472270 w 2387600"/>
                    <a:gd name="connsiteY0" fmla="*/ 1750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7600" h="690828">
                      <a:moveTo>
                        <a:pt x="472270" y="1750"/>
                      </a:moveTo>
                      <a:lnTo>
                        <a:pt x="0" y="0"/>
                      </a:lnTo>
                      <a:lnTo>
                        <a:pt x="0" y="690828"/>
                      </a:lnTo>
                      <a:lnTo>
                        <a:pt x="2387600" y="690828"/>
                      </a:lnTo>
                      <a:lnTo>
                        <a:pt x="2387600" y="233628"/>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4" name="Freeform: Shape 323">
                  <a:extLst>
                    <a:ext uri="{FF2B5EF4-FFF2-40B4-BE49-F238E27FC236}">
                      <a16:creationId xmlns:a16="http://schemas.microsoft.com/office/drawing/2014/main" id="{53833997-A5EA-46F5-AFEE-D01AE6FEB904}"/>
                    </a:ext>
                  </a:extLst>
                </p:cNvPr>
                <p:cNvSpPr/>
                <p:nvPr/>
              </p:nvSpPr>
              <p:spPr>
                <a:xfrm>
                  <a:off x="8585200" y="2881835"/>
                  <a:ext cx="2184400" cy="1066800"/>
                </a:xfrm>
                <a:custGeom>
                  <a:avLst/>
                  <a:gdLst>
                    <a:gd name="connsiteX0" fmla="*/ 0 w 2184400"/>
                    <a:gd name="connsiteY0" fmla="*/ 426720 h 1066800"/>
                    <a:gd name="connsiteX1" fmla="*/ 0 w 2184400"/>
                    <a:gd name="connsiteY1" fmla="*/ 1066800 h 1066800"/>
                    <a:gd name="connsiteX2" fmla="*/ 2184400 w 2184400"/>
                    <a:gd name="connsiteY2" fmla="*/ 1066800 h 1066800"/>
                    <a:gd name="connsiteX3" fmla="*/ 2184400 w 2184400"/>
                    <a:gd name="connsiteY3" fmla="*/ 0 h 1066800"/>
                  </a:gdLst>
                  <a:ahLst/>
                  <a:cxnLst>
                    <a:cxn ang="0">
                      <a:pos x="connsiteX0" y="connsiteY0"/>
                    </a:cxn>
                    <a:cxn ang="0">
                      <a:pos x="connsiteX1" y="connsiteY1"/>
                    </a:cxn>
                    <a:cxn ang="0">
                      <a:pos x="connsiteX2" y="connsiteY2"/>
                    </a:cxn>
                    <a:cxn ang="0">
                      <a:pos x="connsiteX3" y="connsiteY3"/>
                    </a:cxn>
                  </a:cxnLst>
                  <a:rect l="l" t="t" r="r" b="b"/>
                  <a:pathLst>
                    <a:path w="2184400" h="1066800">
                      <a:moveTo>
                        <a:pt x="0" y="426720"/>
                      </a:moveTo>
                      <a:lnTo>
                        <a:pt x="0" y="1066800"/>
                      </a:lnTo>
                      <a:lnTo>
                        <a:pt x="2184400" y="1066800"/>
                      </a:lnTo>
                      <a:lnTo>
                        <a:pt x="2184400" y="0"/>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10" name="Group 309">
                <a:extLst>
                  <a:ext uri="{FF2B5EF4-FFF2-40B4-BE49-F238E27FC236}">
                    <a16:creationId xmlns:a16="http://schemas.microsoft.com/office/drawing/2014/main" id="{20992E04-A14D-48A5-A0CB-304FF7598506}"/>
                  </a:ext>
                </a:extLst>
              </p:cNvPr>
              <p:cNvGrpSpPr/>
              <p:nvPr/>
            </p:nvGrpSpPr>
            <p:grpSpPr>
              <a:xfrm>
                <a:off x="2417496" y="1011173"/>
                <a:ext cx="7907531" cy="4204163"/>
                <a:chOff x="2417496" y="1011173"/>
                <a:chExt cx="7907531" cy="4204163"/>
              </a:xfrm>
            </p:grpSpPr>
            <p:sp>
              <p:nvSpPr>
                <p:cNvPr id="311" name="TextBox 310">
                  <a:extLst>
                    <a:ext uri="{FF2B5EF4-FFF2-40B4-BE49-F238E27FC236}">
                      <a16:creationId xmlns:a16="http://schemas.microsoft.com/office/drawing/2014/main" id="{2A3555C8-74A1-4AF9-848C-DFB30E5A4E51}"/>
                    </a:ext>
                  </a:extLst>
                </p:cNvPr>
                <p:cNvSpPr txBox="1"/>
                <p:nvPr/>
              </p:nvSpPr>
              <p:spPr>
                <a:xfrm>
                  <a:off x="2417496" y="1302029"/>
                  <a:ext cx="1351652" cy="369332"/>
                </a:xfrm>
                <a:prstGeom prst="rect">
                  <a:avLst/>
                </a:prstGeom>
                <a:noFill/>
              </p:spPr>
              <p:txBody>
                <a:bodyPr wrap="none" rtlCol="0">
                  <a:spAutoFit/>
                </a:bodyPr>
                <a:lstStyle/>
                <a:p>
                  <a:pPr algn="ctr"/>
                  <a:r>
                    <a:rPr lang="en-IN" dirty="0">
                      <a:solidFill>
                        <a:schemeClr val="bg1"/>
                      </a:solidFill>
                    </a:rPr>
                    <a:t>BUSINESS</a:t>
                  </a:r>
                </a:p>
              </p:txBody>
            </p:sp>
            <p:sp>
              <p:nvSpPr>
                <p:cNvPr id="312" name="TextBox 311">
                  <a:extLst>
                    <a:ext uri="{FF2B5EF4-FFF2-40B4-BE49-F238E27FC236}">
                      <a16:creationId xmlns:a16="http://schemas.microsoft.com/office/drawing/2014/main" id="{C1990422-044E-4094-9EF5-509474828361}"/>
                    </a:ext>
                  </a:extLst>
                </p:cNvPr>
                <p:cNvSpPr txBox="1"/>
                <p:nvPr/>
              </p:nvSpPr>
              <p:spPr>
                <a:xfrm>
                  <a:off x="5684632" y="1011173"/>
                  <a:ext cx="1390124" cy="369332"/>
                </a:xfrm>
                <a:prstGeom prst="rect">
                  <a:avLst/>
                </a:prstGeom>
                <a:noFill/>
              </p:spPr>
              <p:txBody>
                <a:bodyPr wrap="none" rtlCol="0">
                  <a:spAutoFit/>
                </a:bodyPr>
                <a:lstStyle/>
                <a:p>
                  <a:pPr algn="ctr"/>
                  <a:r>
                    <a:rPr lang="en-IN" dirty="0">
                      <a:solidFill>
                        <a:schemeClr val="bg1"/>
                      </a:solidFill>
                    </a:rPr>
                    <a:t>FINANCIAL</a:t>
                  </a:r>
                </a:p>
              </p:txBody>
            </p:sp>
            <p:sp>
              <p:nvSpPr>
                <p:cNvPr id="313" name="TextBox 312">
                  <a:extLst>
                    <a:ext uri="{FF2B5EF4-FFF2-40B4-BE49-F238E27FC236}">
                      <a16:creationId xmlns:a16="http://schemas.microsoft.com/office/drawing/2014/main" id="{49DC1CE6-BB5B-4AA3-9D54-7F27E1AE840E}"/>
                    </a:ext>
                  </a:extLst>
                </p:cNvPr>
                <p:cNvSpPr txBox="1"/>
                <p:nvPr/>
              </p:nvSpPr>
              <p:spPr>
                <a:xfrm>
                  <a:off x="7677090" y="2241238"/>
                  <a:ext cx="1313180" cy="369332"/>
                </a:xfrm>
                <a:prstGeom prst="rect">
                  <a:avLst/>
                </a:prstGeom>
                <a:noFill/>
              </p:spPr>
              <p:txBody>
                <a:bodyPr wrap="none" rtlCol="0">
                  <a:spAutoFit/>
                </a:bodyPr>
                <a:lstStyle/>
                <a:p>
                  <a:pPr algn="ctr"/>
                  <a:r>
                    <a:rPr lang="en-IN" dirty="0">
                      <a:solidFill>
                        <a:schemeClr val="bg1"/>
                      </a:solidFill>
                    </a:rPr>
                    <a:t>CONTROL</a:t>
                  </a:r>
                </a:p>
              </p:txBody>
            </p:sp>
            <p:sp>
              <p:nvSpPr>
                <p:cNvPr id="314" name="TextBox 313">
                  <a:extLst>
                    <a:ext uri="{FF2B5EF4-FFF2-40B4-BE49-F238E27FC236}">
                      <a16:creationId xmlns:a16="http://schemas.microsoft.com/office/drawing/2014/main" id="{6ABEC4AE-1782-40EF-9A7F-EE25046CB036}"/>
                    </a:ext>
                  </a:extLst>
                </p:cNvPr>
                <p:cNvSpPr txBox="1"/>
                <p:nvPr/>
              </p:nvSpPr>
              <p:spPr>
                <a:xfrm>
                  <a:off x="3999644" y="2119585"/>
                  <a:ext cx="1082349" cy="369332"/>
                </a:xfrm>
                <a:prstGeom prst="rect">
                  <a:avLst/>
                </a:prstGeom>
                <a:noFill/>
              </p:spPr>
              <p:txBody>
                <a:bodyPr wrap="none" rtlCol="0">
                  <a:spAutoFit/>
                </a:bodyPr>
                <a:lstStyle/>
                <a:p>
                  <a:pPr algn="ctr"/>
                  <a:r>
                    <a:rPr lang="en-IN" dirty="0">
                      <a:solidFill>
                        <a:schemeClr val="bg1"/>
                      </a:solidFill>
                    </a:rPr>
                    <a:t>SAFETY</a:t>
                  </a:r>
                </a:p>
              </p:txBody>
            </p:sp>
            <p:sp>
              <p:nvSpPr>
                <p:cNvPr id="315" name="TextBox 314">
                  <a:extLst>
                    <a:ext uri="{FF2B5EF4-FFF2-40B4-BE49-F238E27FC236}">
                      <a16:creationId xmlns:a16="http://schemas.microsoft.com/office/drawing/2014/main" id="{E2FE01BD-95C4-494A-9C94-A59087DC3117}"/>
                    </a:ext>
                  </a:extLst>
                </p:cNvPr>
                <p:cNvSpPr txBox="1"/>
                <p:nvPr/>
              </p:nvSpPr>
              <p:spPr>
                <a:xfrm>
                  <a:off x="8913550" y="3940579"/>
                  <a:ext cx="1411477" cy="369332"/>
                </a:xfrm>
                <a:prstGeom prst="rect">
                  <a:avLst/>
                </a:prstGeom>
                <a:noFill/>
              </p:spPr>
              <p:txBody>
                <a:bodyPr wrap="none" rtlCol="0">
                  <a:spAutoFit/>
                </a:bodyPr>
                <a:lstStyle/>
                <a:p>
                  <a:pPr algn="ctr"/>
                  <a:r>
                    <a:rPr lang="en-IN" dirty="0">
                      <a:solidFill>
                        <a:schemeClr val="bg1"/>
                      </a:solidFill>
                    </a:rPr>
                    <a:t>STRATEGY</a:t>
                  </a:r>
                </a:p>
              </p:txBody>
            </p:sp>
            <p:sp>
              <p:nvSpPr>
                <p:cNvPr id="316" name="TextBox 315">
                  <a:extLst>
                    <a:ext uri="{FF2B5EF4-FFF2-40B4-BE49-F238E27FC236}">
                      <a16:creationId xmlns:a16="http://schemas.microsoft.com/office/drawing/2014/main" id="{67E2CBD4-A83B-466B-9CE7-EA74D93F7237}"/>
                    </a:ext>
                  </a:extLst>
                </p:cNvPr>
                <p:cNvSpPr txBox="1"/>
                <p:nvPr/>
              </p:nvSpPr>
              <p:spPr>
                <a:xfrm>
                  <a:off x="8988608" y="1011173"/>
                  <a:ext cx="1296060" cy="369332"/>
                </a:xfrm>
                <a:prstGeom prst="rect">
                  <a:avLst/>
                </a:prstGeom>
                <a:noFill/>
              </p:spPr>
              <p:txBody>
                <a:bodyPr wrap="none" rtlCol="0">
                  <a:spAutoFit/>
                </a:bodyPr>
                <a:lstStyle/>
                <a:p>
                  <a:pPr algn="ctr"/>
                  <a:r>
                    <a:rPr lang="en-IN" dirty="0">
                      <a:solidFill>
                        <a:schemeClr val="bg1"/>
                      </a:solidFill>
                    </a:rPr>
                    <a:t>ANALYSIS</a:t>
                  </a:r>
                </a:p>
              </p:txBody>
            </p:sp>
            <p:sp>
              <p:nvSpPr>
                <p:cNvPr id="317" name="TextBox 316">
                  <a:extLst>
                    <a:ext uri="{FF2B5EF4-FFF2-40B4-BE49-F238E27FC236}">
                      <a16:creationId xmlns:a16="http://schemas.microsoft.com/office/drawing/2014/main" id="{3FB41211-F370-4DB8-B019-F68350FE7C92}"/>
                    </a:ext>
                  </a:extLst>
                </p:cNvPr>
                <p:cNvSpPr txBox="1"/>
                <p:nvPr/>
              </p:nvSpPr>
              <p:spPr>
                <a:xfrm>
                  <a:off x="4214667" y="4846004"/>
                  <a:ext cx="1697901" cy="369332"/>
                </a:xfrm>
                <a:prstGeom prst="rect">
                  <a:avLst/>
                </a:prstGeom>
                <a:noFill/>
              </p:spPr>
              <p:txBody>
                <a:bodyPr wrap="none" rtlCol="0">
                  <a:spAutoFit/>
                </a:bodyPr>
                <a:lstStyle/>
                <a:p>
                  <a:pPr algn="ctr"/>
                  <a:r>
                    <a:rPr lang="en-IN" dirty="0">
                      <a:solidFill>
                        <a:schemeClr val="bg1"/>
                      </a:solidFill>
                    </a:rPr>
                    <a:t>PROTECTION</a:t>
                  </a:r>
                </a:p>
              </p:txBody>
            </p:sp>
          </p:grpSp>
        </p:grpSp>
        <p:grpSp>
          <p:nvGrpSpPr>
            <p:cNvPr id="278" name="Group 277">
              <a:extLst>
                <a:ext uri="{FF2B5EF4-FFF2-40B4-BE49-F238E27FC236}">
                  <a16:creationId xmlns:a16="http://schemas.microsoft.com/office/drawing/2014/main" id="{B74E90C5-E43D-49BA-8398-1CDA31C42E01}"/>
                </a:ext>
              </a:extLst>
            </p:cNvPr>
            <p:cNvGrpSpPr/>
            <p:nvPr/>
          </p:nvGrpSpPr>
          <p:grpSpPr>
            <a:xfrm>
              <a:off x="1582154" y="1116778"/>
              <a:ext cx="8916802" cy="4163862"/>
              <a:chOff x="1582154" y="1116778"/>
              <a:chExt cx="8916802" cy="4163862"/>
            </a:xfrm>
          </p:grpSpPr>
          <p:grpSp>
            <p:nvGrpSpPr>
              <p:cNvPr id="279" name="Group 278">
                <a:extLst>
                  <a:ext uri="{FF2B5EF4-FFF2-40B4-BE49-F238E27FC236}">
                    <a16:creationId xmlns:a16="http://schemas.microsoft.com/office/drawing/2014/main" id="{9B88B082-0B00-4291-A64E-C2F27A58D336}"/>
                  </a:ext>
                </a:extLst>
              </p:cNvPr>
              <p:cNvGrpSpPr/>
              <p:nvPr/>
            </p:nvGrpSpPr>
            <p:grpSpPr>
              <a:xfrm>
                <a:off x="1582154" y="4518668"/>
                <a:ext cx="697234" cy="495822"/>
                <a:chOff x="5662357" y="2997955"/>
                <a:chExt cx="866775" cy="616387"/>
              </a:xfrm>
              <a:solidFill>
                <a:schemeClr val="bg1">
                  <a:alpha val="14000"/>
                </a:schemeClr>
              </a:solidFill>
            </p:grpSpPr>
            <p:sp>
              <p:nvSpPr>
                <p:cNvPr id="305" name="Freeform: Shape 304">
                  <a:extLst>
                    <a:ext uri="{FF2B5EF4-FFF2-40B4-BE49-F238E27FC236}">
                      <a16:creationId xmlns:a16="http://schemas.microsoft.com/office/drawing/2014/main" id="{DBA2C904-7695-46FA-B676-9B7E2C52C1A8}"/>
                    </a:ext>
                  </a:extLst>
                </p:cNvPr>
                <p:cNvSpPr/>
                <p:nvPr/>
              </p:nvSpPr>
              <p:spPr>
                <a:xfrm>
                  <a:off x="5763682" y="2997955"/>
                  <a:ext cx="133350" cy="133350"/>
                </a:xfrm>
                <a:custGeom>
                  <a:avLst/>
                  <a:gdLst>
                    <a:gd name="connsiteX0" fmla="*/ 60808 w 133350"/>
                    <a:gd name="connsiteY0" fmla="*/ 126378 h 133350"/>
                    <a:gd name="connsiteX1" fmla="*/ 66923 w 133350"/>
                    <a:gd name="connsiteY1" fmla="*/ 126682 h 133350"/>
                    <a:gd name="connsiteX2" fmla="*/ 73038 w 133350"/>
                    <a:gd name="connsiteY2" fmla="*/ 126378 h 133350"/>
                    <a:gd name="connsiteX3" fmla="*/ 126702 w 133350"/>
                    <a:gd name="connsiteY3" fmla="*/ 66913 h 133350"/>
                    <a:gd name="connsiteX4" fmla="*/ 73038 w 133350"/>
                    <a:gd name="connsiteY4" fmla="*/ 7449 h 133350"/>
                    <a:gd name="connsiteX5" fmla="*/ 66923 w 133350"/>
                    <a:gd name="connsiteY5" fmla="*/ 7144 h 133350"/>
                    <a:gd name="connsiteX6" fmla="*/ 60808 w 133350"/>
                    <a:gd name="connsiteY6" fmla="*/ 7449 h 133350"/>
                    <a:gd name="connsiteX7" fmla="*/ 7144 w 133350"/>
                    <a:gd name="connsiteY7" fmla="*/ 66913 h 133350"/>
                    <a:gd name="connsiteX8" fmla="*/ 60808 w 133350"/>
                    <a:gd name="connsiteY8" fmla="*/ 126378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133350">
                      <a:moveTo>
                        <a:pt x="60808" y="126378"/>
                      </a:moveTo>
                      <a:cubicBezTo>
                        <a:pt x="62817" y="126578"/>
                        <a:pt x="64856" y="126682"/>
                        <a:pt x="66923" y="126682"/>
                      </a:cubicBezTo>
                      <a:cubicBezTo>
                        <a:pt x="68990" y="126682"/>
                        <a:pt x="71028" y="126578"/>
                        <a:pt x="73038" y="126378"/>
                      </a:cubicBezTo>
                      <a:cubicBezTo>
                        <a:pt x="103175" y="123320"/>
                        <a:pt x="126702" y="97860"/>
                        <a:pt x="126702" y="66913"/>
                      </a:cubicBezTo>
                      <a:cubicBezTo>
                        <a:pt x="126702" y="35966"/>
                        <a:pt x="103175" y="10516"/>
                        <a:pt x="73038" y="7449"/>
                      </a:cubicBezTo>
                      <a:cubicBezTo>
                        <a:pt x="71028" y="7249"/>
                        <a:pt x="68990" y="7144"/>
                        <a:pt x="66923" y="7144"/>
                      </a:cubicBezTo>
                      <a:cubicBezTo>
                        <a:pt x="64856" y="7144"/>
                        <a:pt x="62817" y="7249"/>
                        <a:pt x="60808" y="7449"/>
                      </a:cubicBezTo>
                      <a:cubicBezTo>
                        <a:pt x="30670" y="10506"/>
                        <a:pt x="7144" y="35966"/>
                        <a:pt x="7144" y="66913"/>
                      </a:cubicBezTo>
                      <a:cubicBezTo>
                        <a:pt x="7144" y="97860"/>
                        <a:pt x="30670" y="123311"/>
                        <a:pt x="60808" y="1263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6" name="Freeform: Shape 305">
                  <a:extLst>
                    <a:ext uri="{FF2B5EF4-FFF2-40B4-BE49-F238E27FC236}">
                      <a16:creationId xmlns:a16="http://schemas.microsoft.com/office/drawing/2014/main" id="{F3199A53-321F-4F54-B83F-1AD8993A8D3C}"/>
                    </a:ext>
                  </a:extLst>
                </p:cNvPr>
                <p:cNvSpPr/>
                <p:nvPr/>
              </p:nvSpPr>
              <p:spPr>
                <a:xfrm>
                  <a:off x="6031382" y="2997955"/>
                  <a:ext cx="133350" cy="133350"/>
                </a:xfrm>
                <a:custGeom>
                  <a:avLst/>
                  <a:gdLst>
                    <a:gd name="connsiteX0" fmla="*/ 126682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2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2" y="66913"/>
                      </a:moveTo>
                      <a:cubicBezTo>
                        <a:pt x="126682" y="99923"/>
                        <a:pt x="99923" y="126682"/>
                        <a:pt x="66913" y="126682"/>
                      </a:cubicBezTo>
                      <a:cubicBezTo>
                        <a:pt x="33903" y="126682"/>
                        <a:pt x="7144" y="99923"/>
                        <a:pt x="7144" y="66913"/>
                      </a:cubicBezTo>
                      <a:cubicBezTo>
                        <a:pt x="7144" y="33903"/>
                        <a:pt x="33903" y="7144"/>
                        <a:pt x="66913" y="7144"/>
                      </a:cubicBezTo>
                      <a:cubicBezTo>
                        <a:pt x="99923" y="7144"/>
                        <a:pt x="126682" y="33903"/>
                        <a:pt x="126682"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7" name="Freeform: Shape 306">
                  <a:extLst>
                    <a:ext uri="{FF2B5EF4-FFF2-40B4-BE49-F238E27FC236}">
                      <a16:creationId xmlns:a16="http://schemas.microsoft.com/office/drawing/2014/main" id="{5C989AB8-123F-415F-8C2F-62183C92B1F7}"/>
                    </a:ext>
                  </a:extLst>
                </p:cNvPr>
                <p:cNvSpPr/>
                <p:nvPr/>
              </p:nvSpPr>
              <p:spPr>
                <a:xfrm>
                  <a:off x="5662357" y="3128567"/>
                  <a:ext cx="866775" cy="485775"/>
                </a:xfrm>
                <a:custGeom>
                  <a:avLst/>
                  <a:gdLst>
                    <a:gd name="connsiteX0" fmla="*/ 857848 w 866775"/>
                    <a:gd name="connsiteY0" fmla="*/ 147747 h 485775"/>
                    <a:gd name="connsiteX1" fmla="*/ 762598 w 866775"/>
                    <a:gd name="connsiteY1" fmla="*/ 36305 h 485775"/>
                    <a:gd name="connsiteX2" fmla="*/ 745720 w 866775"/>
                    <a:gd name="connsiteY2" fmla="*/ 22732 h 485775"/>
                    <a:gd name="connsiteX3" fmla="*/ 703981 w 866775"/>
                    <a:gd name="connsiteY3" fmla="*/ 14273 h 485775"/>
                    <a:gd name="connsiteX4" fmla="*/ 701153 w 866775"/>
                    <a:gd name="connsiteY4" fmla="*/ 14273 h 485775"/>
                    <a:gd name="connsiteX5" fmla="*/ 659414 w 866775"/>
                    <a:gd name="connsiteY5" fmla="*/ 22732 h 485775"/>
                    <a:gd name="connsiteX6" fmla="*/ 642526 w 866775"/>
                    <a:gd name="connsiteY6" fmla="*/ 36409 h 485775"/>
                    <a:gd name="connsiteX7" fmla="*/ 569441 w 866775"/>
                    <a:gd name="connsiteY7" fmla="*/ 123125 h 485775"/>
                    <a:gd name="connsiteX8" fmla="*/ 495251 w 866775"/>
                    <a:gd name="connsiteY8" fmla="*/ 36314 h 485775"/>
                    <a:gd name="connsiteX9" fmla="*/ 478382 w 866775"/>
                    <a:gd name="connsiteY9" fmla="*/ 22741 h 485775"/>
                    <a:gd name="connsiteX10" fmla="*/ 436634 w 866775"/>
                    <a:gd name="connsiteY10" fmla="*/ 14283 h 485775"/>
                    <a:gd name="connsiteX11" fmla="*/ 433805 w 866775"/>
                    <a:gd name="connsiteY11" fmla="*/ 14283 h 485775"/>
                    <a:gd name="connsiteX12" fmla="*/ 392066 w 866775"/>
                    <a:gd name="connsiteY12" fmla="*/ 22741 h 485775"/>
                    <a:gd name="connsiteX13" fmla="*/ 375178 w 866775"/>
                    <a:gd name="connsiteY13" fmla="*/ 36419 h 485775"/>
                    <a:gd name="connsiteX14" fmla="*/ 301941 w 866775"/>
                    <a:gd name="connsiteY14" fmla="*/ 123335 h 485775"/>
                    <a:gd name="connsiteX15" fmla="*/ 227560 w 866775"/>
                    <a:gd name="connsiteY15" fmla="*/ 36314 h 485775"/>
                    <a:gd name="connsiteX16" fmla="*/ 210691 w 866775"/>
                    <a:gd name="connsiteY16" fmla="*/ 22741 h 485775"/>
                    <a:gd name="connsiteX17" fmla="*/ 168943 w 866775"/>
                    <a:gd name="connsiteY17" fmla="*/ 14283 h 485775"/>
                    <a:gd name="connsiteX18" fmla="*/ 166114 w 866775"/>
                    <a:gd name="connsiteY18" fmla="*/ 14283 h 485775"/>
                    <a:gd name="connsiteX19" fmla="*/ 124376 w 866775"/>
                    <a:gd name="connsiteY19" fmla="*/ 22741 h 485775"/>
                    <a:gd name="connsiteX20" fmla="*/ 107488 w 866775"/>
                    <a:gd name="connsiteY20" fmla="*/ 36419 h 485775"/>
                    <a:gd name="connsiteX21" fmla="*/ 13686 w 866775"/>
                    <a:gd name="connsiteY21" fmla="*/ 147709 h 485775"/>
                    <a:gd name="connsiteX22" fmla="*/ 16686 w 866775"/>
                    <a:gd name="connsiteY22" fmla="*/ 186104 h 485775"/>
                    <a:gd name="connsiteX23" fmla="*/ 34374 w 866775"/>
                    <a:gd name="connsiteY23" fmla="*/ 192648 h 485775"/>
                    <a:gd name="connsiteX24" fmla="*/ 55091 w 866775"/>
                    <a:gd name="connsiteY24" fmla="*/ 183104 h 485775"/>
                    <a:gd name="connsiteX25" fmla="*/ 100706 w 866775"/>
                    <a:gd name="connsiteY25" fmla="*/ 128154 h 485775"/>
                    <a:gd name="connsiteX26" fmla="*/ 92610 w 866775"/>
                    <a:gd name="connsiteY26" fmla="*/ 238025 h 485775"/>
                    <a:gd name="connsiteX27" fmla="*/ 112107 w 866775"/>
                    <a:gd name="connsiteY27" fmla="*/ 238025 h 485775"/>
                    <a:gd name="connsiteX28" fmla="*/ 112107 w 866775"/>
                    <a:gd name="connsiteY28" fmla="*/ 239959 h 485775"/>
                    <a:gd name="connsiteX29" fmla="*/ 92219 w 866775"/>
                    <a:gd name="connsiteY29" fmla="*/ 452938 h 485775"/>
                    <a:gd name="connsiteX30" fmla="*/ 116813 w 866775"/>
                    <a:gd name="connsiteY30" fmla="*/ 482589 h 485775"/>
                    <a:gd name="connsiteX31" fmla="*/ 119375 w 866775"/>
                    <a:gd name="connsiteY31" fmla="*/ 482703 h 485775"/>
                    <a:gd name="connsiteX32" fmla="*/ 146464 w 866775"/>
                    <a:gd name="connsiteY32" fmla="*/ 457996 h 485775"/>
                    <a:gd name="connsiteX33" fmla="*/ 165714 w 866775"/>
                    <a:gd name="connsiteY33" fmla="*/ 251817 h 485775"/>
                    <a:gd name="connsiteX34" fmla="*/ 169324 w 866775"/>
                    <a:gd name="connsiteY34" fmla="*/ 251817 h 485775"/>
                    <a:gd name="connsiteX35" fmla="*/ 188574 w 866775"/>
                    <a:gd name="connsiteY35" fmla="*/ 457996 h 485775"/>
                    <a:gd name="connsiteX36" fmla="*/ 215663 w 866775"/>
                    <a:gd name="connsiteY36" fmla="*/ 482703 h 485775"/>
                    <a:gd name="connsiteX37" fmla="*/ 218235 w 866775"/>
                    <a:gd name="connsiteY37" fmla="*/ 482589 h 485775"/>
                    <a:gd name="connsiteX38" fmla="*/ 242829 w 866775"/>
                    <a:gd name="connsiteY38" fmla="*/ 452938 h 485775"/>
                    <a:gd name="connsiteX39" fmla="*/ 222912 w 866775"/>
                    <a:gd name="connsiteY39" fmla="*/ 239949 h 485775"/>
                    <a:gd name="connsiteX40" fmla="*/ 222912 w 866775"/>
                    <a:gd name="connsiteY40" fmla="*/ 238025 h 485775"/>
                    <a:gd name="connsiteX41" fmla="*/ 242400 w 866775"/>
                    <a:gd name="connsiteY41" fmla="*/ 238025 h 485775"/>
                    <a:gd name="connsiteX42" fmla="*/ 234294 w 866775"/>
                    <a:gd name="connsiteY42" fmla="*/ 128050 h 485775"/>
                    <a:gd name="connsiteX43" fmla="*/ 281376 w 866775"/>
                    <a:gd name="connsiteY43" fmla="*/ 183142 h 485775"/>
                    <a:gd name="connsiteX44" fmla="*/ 282843 w 866775"/>
                    <a:gd name="connsiteY44" fmla="*/ 184514 h 485775"/>
                    <a:gd name="connsiteX45" fmla="*/ 284367 w 866775"/>
                    <a:gd name="connsiteY45" fmla="*/ 186104 h 485775"/>
                    <a:gd name="connsiteX46" fmla="*/ 285110 w 866775"/>
                    <a:gd name="connsiteY46" fmla="*/ 186628 h 485775"/>
                    <a:gd name="connsiteX47" fmla="*/ 287129 w 866775"/>
                    <a:gd name="connsiteY47" fmla="*/ 188067 h 485775"/>
                    <a:gd name="connsiteX48" fmla="*/ 289701 w 866775"/>
                    <a:gd name="connsiteY48" fmla="*/ 189571 h 485775"/>
                    <a:gd name="connsiteX49" fmla="*/ 291911 w 866775"/>
                    <a:gd name="connsiteY49" fmla="*/ 190610 h 485775"/>
                    <a:gd name="connsiteX50" fmla="*/ 294768 w 866775"/>
                    <a:gd name="connsiteY50" fmla="*/ 191543 h 485775"/>
                    <a:gd name="connsiteX51" fmla="*/ 297007 w 866775"/>
                    <a:gd name="connsiteY51" fmla="*/ 192143 h 485775"/>
                    <a:gd name="connsiteX52" fmla="*/ 300388 w 866775"/>
                    <a:gd name="connsiteY52" fmla="*/ 192505 h 485775"/>
                    <a:gd name="connsiteX53" fmla="*/ 302103 w 866775"/>
                    <a:gd name="connsiteY53" fmla="*/ 192686 h 485775"/>
                    <a:gd name="connsiteX54" fmla="*/ 307618 w 866775"/>
                    <a:gd name="connsiteY54" fmla="*/ 192067 h 485775"/>
                    <a:gd name="connsiteX55" fmla="*/ 308199 w 866775"/>
                    <a:gd name="connsiteY55" fmla="*/ 191905 h 485775"/>
                    <a:gd name="connsiteX56" fmla="*/ 312780 w 866775"/>
                    <a:gd name="connsiteY56" fmla="*/ 190410 h 485775"/>
                    <a:gd name="connsiteX57" fmla="*/ 313847 w 866775"/>
                    <a:gd name="connsiteY57" fmla="*/ 189914 h 485775"/>
                    <a:gd name="connsiteX58" fmla="*/ 317676 w 866775"/>
                    <a:gd name="connsiteY58" fmla="*/ 187657 h 485775"/>
                    <a:gd name="connsiteX59" fmla="*/ 318695 w 866775"/>
                    <a:gd name="connsiteY59" fmla="*/ 186933 h 485775"/>
                    <a:gd name="connsiteX60" fmla="*/ 319791 w 866775"/>
                    <a:gd name="connsiteY60" fmla="*/ 186152 h 485775"/>
                    <a:gd name="connsiteX61" fmla="*/ 322077 w 866775"/>
                    <a:gd name="connsiteY61" fmla="*/ 183771 h 485775"/>
                    <a:gd name="connsiteX62" fmla="*/ 322781 w 866775"/>
                    <a:gd name="connsiteY62" fmla="*/ 183114 h 485775"/>
                    <a:gd name="connsiteX63" fmla="*/ 323267 w 866775"/>
                    <a:gd name="connsiteY63" fmla="*/ 182523 h 485775"/>
                    <a:gd name="connsiteX64" fmla="*/ 323743 w 866775"/>
                    <a:gd name="connsiteY64" fmla="*/ 181942 h 485775"/>
                    <a:gd name="connsiteX65" fmla="*/ 368397 w 866775"/>
                    <a:gd name="connsiteY65" fmla="*/ 128164 h 485775"/>
                    <a:gd name="connsiteX66" fmla="*/ 360300 w 866775"/>
                    <a:gd name="connsiteY66" fmla="*/ 238035 h 485775"/>
                    <a:gd name="connsiteX67" fmla="*/ 379798 w 866775"/>
                    <a:gd name="connsiteY67" fmla="*/ 238035 h 485775"/>
                    <a:gd name="connsiteX68" fmla="*/ 379798 w 866775"/>
                    <a:gd name="connsiteY68" fmla="*/ 239968 h 485775"/>
                    <a:gd name="connsiteX69" fmla="*/ 359910 w 866775"/>
                    <a:gd name="connsiteY69" fmla="*/ 452947 h 485775"/>
                    <a:gd name="connsiteX70" fmla="*/ 384503 w 866775"/>
                    <a:gd name="connsiteY70" fmla="*/ 482599 h 485775"/>
                    <a:gd name="connsiteX71" fmla="*/ 387066 w 866775"/>
                    <a:gd name="connsiteY71" fmla="*/ 482713 h 485775"/>
                    <a:gd name="connsiteX72" fmla="*/ 414155 w 866775"/>
                    <a:gd name="connsiteY72" fmla="*/ 458005 h 485775"/>
                    <a:gd name="connsiteX73" fmla="*/ 433405 w 866775"/>
                    <a:gd name="connsiteY73" fmla="*/ 251827 h 485775"/>
                    <a:gd name="connsiteX74" fmla="*/ 437015 w 866775"/>
                    <a:gd name="connsiteY74" fmla="*/ 251827 h 485775"/>
                    <a:gd name="connsiteX75" fmla="*/ 456255 w 866775"/>
                    <a:gd name="connsiteY75" fmla="*/ 458005 h 485775"/>
                    <a:gd name="connsiteX76" fmla="*/ 483344 w 866775"/>
                    <a:gd name="connsiteY76" fmla="*/ 482713 h 485775"/>
                    <a:gd name="connsiteX77" fmla="*/ 485926 w 866775"/>
                    <a:gd name="connsiteY77" fmla="*/ 482599 h 485775"/>
                    <a:gd name="connsiteX78" fmla="*/ 510510 w 866775"/>
                    <a:gd name="connsiteY78" fmla="*/ 452947 h 485775"/>
                    <a:gd name="connsiteX79" fmla="*/ 490612 w 866775"/>
                    <a:gd name="connsiteY79" fmla="*/ 239949 h 485775"/>
                    <a:gd name="connsiteX80" fmla="*/ 490612 w 866775"/>
                    <a:gd name="connsiteY80" fmla="*/ 238025 h 485775"/>
                    <a:gd name="connsiteX81" fmla="*/ 510100 w 866775"/>
                    <a:gd name="connsiteY81" fmla="*/ 238025 h 485775"/>
                    <a:gd name="connsiteX82" fmla="*/ 501994 w 866775"/>
                    <a:gd name="connsiteY82" fmla="*/ 128050 h 485775"/>
                    <a:gd name="connsiteX83" fmla="*/ 547057 w 866775"/>
                    <a:gd name="connsiteY83" fmla="*/ 180780 h 485775"/>
                    <a:gd name="connsiteX84" fmla="*/ 551715 w 866775"/>
                    <a:gd name="connsiteY84" fmla="*/ 186104 h 485775"/>
                    <a:gd name="connsiteX85" fmla="*/ 563916 w 866775"/>
                    <a:gd name="connsiteY85" fmla="*/ 192019 h 485775"/>
                    <a:gd name="connsiteX86" fmla="*/ 564126 w 866775"/>
                    <a:gd name="connsiteY86" fmla="*/ 192086 h 485775"/>
                    <a:gd name="connsiteX87" fmla="*/ 569403 w 866775"/>
                    <a:gd name="connsiteY87" fmla="*/ 192648 h 485775"/>
                    <a:gd name="connsiteX88" fmla="*/ 569422 w 866775"/>
                    <a:gd name="connsiteY88" fmla="*/ 192648 h 485775"/>
                    <a:gd name="connsiteX89" fmla="*/ 569784 w 866775"/>
                    <a:gd name="connsiteY89" fmla="*/ 192686 h 485775"/>
                    <a:gd name="connsiteX90" fmla="*/ 587472 w 866775"/>
                    <a:gd name="connsiteY90" fmla="*/ 186152 h 485775"/>
                    <a:gd name="connsiteX91" fmla="*/ 592510 w 866775"/>
                    <a:gd name="connsiteY91" fmla="*/ 180218 h 485775"/>
                    <a:gd name="connsiteX92" fmla="*/ 635735 w 866775"/>
                    <a:gd name="connsiteY92" fmla="*/ 128164 h 485775"/>
                    <a:gd name="connsiteX93" fmla="*/ 627629 w 866775"/>
                    <a:gd name="connsiteY93" fmla="*/ 238035 h 485775"/>
                    <a:gd name="connsiteX94" fmla="*/ 647127 w 866775"/>
                    <a:gd name="connsiteY94" fmla="*/ 238035 h 485775"/>
                    <a:gd name="connsiteX95" fmla="*/ 647127 w 866775"/>
                    <a:gd name="connsiteY95" fmla="*/ 239968 h 485775"/>
                    <a:gd name="connsiteX96" fmla="*/ 627239 w 866775"/>
                    <a:gd name="connsiteY96" fmla="*/ 452947 h 485775"/>
                    <a:gd name="connsiteX97" fmla="*/ 651832 w 866775"/>
                    <a:gd name="connsiteY97" fmla="*/ 482599 h 485775"/>
                    <a:gd name="connsiteX98" fmla="*/ 654394 w 866775"/>
                    <a:gd name="connsiteY98" fmla="*/ 482713 h 485775"/>
                    <a:gd name="connsiteX99" fmla="*/ 681483 w 866775"/>
                    <a:gd name="connsiteY99" fmla="*/ 458005 h 485775"/>
                    <a:gd name="connsiteX100" fmla="*/ 700733 w 866775"/>
                    <a:gd name="connsiteY100" fmla="*/ 251827 h 485775"/>
                    <a:gd name="connsiteX101" fmla="*/ 704343 w 866775"/>
                    <a:gd name="connsiteY101" fmla="*/ 251827 h 485775"/>
                    <a:gd name="connsiteX102" fmla="*/ 723593 w 866775"/>
                    <a:gd name="connsiteY102" fmla="*/ 458005 h 485775"/>
                    <a:gd name="connsiteX103" fmla="*/ 750683 w 866775"/>
                    <a:gd name="connsiteY103" fmla="*/ 482713 h 485775"/>
                    <a:gd name="connsiteX104" fmla="*/ 753254 w 866775"/>
                    <a:gd name="connsiteY104" fmla="*/ 482599 h 485775"/>
                    <a:gd name="connsiteX105" fmla="*/ 777838 w 866775"/>
                    <a:gd name="connsiteY105" fmla="*/ 452947 h 485775"/>
                    <a:gd name="connsiteX106" fmla="*/ 757969 w 866775"/>
                    <a:gd name="connsiteY106" fmla="*/ 239949 h 485775"/>
                    <a:gd name="connsiteX107" fmla="*/ 757969 w 866775"/>
                    <a:gd name="connsiteY107" fmla="*/ 238025 h 485775"/>
                    <a:gd name="connsiteX108" fmla="*/ 777457 w 866775"/>
                    <a:gd name="connsiteY108" fmla="*/ 238025 h 485775"/>
                    <a:gd name="connsiteX109" fmla="*/ 769352 w 866775"/>
                    <a:gd name="connsiteY109" fmla="*/ 128050 h 485775"/>
                    <a:gd name="connsiteX110" fmla="*/ 816434 w 866775"/>
                    <a:gd name="connsiteY110" fmla="*/ 183142 h 485775"/>
                    <a:gd name="connsiteX111" fmla="*/ 837160 w 866775"/>
                    <a:gd name="connsiteY111" fmla="*/ 192677 h 485775"/>
                    <a:gd name="connsiteX112" fmla="*/ 854838 w 866775"/>
                    <a:gd name="connsiteY112" fmla="*/ 186142 h 485775"/>
                    <a:gd name="connsiteX113" fmla="*/ 857848 w 866775"/>
                    <a:gd name="connsiteY113" fmla="*/ 147747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866775" h="485775">
                      <a:moveTo>
                        <a:pt x="857848" y="147747"/>
                      </a:moveTo>
                      <a:lnTo>
                        <a:pt x="762598" y="36305"/>
                      </a:lnTo>
                      <a:lnTo>
                        <a:pt x="745720" y="22732"/>
                      </a:lnTo>
                      <a:cubicBezTo>
                        <a:pt x="745720" y="-6434"/>
                        <a:pt x="735204" y="14273"/>
                        <a:pt x="703981" y="14273"/>
                      </a:cubicBezTo>
                      <a:lnTo>
                        <a:pt x="701153" y="14273"/>
                      </a:lnTo>
                      <a:cubicBezTo>
                        <a:pt x="669939" y="14273"/>
                        <a:pt x="659414" y="-6434"/>
                        <a:pt x="659414" y="22732"/>
                      </a:cubicBezTo>
                      <a:lnTo>
                        <a:pt x="642526" y="36409"/>
                      </a:lnTo>
                      <a:lnTo>
                        <a:pt x="569441" y="123125"/>
                      </a:lnTo>
                      <a:lnTo>
                        <a:pt x="495251" y="36314"/>
                      </a:lnTo>
                      <a:lnTo>
                        <a:pt x="478382" y="22741"/>
                      </a:lnTo>
                      <a:cubicBezTo>
                        <a:pt x="478382" y="-6424"/>
                        <a:pt x="467857" y="14283"/>
                        <a:pt x="436634" y="14283"/>
                      </a:cubicBezTo>
                      <a:lnTo>
                        <a:pt x="433805" y="14283"/>
                      </a:lnTo>
                      <a:cubicBezTo>
                        <a:pt x="402591" y="14283"/>
                        <a:pt x="392066" y="-6424"/>
                        <a:pt x="392066" y="22741"/>
                      </a:cubicBezTo>
                      <a:lnTo>
                        <a:pt x="375178" y="36419"/>
                      </a:lnTo>
                      <a:lnTo>
                        <a:pt x="301941" y="123335"/>
                      </a:lnTo>
                      <a:lnTo>
                        <a:pt x="227560" y="36314"/>
                      </a:lnTo>
                      <a:lnTo>
                        <a:pt x="210691" y="22741"/>
                      </a:lnTo>
                      <a:cubicBezTo>
                        <a:pt x="210691" y="-6424"/>
                        <a:pt x="200166" y="14283"/>
                        <a:pt x="168943" y="14283"/>
                      </a:cubicBezTo>
                      <a:lnTo>
                        <a:pt x="166114" y="14283"/>
                      </a:lnTo>
                      <a:cubicBezTo>
                        <a:pt x="134901" y="14283"/>
                        <a:pt x="124376" y="-6424"/>
                        <a:pt x="124376" y="22741"/>
                      </a:cubicBezTo>
                      <a:lnTo>
                        <a:pt x="107488" y="36419"/>
                      </a:lnTo>
                      <a:lnTo>
                        <a:pt x="13686" y="147709"/>
                      </a:lnTo>
                      <a:cubicBezTo>
                        <a:pt x="3894" y="159158"/>
                        <a:pt x="5256" y="176351"/>
                        <a:pt x="16686" y="186104"/>
                      </a:cubicBezTo>
                      <a:cubicBezTo>
                        <a:pt x="21830" y="190495"/>
                        <a:pt x="28106" y="192648"/>
                        <a:pt x="34374" y="192648"/>
                      </a:cubicBezTo>
                      <a:cubicBezTo>
                        <a:pt x="42061" y="192648"/>
                        <a:pt x="49700" y="189410"/>
                        <a:pt x="55091" y="183104"/>
                      </a:cubicBezTo>
                      <a:lnTo>
                        <a:pt x="100706" y="128154"/>
                      </a:lnTo>
                      <a:lnTo>
                        <a:pt x="92610" y="238025"/>
                      </a:lnTo>
                      <a:lnTo>
                        <a:pt x="112107" y="238025"/>
                      </a:lnTo>
                      <a:lnTo>
                        <a:pt x="112107" y="239959"/>
                      </a:lnTo>
                      <a:lnTo>
                        <a:pt x="92219" y="452938"/>
                      </a:lnTo>
                      <a:cubicBezTo>
                        <a:pt x="90819" y="467921"/>
                        <a:pt x="101830" y="481198"/>
                        <a:pt x="116813" y="482589"/>
                      </a:cubicBezTo>
                      <a:cubicBezTo>
                        <a:pt x="117670" y="482665"/>
                        <a:pt x="118527" y="482703"/>
                        <a:pt x="119375" y="482703"/>
                      </a:cubicBezTo>
                      <a:cubicBezTo>
                        <a:pt x="133272" y="482703"/>
                        <a:pt x="145140" y="472121"/>
                        <a:pt x="146464" y="457996"/>
                      </a:cubicBezTo>
                      <a:lnTo>
                        <a:pt x="165714" y="251817"/>
                      </a:lnTo>
                      <a:lnTo>
                        <a:pt x="169324" y="251817"/>
                      </a:lnTo>
                      <a:lnTo>
                        <a:pt x="188574" y="457996"/>
                      </a:lnTo>
                      <a:cubicBezTo>
                        <a:pt x="189908" y="472112"/>
                        <a:pt x="201776" y="482703"/>
                        <a:pt x="215663" y="482703"/>
                      </a:cubicBezTo>
                      <a:cubicBezTo>
                        <a:pt x="216511" y="482703"/>
                        <a:pt x="217368" y="482665"/>
                        <a:pt x="218235" y="482589"/>
                      </a:cubicBezTo>
                      <a:cubicBezTo>
                        <a:pt x="233208" y="481198"/>
                        <a:pt x="244210" y="467921"/>
                        <a:pt x="242829" y="452938"/>
                      </a:cubicBezTo>
                      <a:lnTo>
                        <a:pt x="222912" y="239949"/>
                      </a:lnTo>
                      <a:lnTo>
                        <a:pt x="222912" y="238025"/>
                      </a:lnTo>
                      <a:lnTo>
                        <a:pt x="242400" y="238025"/>
                      </a:lnTo>
                      <a:lnTo>
                        <a:pt x="234294" y="128050"/>
                      </a:lnTo>
                      <a:lnTo>
                        <a:pt x="281376" y="183142"/>
                      </a:lnTo>
                      <a:cubicBezTo>
                        <a:pt x="281824" y="183666"/>
                        <a:pt x="282367" y="184028"/>
                        <a:pt x="282843" y="184514"/>
                      </a:cubicBezTo>
                      <a:cubicBezTo>
                        <a:pt x="283367" y="185038"/>
                        <a:pt x="283796" y="185619"/>
                        <a:pt x="284367" y="186104"/>
                      </a:cubicBezTo>
                      <a:cubicBezTo>
                        <a:pt x="284596" y="186304"/>
                        <a:pt x="284862" y="186438"/>
                        <a:pt x="285110" y="186628"/>
                      </a:cubicBezTo>
                      <a:cubicBezTo>
                        <a:pt x="285767" y="187152"/>
                        <a:pt x="286444" y="187609"/>
                        <a:pt x="287129" y="188067"/>
                      </a:cubicBezTo>
                      <a:cubicBezTo>
                        <a:pt x="287968" y="188619"/>
                        <a:pt x="288815" y="189124"/>
                        <a:pt x="289701" y="189571"/>
                      </a:cubicBezTo>
                      <a:cubicBezTo>
                        <a:pt x="290435" y="189952"/>
                        <a:pt x="291158" y="190305"/>
                        <a:pt x="291911" y="190610"/>
                      </a:cubicBezTo>
                      <a:cubicBezTo>
                        <a:pt x="292854" y="190991"/>
                        <a:pt x="293806" y="191276"/>
                        <a:pt x="294768" y="191543"/>
                      </a:cubicBezTo>
                      <a:cubicBezTo>
                        <a:pt x="295521" y="191743"/>
                        <a:pt x="296245" y="191991"/>
                        <a:pt x="297007" y="192143"/>
                      </a:cubicBezTo>
                      <a:cubicBezTo>
                        <a:pt x="298131" y="192353"/>
                        <a:pt x="299255" y="192429"/>
                        <a:pt x="300388" y="192505"/>
                      </a:cubicBezTo>
                      <a:cubicBezTo>
                        <a:pt x="300960" y="192534"/>
                        <a:pt x="301531" y="192686"/>
                        <a:pt x="302103" y="192686"/>
                      </a:cubicBezTo>
                      <a:cubicBezTo>
                        <a:pt x="303950" y="192686"/>
                        <a:pt x="305789" y="192438"/>
                        <a:pt x="307618" y="192067"/>
                      </a:cubicBezTo>
                      <a:cubicBezTo>
                        <a:pt x="307818" y="192019"/>
                        <a:pt x="307999" y="191953"/>
                        <a:pt x="308199" y="191905"/>
                      </a:cubicBezTo>
                      <a:cubicBezTo>
                        <a:pt x="309761" y="191553"/>
                        <a:pt x="311285" y="191048"/>
                        <a:pt x="312780" y="190410"/>
                      </a:cubicBezTo>
                      <a:cubicBezTo>
                        <a:pt x="313142" y="190248"/>
                        <a:pt x="313485" y="190086"/>
                        <a:pt x="313847" y="189914"/>
                      </a:cubicBezTo>
                      <a:cubicBezTo>
                        <a:pt x="315171" y="189276"/>
                        <a:pt x="316438" y="188524"/>
                        <a:pt x="317676" y="187657"/>
                      </a:cubicBezTo>
                      <a:cubicBezTo>
                        <a:pt x="318019" y="187419"/>
                        <a:pt x="318362" y="187200"/>
                        <a:pt x="318695" y="186933"/>
                      </a:cubicBezTo>
                      <a:cubicBezTo>
                        <a:pt x="319057" y="186657"/>
                        <a:pt x="319448" y="186457"/>
                        <a:pt x="319791" y="186152"/>
                      </a:cubicBezTo>
                      <a:cubicBezTo>
                        <a:pt x="320648" y="185419"/>
                        <a:pt x="321334" y="184571"/>
                        <a:pt x="322077" y="183771"/>
                      </a:cubicBezTo>
                      <a:cubicBezTo>
                        <a:pt x="322296" y="183533"/>
                        <a:pt x="322562" y="183361"/>
                        <a:pt x="322781" y="183114"/>
                      </a:cubicBezTo>
                      <a:lnTo>
                        <a:pt x="323267" y="182523"/>
                      </a:lnTo>
                      <a:cubicBezTo>
                        <a:pt x="323429" y="182323"/>
                        <a:pt x="323591" y="182142"/>
                        <a:pt x="323743" y="181942"/>
                      </a:cubicBezTo>
                      <a:lnTo>
                        <a:pt x="368397" y="128164"/>
                      </a:lnTo>
                      <a:lnTo>
                        <a:pt x="360300" y="238035"/>
                      </a:lnTo>
                      <a:lnTo>
                        <a:pt x="379798" y="238035"/>
                      </a:lnTo>
                      <a:lnTo>
                        <a:pt x="379798" y="239968"/>
                      </a:lnTo>
                      <a:lnTo>
                        <a:pt x="359910" y="452947"/>
                      </a:lnTo>
                      <a:cubicBezTo>
                        <a:pt x="358510" y="467930"/>
                        <a:pt x="369521" y="481208"/>
                        <a:pt x="384503" y="482599"/>
                      </a:cubicBezTo>
                      <a:cubicBezTo>
                        <a:pt x="385361" y="482675"/>
                        <a:pt x="386218" y="482713"/>
                        <a:pt x="387066" y="482713"/>
                      </a:cubicBezTo>
                      <a:cubicBezTo>
                        <a:pt x="400953" y="482713"/>
                        <a:pt x="412831" y="472131"/>
                        <a:pt x="414155" y="458005"/>
                      </a:cubicBezTo>
                      <a:lnTo>
                        <a:pt x="433405" y="251827"/>
                      </a:lnTo>
                      <a:lnTo>
                        <a:pt x="437015" y="251827"/>
                      </a:lnTo>
                      <a:lnTo>
                        <a:pt x="456255" y="458005"/>
                      </a:lnTo>
                      <a:cubicBezTo>
                        <a:pt x="457589" y="472121"/>
                        <a:pt x="469466" y="482713"/>
                        <a:pt x="483344" y="482713"/>
                      </a:cubicBezTo>
                      <a:cubicBezTo>
                        <a:pt x="484202" y="482713"/>
                        <a:pt x="485059" y="482675"/>
                        <a:pt x="485926" y="482599"/>
                      </a:cubicBezTo>
                      <a:cubicBezTo>
                        <a:pt x="500889" y="481208"/>
                        <a:pt x="511891" y="467930"/>
                        <a:pt x="510510" y="452947"/>
                      </a:cubicBezTo>
                      <a:lnTo>
                        <a:pt x="490612" y="239949"/>
                      </a:lnTo>
                      <a:lnTo>
                        <a:pt x="490612" y="238025"/>
                      </a:lnTo>
                      <a:lnTo>
                        <a:pt x="510100" y="238025"/>
                      </a:lnTo>
                      <a:lnTo>
                        <a:pt x="501994" y="128050"/>
                      </a:lnTo>
                      <a:lnTo>
                        <a:pt x="547057" y="180780"/>
                      </a:lnTo>
                      <a:cubicBezTo>
                        <a:pt x="548381" y="182694"/>
                        <a:pt x="549867" y="184523"/>
                        <a:pt x="551715" y="186104"/>
                      </a:cubicBezTo>
                      <a:cubicBezTo>
                        <a:pt x="555344" y="189200"/>
                        <a:pt x="559554" y="191124"/>
                        <a:pt x="563916" y="192019"/>
                      </a:cubicBezTo>
                      <a:cubicBezTo>
                        <a:pt x="563993" y="192038"/>
                        <a:pt x="564059" y="192067"/>
                        <a:pt x="564126" y="192086"/>
                      </a:cubicBezTo>
                      <a:cubicBezTo>
                        <a:pt x="565878" y="192429"/>
                        <a:pt x="567631" y="192648"/>
                        <a:pt x="569403" y="192648"/>
                      </a:cubicBezTo>
                      <a:cubicBezTo>
                        <a:pt x="569412" y="192648"/>
                        <a:pt x="569412" y="192648"/>
                        <a:pt x="569422" y="192648"/>
                      </a:cubicBezTo>
                      <a:cubicBezTo>
                        <a:pt x="569546" y="192648"/>
                        <a:pt x="569660" y="192686"/>
                        <a:pt x="569784" y="192686"/>
                      </a:cubicBezTo>
                      <a:cubicBezTo>
                        <a:pt x="576051" y="192686"/>
                        <a:pt x="582328" y="190534"/>
                        <a:pt x="587472" y="186152"/>
                      </a:cubicBezTo>
                      <a:cubicBezTo>
                        <a:pt x="589520" y="184399"/>
                        <a:pt x="591120" y="182361"/>
                        <a:pt x="592510" y="180218"/>
                      </a:cubicBezTo>
                      <a:lnTo>
                        <a:pt x="635735" y="128164"/>
                      </a:lnTo>
                      <a:lnTo>
                        <a:pt x="627629" y="238035"/>
                      </a:lnTo>
                      <a:lnTo>
                        <a:pt x="647127" y="238035"/>
                      </a:lnTo>
                      <a:lnTo>
                        <a:pt x="647127" y="239968"/>
                      </a:lnTo>
                      <a:lnTo>
                        <a:pt x="627239" y="452947"/>
                      </a:lnTo>
                      <a:cubicBezTo>
                        <a:pt x="625838" y="467930"/>
                        <a:pt x="636849" y="481208"/>
                        <a:pt x="651832" y="482599"/>
                      </a:cubicBezTo>
                      <a:cubicBezTo>
                        <a:pt x="652689" y="482675"/>
                        <a:pt x="653547" y="482713"/>
                        <a:pt x="654394" y="482713"/>
                      </a:cubicBezTo>
                      <a:cubicBezTo>
                        <a:pt x="668291" y="482713"/>
                        <a:pt x="680159" y="472131"/>
                        <a:pt x="681483" y="458005"/>
                      </a:cubicBezTo>
                      <a:lnTo>
                        <a:pt x="700733" y="251827"/>
                      </a:lnTo>
                      <a:lnTo>
                        <a:pt x="704343" y="251827"/>
                      </a:lnTo>
                      <a:lnTo>
                        <a:pt x="723593" y="458005"/>
                      </a:lnTo>
                      <a:cubicBezTo>
                        <a:pt x="724927" y="472121"/>
                        <a:pt x="736795" y="482713"/>
                        <a:pt x="750683" y="482713"/>
                      </a:cubicBezTo>
                      <a:cubicBezTo>
                        <a:pt x="751530" y="482713"/>
                        <a:pt x="752387" y="482675"/>
                        <a:pt x="753254" y="482599"/>
                      </a:cubicBezTo>
                      <a:cubicBezTo>
                        <a:pt x="768228" y="481208"/>
                        <a:pt x="779238" y="467930"/>
                        <a:pt x="777838" y="452947"/>
                      </a:cubicBezTo>
                      <a:lnTo>
                        <a:pt x="757969" y="239949"/>
                      </a:lnTo>
                      <a:lnTo>
                        <a:pt x="757969" y="238025"/>
                      </a:lnTo>
                      <a:lnTo>
                        <a:pt x="777457" y="238025"/>
                      </a:lnTo>
                      <a:lnTo>
                        <a:pt x="769352" y="128050"/>
                      </a:lnTo>
                      <a:lnTo>
                        <a:pt x="816434" y="183142"/>
                      </a:lnTo>
                      <a:cubicBezTo>
                        <a:pt x="821825" y="189438"/>
                        <a:pt x="829473" y="192677"/>
                        <a:pt x="837160" y="192677"/>
                      </a:cubicBezTo>
                      <a:cubicBezTo>
                        <a:pt x="843418" y="192677"/>
                        <a:pt x="849695" y="190524"/>
                        <a:pt x="854838" y="186142"/>
                      </a:cubicBezTo>
                      <a:cubicBezTo>
                        <a:pt x="866278" y="176370"/>
                        <a:pt x="867640" y="159177"/>
                        <a:pt x="857848" y="1477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8" name="Freeform: Shape 307">
                  <a:extLst>
                    <a:ext uri="{FF2B5EF4-FFF2-40B4-BE49-F238E27FC236}">
                      <a16:creationId xmlns:a16="http://schemas.microsoft.com/office/drawing/2014/main" id="{DC82525F-14DE-4930-93B4-0B127FB38ADE}"/>
                    </a:ext>
                  </a:extLst>
                </p:cNvPr>
                <p:cNvSpPr/>
                <p:nvPr/>
              </p:nvSpPr>
              <p:spPr>
                <a:xfrm>
                  <a:off x="6298730" y="2997955"/>
                  <a:ext cx="133350" cy="133350"/>
                </a:xfrm>
                <a:custGeom>
                  <a:avLst/>
                  <a:gdLst>
                    <a:gd name="connsiteX0" fmla="*/ 126683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3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3" y="66913"/>
                      </a:moveTo>
                      <a:cubicBezTo>
                        <a:pt x="126683" y="99923"/>
                        <a:pt x="99923" y="126682"/>
                        <a:pt x="66913" y="126682"/>
                      </a:cubicBezTo>
                      <a:cubicBezTo>
                        <a:pt x="33903" y="126682"/>
                        <a:pt x="7144" y="99923"/>
                        <a:pt x="7144" y="66913"/>
                      </a:cubicBezTo>
                      <a:cubicBezTo>
                        <a:pt x="7144" y="33903"/>
                        <a:pt x="33903" y="7144"/>
                        <a:pt x="66913" y="7144"/>
                      </a:cubicBezTo>
                      <a:cubicBezTo>
                        <a:pt x="99923" y="7144"/>
                        <a:pt x="126683" y="33903"/>
                        <a:pt x="126683"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80" name="Graphic 1204" descr="Cloud">
                <a:extLst>
                  <a:ext uri="{FF2B5EF4-FFF2-40B4-BE49-F238E27FC236}">
                    <a16:creationId xmlns:a16="http://schemas.microsoft.com/office/drawing/2014/main" id="{47F25544-C194-4AE5-988E-4FFDB6F74BF0}"/>
                  </a:ext>
                </a:extLst>
              </p:cNvPr>
              <p:cNvSpPr/>
              <p:nvPr/>
            </p:nvSpPr>
            <p:spPr>
              <a:xfrm>
                <a:off x="10026350" y="4543483"/>
                <a:ext cx="472606" cy="27244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solidFill>
                <a:schemeClr val="bg1">
                  <a:alpha val="1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1" name="Freeform: Shape 280">
                <a:extLst>
                  <a:ext uri="{FF2B5EF4-FFF2-40B4-BE49-F238E27FC236}">
                    <a16:creationId xmlns:a16="http://schemas.microsoft.com/office/drawing/2014/main" id="{CDC10A61-AB1B-43FF-9634-BD19AE9ECE20}"/>
                  </a:ext>
                </a:extLst>
              </p:cNvPr>
              <p:cNvSpPr/>
              <p:nvPr/>
            </p:nvSpPr>
            <p:spPr>
              <a:xfrm>
                <a:off x="6333133" y="1682706"/>
                <a:ext cx="459906" cy="461054"/>
              </a:xfrm>
              <a:custGeom>
                <a:avLst/>
                <a:gdLst>
                  <a:gd name="connsiteX0" fmla="*/ 449139 w 470964"/>
                  <a:gd name="connsiteY0" fmla="*/ 255 h 472139"/>
                  <a:gd name="connsiteX1" fmla="*/ 465370 w 470964"/>
                  <a:gd name="connsiteY1" fmla="*/ 5407 h 472139"/>
                  <a:gd name="connsiteX2" fmla="*/ 470642 w 470964"/>
                  <a:gd name="connsiteY2" fmla="*/ 22866 h 472139"/>
                  <a:gd name="connsiteX3" fmla="*/ 469586 w 470964"/>
                  <a:gd name="connsiteY3" fmla="*/ 28950 h 472139"/>
                  <a:gd name="connsiteX4" fmla="*/ 449587 w 470964"/>
                  <a:gd name="connsiteY4" fmla="*/ 67497 h 472139"/>
                  <a:gd name="connsiteX5" fmla="*/ 413356 w 470964"/>
                  <a:gd name="connsiteY5" fmla="*/ 104144 h 472139"/>
                  <a:gd name="connsiteX6" fmla="*/ 369762 w 470964"/>
                  <a:gd name="connsiteY6" fmla="*/ 148136 h 472139"/>
                  <a:gd name="connsiteX7" fmla="*/ 362137 w 470964"/>
                  <a:gd name="connsiteY7" fmla="*/ 176156 h 472139"/>
                  <a:gd name="connsiteX8" fmla="*/ 436519 w 470964"/>
                  <a:gd name="connsiteY8" fmla="*/ 431311 h 472139"/>
                  <a:gd name="connsiteX9" fmla="*/ 430780 w 470964"/>
                  <a:gd name="connsiteY9" fmla="*/ 454457 h 472139"/>
                  <a:gd name="connsiteX10" fmla="*/ 413080 w 470964"/>
                  <a:gd name="connsiteY10" fmla="*/ 472139 h 472139"/>
                  <a:gd name="connsiteX11" fmla="*/ 277696 w 470964"/>
                  <a:gd name="connsiteY11" fmla="*/ 280838 h 472139"/>
                  <a:gd name="connsiteX12" fmla="*/ 265338 w 470964"/>
                  <a:gd name="connsiteY12" fmla="*/ 273682 h 472139"/>
                  <a:gd name="connsiteX13" fmla="*/ 263193 w 470964"/>
                  <a:gd name="connsiteY13" fmla="*/ 273544 h 472139"/>
                  <a:gd name="connsiteX14" fmla="*/ 251525 w 470964"/>
                  <a:gd name="connsiteY14" fmla="*/ 277813 h 472139"/>
                  <a:gd name="connsiteX15" fmla="*/ 247585 w 470964"/>
                  <a:gd name="connsiteY15" fmla="*/ 280907 h 472139"/>
                  <a:gd name="connsiteX16" fmla="*/ 167533 w 470964"/>
                  <a:gd name="connsiteY16" fmla="*/ 350360 h 472139"/>
                  <a:gd name="connsiteX17" fmla="*/ 159358 w 470964"/>
                  <a:gd name="connsiteY17" fmla="*/ 375203 h 472139"/>
                  <a:gd name="connsiteX18" fmla="*/ 160291 w 470964"/>
                  <a:gd name="connsiteY18" fmla="*/ 378832 h 472139"/>
                  <a:gd name="connsiteX19" fmla="*/ 184301 w 470964"/>
                  <a:gd name="connsiteY19" fmla="*/ 442218 h 472139"/>
                  <a:gd name="connsiteX20" fmla="*/ 181933 w 470964"/>
                  <a:gd name="connsiteY20" fmla="*/ 453299 h 472139"/>
                  <a:gd name="connsiteX21" fmla="*/ 163610 w 470964"/>
                  <a:gd name="connsiteY21" fmla="*/ 471620 h 472139"/>
                  <a:gd name="connsiteX22" fmla="*/ 97355 w 470964"/>
                  <a:gd name="connsiteY22" fmla="*/ 378917 h 472139"/>
                  <a:gd name="connsiteX23" fmla="*/ 93238 w 470964"/>
                  <a:gd name="connsiteY23" fmla="*/ 374803 h 472139"/>
                  <a:gd name="connsiteX24" fmla="*/ 483 w 470964"/>
                  <a:gd name="connsiteY24" fmla="*/ 308512 h 472139"/>
                  <a:gd name="connsiteX25" fmla="*/ 18771 w 470964"/>
                  <a:gd name="connsiteY25" fmla="*/ 290208 h 472139"/>
                  <a:gd name="connsiteX26" fmla="*/ 29817 w 470964"/>
                  <a:gd name="connsiteY26" fmla="*/ 287824 h 472139"/>
                  <a:gd name="connsiteX27" fmla="*/ 94154 w 470964"/>
                  <a:gd name="connsiteY27" fmla="*/ 311935 h 472139"/>
                  <a:gd name="connsiteX28" fmla="*/ 97769 w 470964"/>
                  <a:gd name="connsiteY28" fmla="*/ 312868 h 472139"/>
                  <a:gd name="connsiteX29" fmla="*/ 121190 w 470964"/>
                  <a:gd name="connsiteY29" fmla="*/ 305089 h 472139"/>
                  <a:gd name="connsiteX30" fmla="*/ 192823 w 470964"/>
                  <a:gd name="connsiteY30" fmla="*/ 221979 h 472139"/>
                  <a:gd name="connsiteX31" fmla="*/ 194016 w 470964"/>
                  <a:gd name="connsiteY31" fmla="*/ 220373 h 472139"/>
                  <a:gd name="connsiteX32" fmla="*/ 198285 w 470964"/>
                  <a:gd name="connsiteY32" fmla="*/ 206629 h 472139"/>
                  <a:gd name="connsiteX33" fmla="*/ 190939 w 470964"/>
                  <a:gd name="connsiteY33" fmla="*/ 194254 h 472139"/>
                  <a:gd name="connsiteX34" fmla="*/ 0 w 470964"/>
                  <a:gd name="connsiteY34" fmla="*/ 59079 h 472139"/>
                  <a:gd name="connsiteX35" fmla="*/ 17769 w 470964"/>
                  <a:gd name="connsiteY35" fmla="*/ 41291 h 472139"/>
                  <a:gd name="connsiteX36" fmla="*/ 40777 w 470964"/>
                  <a:gd name="connsiteY36" fmla="*/ 35467 h 472139"/>
                  <a:gd name="connsiteX37" fmla="*/ 297522 w 470964"/>
                  <a:gd name="connsiteY37" fmla="*/ 110332 h 472139"/>
                  <a:gd name="connsiteX38" fmla="*/ 323348 w 470964"/>
                  <a:gd name="connsiteY38" fmla="*/ 102967 h 472139"/>
                  <a:gd name="connsiteX39" fmla="*/ 363417 w 470964"/>
                  <a:gd name="connsiteY39" fmla="*/ 62329 h 472139"/>
                  <a:gd name="connsiteX40" fmla="*/ 403745 w 470964"/>
                  <a:gd name="connsiteY40" fmla="*/ 21483 h 472139"/>
                  <a:gd name="connsiteX41" fmla="*/ 442586 w 470964"/>
                  <a:gd name="connsiteY41" fmla="*/ 1396 h 472139"/>
                  <a:gd name="connsiteX42" fmla="*/ 449139 w 470964"/>
                  <a:gd name="connsiteY42" fmla="*/ 255 h 472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70964" h="472139">
                    <a:moveTo>
                      <a:pt x="449139" y="255"/>
                    </a:moveTo>
                    <a:cubicBezTo>
                      <a:pt x="455188" y="-713"/>
                      <a:pt x="461099" y="1103"/>
                      <a:pt x="465370" y="5407"/>
                    </a:cubicBezTo>
                    <a:cubicBezTo>
                      <a:pt x="469863" y="9919"/>
                      <a:pt x="471783" y="16278"/>
                      <a:pt x="470642" y="22866"/>
                    </a:cubicBezTo>
                    <a:lnTo>
                      <a:pt x="469586" y="28950"/>
                    </a:lnTo>
                    <a:cubicBezTo>
                      <a:pt x="467046" y="43608"/>
                      <a:pt x="460114" y="56953"/>
                      <a:pt x="449587" y="67497"/>
                    </a:cubicBezTo>
                    <a:cubicBezTo>
                      <a:pt x="435101" y="81981"/>
                      <a:pt x="424194" y="93098"/>
                      <a:pt x="413356" y="104144"/>
                    </a:cubicBezTo>
                    <a:cubicBezTo>
                      <a:pt x="400651" y="117091"/>
                      <a:pt x="388031" y="129969"/>
                      <a:pt x="369762" y="148136"/>
                    </a:cubicBezTo>
                    <a:cubicBezTo>
                      <a:pt x="362137" y="155724"/>
                      <a:pt x="359476" y="164817"/>
                      <a:pt x="362137" y="176156"/>
                    </a:cubicBezTo>
                    <a:lnTo>
                      <a:pt x="436519" y="431311"/>
                    </a:lnTo>
                    <a:cubicBezTo>
                      <a:pt x="439042" y="439523"/>
                      <a:pt x="436846" y="448389"/>
                      <a:pt x="430780" y="454457"/>
                    </a:cubicBezTo>
                    <a:lnTo>
                      <a:pt x="413080" y="472139"/>
                    </a:lnTo>
                    <a:lnTo>
                      <a:pt x="277696" y="280838"/>
                    </a:lnTo>
                    <a:cubicBezTo>
                      <a:pt x="274845" y="276811"/>
                      <a:pt x="270245" y="274323"/>
                      <a:pt x="265338" y="273682"/>
                    </a:cubicBezTo>
                    <a:cubicBezTo>
                      <a:pt x="264630" y="273594"/>
                      <a:pt x="263920" y="273544"/>
                      <a:pt x="263193" y="273544"/>
                    </a:cubicBezTo>
                    <a:cubicBezTo>
                      <a:pt x="258976" y="273544"/>
                      <a:pt x="254758" y="275118"/>
                      <a:pt x="251525" y="277813"/>
                    </a:cubicBezTo>
                    <a:cubicBezTo>
                      <a:pt x="250887" y="278350"/>
                      <a:pt x="249538" y="279387"/>
                      <a:pt x="247585" y="280907"/>
                    </a:cubicBezTo>
                    <a:cubicBezTo>
                      <a:pt x="234931" y="290708"/>
                      <a:pt x="201329" y="316741"/>
                      <a:pt x="167533" y="350360"/>
                    </a:cubicBezTo>
                    <a:cubicBezTo>
                      <a:pt x="161034" y="356861"/>
                      <a:pt x="157976" y="366143"/>
                      <a:pt x="159358" y="375203"/>
                    </a:cubicBezTo>
                    <a:cubicBezTo>
                      <a:pt x="159531" y="376446"/>
                      <a:pt x="159858" y="377656"/>
                      <a:pt x="160291" y="378832"/>
                    </a:cubicBezTo>
                    <a:lnTo>
                      <a:pt x="184301" y="442218"/>
                    </a:lnTo>
                    <a:cubicBezTo>
                      <a:pt x="185752" y="446074"/>
                      <a:pt x="184821" y="450411"/>
                      <a:pt x="181933" y="453299"/>
                    </a:cubicBezTo>
                    <a:lnTo>
                      <a:pt x="163610" y="471620"/>
                    </a:lnTo>
                    <a:lnTo>
                      <a:pt x="97355" y="378917"/>
                    </a:lnTo>
                    <a:cubicBezTo>
                      <a:pt x="96230" y="377328"/>
                      <a:pt x="94829" y="375946"/>
                      <a:pt x="93238" y="374803"/>
                    </a:cubicBezTo>
                    <a:lnTo>
                      <a:pt x="483" y="308512"/>
                    </a:lnTo>
                    <a:lnTo>
                      <a:pt x="18771" y="290208"/>
                    </a:lnTo>
                    <a:cubicBezTo>
                      <a:pt x="21659" y="287320"/>
                      <a:pt x="25998" y="286387"/>
                      <a:pt x="29817" y="287824"/>
                    </a:cubicBezTo>
                    <a:lnTo>
                      <a:pt x="94154" y="311935"/>
                    </a:lnTo>
                    <a:cubicBezTo>
                      <a:pt x="95312" y="312368"/>
                      <a:pt x="96541" y="312679"/>
                      <a:pt x="97769" y="312868"/>
                    </a:cubicBezTo>
                    <a:cubicBezTo>
                      <a:pt x="106306" y="314078"/>
                      <a:pt x="115105" y="311227"/>
                      <a:pt x="121190" y="305089"/>
                    </a:cubicBezTo>
                    <a:cubicBezTo>
                      <a:pt x="145303" y="280890"/>
                      <a:pt x="169401" y="252939"/>
                      <a:pt x="192823" y="221979"/>
                    </a:cubicBezTo>
                    <a:lnTo>
                      <a:pt x="194016" y="220373"/>
                    </a:lnTo>
                    <a:cubicBezTo>
                      <a:pt x="197317" y="216605"/>
                      <a:pt x="198872" y="211609"/>
                      <a:pt x="198285" y="206629"/>
                    </a:cubicBezTo>
                    <a:cubicBezTo>
                      <a:pt x="197698" y="201652"/>
                      <a:pt x="195018" y="197159"/>
                      <a:pt x="190939" y="194254"/>
                    </a:cubicBezTo>
                    <a:lnTo>
                      <a:pt x="0" y="59079"/>
                    </a:lnTo>
                    <a:lnTo>
                      <a:pt x="17769" y="41291"/>
                    </a:lnTo>
                    <a:cubicBezTo>
                      <a:pt x="23801" y="35242"/>
                      <a:pt x="32669" y="33010"/>
                      <a:pt x="40777" y="35467"/>
                    </a:cubicBezTo>
                    <a:cubicBezTo>
                      <a:pt x="121121" y="59700"/>
                      <a:pt x="265596" y="102743"/>
                      <a:pt x="297522" y="110332"/>
                    </a:cubicBezTo>
                    <a:cubicBezTo>
                      <a:pt x="306736" y="112527"/>
                      <a:pt x="316451" y="109830"/>
                      <a:pt x="323348" y="102967"/>
                    </a:cubicBezTo>
                    <a:cubicBezTo>
                      <a:pt x="339840" y="86408"/>
                      <a:pt x="351836" y="74169"/>
                      <a:pt x="363417" y="62329"/>
                    </a:cubicBezTo>
                    <a:cubicBezTo>
                      <a:pt x="375673" y="49815"/>
                      <a:pt x="387479" y="37766"/>
                      <a:pt x="403745" y="21483"/>
                    </a:cubicBezTo>
                    <a:cubicBezTo>
                      <a:pt x="414325" y="10868"/>
                      <a:pt x="427755" y="3920"/>
                      <a:pt x="442586" y="1396"/>
                    </a:cubicBezTo>
                    <a:lnTo>
                      <a:pt x="449139" y="255"/>
                    </a:lnTo>
                    <a:close/>
                  </a:path>
                </a:pathLst>
              </a:custGeom>
              <a:solidFill>
                <a:schemeClr val="bg1">
                  <a:alpha val="1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 name="Graphic 1204" descr="Cloud">
                <a:extLst>
                  <a:ext uri="{FF2B5EF4-FFF2-40B4-BE49-F238E27FC236}">
                    <a16:creationId xmlns:a16="http://schemas.microsoft.com/office/drawing/2014/main" id="{D765FAC2-D36A-4993-99AE-E263D7FE9150}"/>
                  </a:ext>
                </a:extLst>
              </p:cNvPr>
              <p:cNvSpPr/>
              <p:nvPr/>
            </p:nvSpPr>
            <p:spPr>
              <a:xfrm>
                <a:off x="4211573" y="1132927"/>
                <a:ext cx="472606" cy="27244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solidFill>
                <a:schemeClr val="bg1">
                  <a:alpha val="1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83" name="Group 282">
                <a:extLst>
                  <a:ext uri="{FF2B5EF4-FFF2-40B4-BE49-F238E27FC236}">
                    <a16:creationId xmlns:a16="http://schemas.microsoft.com/office/drawing/2014/main" id="{76896A69-4702-4E50-A5F1-1C8C5E047FCF}"/>
                  </a:ext>
                </a:extLst>
              </p:cNvPr>
              <p:cNvGrpSpPr/>
              <p:nvPr/>
            </p:nvGrpSpPr>
            <p:grpSpPr>
              <a:xfrm>
                <a:off x="8520303" y="1159966"/>
                <a:ext cx="472606" cy="408666"/>
                <a:chOff x="9660749" y="1759468"/>
                <a:chExt cx="959968" cy="830091"/>
              </a:xfrm>
              <a:solidFill>
                <a:schemeClr val="bg1">
                  <a:alpha val="14000"/>
                </a:schemeClr>
              </a:solidFill>
            </p:grpSpPr>
            <p:sp>
              <p:nvSpPr>
                <p:cNvPr id="303" name="Graphic 1204" descr="Cloud">
                  <a:extLst>
                    <a:ext uri="{FF2B5EF4-FFF2-40B4-BE49-F238E27FC236}">
                      <a16:creationId xmlns:a16="http://schemas.microsoft.com/office/drawing/2014/main" id="{29ACDD04-EBEB-4109-BC3D-98FA056C320D}"/>
                    </a:ext>
                  </a:extLst>
                </p:cNvPr>
                <p:cNvSpPr/>
                <p:nvPr/>
              </p:nvSpPr>
              <p:spPr>
                <a:xfrm>
                  <a:off x="9660749" y="1759468"/>
                  <a:ext cx="959968" cy="55339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4" name="Arrow: Up 303">
                  <a:extLst>
                    <a:ext uri="{FF2B5EF4-FFF2-40B4-BE49-F238E27FC236}">
                      <a16:creationId xmlns:a16="http://schemas.microsoft.com/office/drawing/2014/main" id="{AD6A8704-34AB-4B71-88AB-C4F4546C5DD0}"/>
                    </a:ext>
                  </a:extLst>
                </p:cNvPr>
                <p:cNvSpPr/>
                <p:nvPr/>
              </p:nvSpPr>
              <p:spPr>
                <a:xfrm>
                  <a:off x="9939565" y="2036165"/>
                  <a:ext cx="402336" cy="553394"/>
                </a:xfrm>
                <a:prstGeom prst="upArrow">
                  <a:avLst/>
                </a:prstGeom>
                <a:solidFill>
                  <a:srgbClr val="39A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84" name="Group 283">
                <a:extLst>
                  <a:ext uri="{FF2B5EF4-FFF2-40B4-BE49-F238E27FC236}">
                    <a16:creationId xmlns:a16="http://schemas.microsoft.com/office/drawing/2014/main" id="{732E628B-B671-4D44-BCB2-9ED266097818}"/>
                  </a:ext>
                </a:extLst>
              </p:cNvPr>
              <p:cNvGrpSpPr/>
              <p:nvPr/>
            </p:nvGrpSpPr>
            <p:grpSpPr>
              <a:xfrm>
                <a:off x="2405711" y="1116778"/>
                <a:ext cx="562798" cy="517692"/>
                <a:chOff x="7185952" y="5427811"/>
                <a:chExt cx="815293" cy="749952"/>
              </a:xfrm>
              <a:solidFill>
                <a:schemeClr val="bg1">
                  <a:alpha val="14000"/>
                </a:schemeClr>
              </a:solidFill>
            </p:grpSpPr>
            <p:sp>
              <p:nvSpPr>
                <p:cNvPr id="298" name="Freeform: Shape 297">
                  <a:extLst>
                    <a:ext uri="{FF2B5EF4-FFF2-40B4-BE49-F238E27FC236}">
                      <a16:creationId xmlns:a16="http://schemas.microsoft.com/office/drawing/2014/main" id="{7A4FF8A0-76DA-4AF5-AE40-473142154C54}"/>
                    </a:ext>
                  </a:extLst>
                </p:cNvPr>
                <p:cNvSpPr/>
                <p:nvPr/>
              </p:nvSpPr>
              <p:spPr>
                <a:xfrm>
                  <a:off x="7228862" y="5427811"/>
                  <a:ext cx="565634" cy="390092"/>
                </a:xfrm>
                <a:custGeom>
                  <a:avLst/>
                  <a:gdLst>
                    <a:gd name="connsiteX0" fmla="*/ 397669 w 552450"/>
                    <a:gd name="connsiteY0" fmla="*/ 32861 h 381000"/>
                    <a:gd name="connsiteX1" fmla="*/ 405289 w 552450"/>
                    <a:gd name="connsiteY1" fmla="*/ 70009 h 381000"/>
                    <a:gd name="connsiteX2" fmla="*/ 471011 w 552450"/>
                    <a:gd name="connsiteY2" fmla="*/ 56674 h 381000"/>
                    <a:gd name="connsiteX3" fmla="*/ 9049 w 552450"/>
                    <a:gd name="connsiteY3" fmla="*/ 341471 h 381000"/>
                    <a:gd name="connsiteX4" fmla="*/ 7144 w 552450"/>
                    <a:gd name="connsiteY4" fmla="*/ 379571 h 381000"/>
                    <a:gd name="connsiteX5" fmla="*/ 16669 w 552450"/>
                    <a:gd name="connsiteY5" fmla="*/ 379571 h 381000"/>
                    <a:gd name="connsiteX6" fmla="*/ 502444 w 552450"/>
                    <a:gd name="connsiteY6" fmla="*/ 83344 h 381000"/>
                    <a:gd name="connsiteX7" fmla="*/ 513874 w 552450"/>
                    <a:gd name="connsiteY7" fmla="*/ 141446 h 381000"/>
                    <a:gd name="connsiteX8" fmla="*/ 551021 w 552450"/>
                    <a:gd name="connsiteY8" fmla="*/ 133826 h 381000"/>
                    <a:gd name="connsiteX9" fmla="*/ 525304 w 552450"/>
                    <a:gd name="connsiteY9" fmla="*/ 7144 h 381000"/>
                    <a:gd name="connsiteX10" fmla="*/ 397669 w 552450"/>
                    <a:gd name="connsiteY10" fmla="*/ 3286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2450" h="381000">
                      <a:moveTo>
                        <a:pt x="397669" y="32861"/>
                      </a:moveTo>
                      <a:lnTo>
                        <a:pt x="405289" y="70009"/>
                      </a:lnTo>
                      <a:lnTo>
                        <a:pt x="471011" y="56674"/>
                      </a:lnTo>
                      <a:cubicBezTo>
                        <a:pt x="345281" y="354806"/>
                        <a:pt x="22384" y="341471"/>
                        <a:pt x="9049" y="341471"/>
                      </a:cubicBezTo>
                      <a:lnTo>
                        <a:pt x="7144" y="379571"/>
                      </a:lnTo>
                      <a:cubicBezTo>
                        <a:pt x="7144" y="379571"/>
                        <a:pt x="10954" y="379571"/>
                        <a:pt x="16669" y="379571"/>
                      </a:cubicBezTo>
                      <a:cubicBezTo>
                        <a:pt x="73819" y="379571"/>
                        <a:pt x="374809" y="366236"/>
                        <a:pt x="502444" y="83344"/>
                      </a:cubicBezTo>
                      <a:lnTo>
                        <a:pt x="513874" y="141446"/>
                      </a:lnTo>
                      <a:lnTo>
                        <a:pt x="551021" y="133826"/>
                      </a:lnTo>
                      <a:lnTo>
                        <a:pt x="525304" y="7144"/>
                      </a:lnTo>
                      <a:lnTo>
                        <a:pt x="397669" y="3286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9" name="Rectangle 298">
                  <a:extLst>
                    <a:ext uri="{FF2B5EF4-FFF2-40B4-BE49-F238E27FC236}">
                      <a16:creationId xmlns:a16="http://schemas.microsoft.com/office/drawing/2014/main" id="{8B140C6F-21C6-457F-A16A-2DB73B49DEC4}"/>
                    </a:ext>
                  </a:extLst>
                </p:cNvPr>
                <p:cNvSpPr/>
                <p:nvPr/>
              </p:nvSpPr>
              <p:spPr>
                <a:xfrm>
                  <a:off x="7402453" y="5970039"/>
                  <a:ext cx="165789" cy="204798"/>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0" name="Rectangle 299">
                  <a:extLst>
                    <a:ext uri="{FF2B5EF4-FFF2-40B4-BE49-F238E27FC236}">
                      <a16:creationId xmlns:a16="http://schemas.microsoft.com/office/drawing/2014/main" id="{4D4D5A25-BF29-4F3F-BD45-DA7FA37AA602}"/>
                    </a:ext>
                  </a:extLst>
                </p:cNvPr>
                <p:cNvSpPr/>
                <p:nvPr/>
              </p:nvSpPr>
              <p:spPr>
                <a:xfrm>
                  <a:off x="7618955" y="5797423"/>
                  <a:ext cx="165789" cy="380340"/>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1" name="Rectangle 300">
                  <a:extLst>
                    <a:ext uri="{FF2B5EF4-FFF2-40B4-BE49-F238E27FC236}">
                      <a16:creationId xmlns:a16="http://schemas.microsoft.com/office/drawing/2014/main" id="{2081D2B3-C452-40B3-95B1-50EC25EF8175}"/>
                    </a:ext>
                  </a:extLst>
                </p:cNvPr>
                <p:cNvSpPr/>
                <p:nvPr/>
              </p:nvSpPr>
              <p:spPr>
                <a:xfrm>
                  <a:off x="7185952" y="5912501"/>
                  <a:ext cx="165789" cy="263312"/>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2" name="Rectangle 301">
                  <a:extLst>
                    <a:ext uri="{FF2B5EF4-FFF2-40B4-BE49-F238E27FC236}">
                      <a16:creationId xmlns:a16="http://schemas.microsoft.com/office/drawing/2014/main" id="{07C833D0-36C6-4CFC-A88A-A3C49390D3E9}"/>
                    </a:ext>
                  </a:extLst>
                </p:cNvPr>
                <p:cNvSpPr/>
                <p:nvPr/>
              </p:nvSpPr>
              <p:spPr>
                <a:xfrm>
                  <a:off x="7835456" y="5638461"/>
                  <a:ext cx="165789" cy="536376"/>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5" name="Group 284">
                <a:extLst>
                  <a:ext uri="{FF2B5EF4-FFF2-40B4-BE49-F238E27FC236}">
                    <a16:creationId xmlns:a16="http://schemas.microsoft.com/office/drawing/2014/main" id="{77DA2240-6B01-4513-B68A-171ACA1BF46A}"/>
                  </a:ext>
                </a:extLst>
              </p:cNvPr>
              <p:cNvGrpSpPr/>
              <p:nvPr/>
            </p:nvGrpSpPr>
            <p:grpSpPr>
              <a:xfrm>
                <a:off x="9730695" y="1959786"/>
                <a:ext cx="598068" cy="425302"/>
                <a:chOff x="5662357" y="2997955"/>
                <a:chExt cx="866775" cy="616387"/>
              </a:xfrm>
              <a:solidFill>
                <a:schemeClr val="bg1">
                  <a:alpha val="14000"/>
                </a:schemeClr>
              </a:solidFill>
            </p:grpSpPr>
            <p:sp>
              <p:nvSpPr>
                <p:cNvPr id="294" name="Freeform: Shape 293">
                  <a:extLst>
                    <a:ext uri="{FF2B5EF4-FFF2-40B4-BE49-F238E27FC236}">
                      <a16:creationId xmlns:a16="http://schemas.microsoft.com/office/drawing/2014/main" id="{C702F6FC-D748-4545-99C2-63DC5A8698CB}"/>
                    </a:ext>
                  </a:extLst>
                </p:cNvPr>
                <p:cNvSpPr/>
                <p:nvPr/>
              </p:nvSpPr>
              <p:spPr>
                <a:xfrm>
                  <a:off x="5763682" y="2997955"/>
                  <a:ext cx="133350" cy="133350"/>
                </a:xfrm>
                <a:custGeom>
                  <a:avLst/>
                  <a:gdLst>
                    <a:gd name="connsiteX0" fmla="*/ 60808 w 133350"/>
                    <a:gd name="connsiteY0" fmla="*/ 126378 h 133350"/>
                    <a:gd name="connsiteX1" fmla="*/ 66923 w 133350"/>
                    <a:gd name="connsiteY1" fmla="*/ 126682 h 133350"/>
                    <a:gd name="connsiteX2" fmla="*/ 73038 w 133350"/>
                    <a:gd name="connsiteY2" fmla="*/ 126378 h 133350"/>
                    <a:gd name="connsiteX3" fmla="*/ 126702 w 133350"/>
                    <a:gd name="connsiteY3" fmla="*/ 66913 h 133350"/>
                    <a:gd name="connsiteX4" fmla="*/ 73038 w 133350"/>
                    <a:gd name="connsiteY4" fmla="*/ 7449 h 133350"/>
                    <a:gd name="connsiteX5" fmla="*/ 66923 w 133350"/>
                    <a:gd name="connsiteY5" fmla="*/ 7144 h 133350"/>
                    <a:gd name="connsiteX6" fmla="*/ 60808 w 133350"/>
                    <a:gd name="connsiteY6" fmla="*/ 7449 h 133350"/>
                    <a:gd name="connsiteX7" fmla="*/ 7144 w 133350"/>
                    <a:gd name="connsiteY7" fmla="*/ 66913 h 133350"/>
                    <a:gd name="connsiteX8" fmla="*/ 60808 w 133350"/>
                    <a:gd name="connsiteY8" fmla="*/ 126378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133350">
                      <a:moveTo>
                        <a:pt x="60808" y="126378"/>
                      </a:moveTo>
                      <a:cubicBezTo>
                        <a:pt x="62817" y="126578"/>
                        <a:pt x="64856" y="126682"/>
                        <a:pt x="66923" y="126682"/>
                      </a:cubicBezTo>
                      <a:cubicBezTo>
                        <a:pt x="68990" y="126682"/>
                        <a:pt x="71028" y="126578"/>
                        <a:pt x="73038" y="126378"/>
                      </a:cubicBezTo>
                      <a:cubicBezTo>
                        <a:pt x="103175" y="123320"/>
                        <a:pt x="126702" y="97860"/>
                        <a:pt x="126702" y="66913"/>
                      </a:cubicBezTo>
                      <a:cubicBezTo>
                        <a:pt x="126702" y="35966"/>
                        <a:pt x="103175" y="10516"/>
                        <a:pt x="73038" y="7449"/>
                      </a:cubicBezTo>
                      <a:cubicBezTo>
                        <a:pt x="71028" y="7249"/>
                        <a:pt x="68990" y="7144"/>
                        <a:pt x="66923" y="7144"/>
                      </a:cubicBezTo>
                      <a:cubicBezTo>
                        <a:pt x="64856" y="7144"/>
                        <a:pt x="62817" y="7249"/>
                        <a:pt x="60808" y="7449"/>
                      </a:cubicBezTo>
                      <a:cubicBezTo>
                        <a:pt x="30670" y="10506"/>
                        <a:pt x="7144" y="35966"/>
                        <a:pt x="7144" y="66913"/>
                      </a:cubicBezTo>
                      <a:cubicBezTo>
                        <a:pt x="7144" y="97860"/>
                        <a:pt x="30670" y="123311"/>
                        <a:pt x="60808" y="1263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5" name="Freeform: Shape 294">
                  <a:extLst>
                    <a:ext uri="{FF2B5EF4-FFF2-40B4-BE49-F238E27FC236}">
                      <a16:creationId xmlns:a16="http://schemas.microsoft.com/office/drawing/2014/main" id="{ACE6FECE-5186-4DA2-95BC-62C1428D2A2A}"/>
                    </a:ext>
                  </a:extLst>
                </p:cNvPr>
                <p:cNvSpPr/>
                <p:nvPr/>
              </p:nvSpPr>
              <p:spPr>
                <a:xfrm>
                  <a:off x="6031382" y="2997955"/>
                  <a:ext cx="133350" cy="133350"/>
                </a:xfrm>
                <a:custGeom>
                  <a:avLst/>
                  <a:gdLst>
                    <a:gd name="connsiteX0" fmla="*/ 126682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2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2" y="66913"/>
                      </a:moveTo>
                      <a:cubicBezTo>
                        <a:pt x="126682" y="99923"/>
                        <a:pt x="99923" y="126682"/>
                        <a:pt x="66913" y="126682"/>
                      </a:cubicBezTo>
                      <a:cubicBezTo>
                        <a:pt x="33903" y="126682"/>
                        <a:pt x="7144" y="99923"/>
                        <a:pt x="7144" y="66913"/>
                      </a:cubicBezTo>
                      <a:cubicBezTo>
                        <a:pt x="7144" y="33903"/>
                        <a:pt x="33903" y="7144"/>
                        <a:pt x="66913" y="7144"/>
                      </a:cubicBezTo>
                      <a:cubicBezTo>
                        <a:pt x="99923" y="7144"/>
                        <a:pt x="126682" y="33903"/>
                        <a:pt x="126682"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6" name="Freeform: Shape 295">
                  <a:extLst>
                    <a:ext uri="{FF2B5EF4-FFF2-40B4-BE49-F238E27FC236}">
                      <a16:creationId xmlns:a16="http://schemas.microsoft.com/office/drawing/2014/main" id="{D8402A38-53E0-42D6-A70E-A6B3C0800666}"/>
                    </a:ext>
                  </a:extLst>
                </p:cNvPr>
                <p:cNvSpPr/>
                <p:nvPr/>
              </p:nvSpPr>
              <p:spPr>
                <a:xfrm>
                  <a:off x="5662357" y="3128567"/>
                  <a:ext cx="866775" cy="485775"/>
                </a:xfrm>
                <a:custGeom>
                  <a:avLst/>
                  <a:gdLst>
                    <a:gd name="connsiteX0" fmla="*/ 857848 w 866775"/>
                    <a:gd name="connsiteY0" fmla="*/ 147747 h 485775"/>
                    <a:gd name="connsiteX1" fmla="*/ 762598 w 866775"/>
                    <a:gd name="connsiteY1" fmla="*/ 36305 h 485775"/>
                    <a:gd name="connsiteX2" fmla="*/ 745720 w 866775"/>
                    <a:gd name="connsiteY2" fmla="*/ 22732 h 485775"/>
                    <a:gd name="connsiteX3" fmla="*/ 703981 w 866775"/>
                    <a:gd name="connsiteY3" fmla="*/ 14273 h 485775"/>
                    <a:gd name="connsiteX4" fmla="*/ 701153 w 866775"/>
                    <a:gd name="connsiteY4" fmla="*/ 14273 h 485775"/>
                    <a:gd name="connsiteX5" fmla="*/ 659414 w 866775"/>
                    <a:gd name="connsiteY5" fmla="*/ 22732 h 485775"/>
                    <a:gd name="connsiteX6" fmla="*/ 642526 w 866775"/>
                    <a:gd name="connsiteY6" fmla="*/ 36409 h 485775"/>
                    <a:gd name="connsiteX7" fmla="*/ 569441 w 866775"/>
                    <a:gd name="connsiteY7" fmla="*/ 123125 h 485775"/>
                    <a:gd name="connsiteX8" fmla="*/ 495251 w 866775"/>
                    <a:gd name="connsiteY8" fmla="*/ 36314 h 485775"/>
                    <a:gd name="connsiteX9" fmla="*/ 478382 w 866775"/>
                    <a:gd name="connsiteY9" fmla="*/ 22741 h 485775"/>
                    <a:gd name="connsiteX10" fmla="*/ 436634 w 866775"/>
                    <a:gd name="connsiteY10" fmla="*/ 14283 h 485775"/>
                    <a:gd name="connsiteX11" fmla="*/ 433805 w 866775"/>
                    <a:gd name="connsiteY11" fmla="*/ 14283 h 485775"/>
                    <a:gd name="connsiteX12" fmla="*/ 392066 w 866775"/>
                    <a:gd name="connsiteY12" fmla="*/ 22741 h 485775"/>
                    <a:gd name="connsiteX13" fmla="*/ 375178 w 866775"/>
                    <a:gd name="connsiteY13" fmla="*/ 36419 h 485775"/>
                    <a:gd name="connsiteX14" fmla="*/ 301941 w 866775"/>
                    <a:gd name="connsiteY14" fmla="*/ 123335 h 485775"/>
                    <a:gd name="connsiteX15" fmla="*/ 227560 w 866775"/>
                    <a:gd name="connsiteY15" fmla="*/ 36314 h 485775"/>
                    <a:gd name="connsiteX16" fmla="*/ 210691 w 866775"/>
                    <a:gd name="connsiteY16" fmla="*/ 22741 h 485775"/>
                    <a:gd name="connsiteX17" fmla="*/ 168943 w 866775"/>
                    <a:gd name="connsiteY17" fmla="*/ 14283 h 485775"/>
                    <a:gd name="connsiteX18" fmla="*/ 166114 w 866775"/>
                    <a:gd name="connsiteY18" fmla="*/ 14283 h 485775"/>
                    <a:gd name="connsiteX19" fmla="*/ 124376 w 866775"/>
                    <a:gd name="connsiteY19" fmla="*/ 22741 h 485775"/>
                    <a:gd name="connsiteX20" fmla="*/ 107488 w 866775"/>
                    <a:gd name="connsiteY20" fmla="*/ 36419 h 485775"/>
                    <a:gd name="connsiteX21" fmla="*/ 13686 w 866775"/>
                    <a:gd name="connsiteY21" fmla="*/ 147709 h 485775"/>
                    <a:gd name="connsiteX22" fmla="*/ 16686 w 866775"/>
                    <a:gd name="connsiteY22" fmla="*/ 186104 h 485775"/>
                    <a:gd name="connsiteX23" fmla="*/ 34374 w 866775"/>
                    <a:gd name="connsiteY23" fmla="*/ 192648 h 485775"/>
                    <a:gd name="connsiteX24" fmla="*/ 55091 w 866775"/>
                    <a:gd name="connsiteY24" fmla="*/ 183104 h 485775"/>
                    <a:gd name="connsiteX25" fmla="*/ 100706 w 866775"/>
                    <a:gd name="connsiteY25" fmla="*/ 128154 h 485775"/>
                    <a:gd name="connsiteX26" fmla="*/ 92610 w 866775"/>
                    <a:gd name="connsiteY26" fmla="*/ 238025 h 485775"/>
                    <a:gd name="connsiteX27" fmla="*/ 112107 w 866775"/>
                    <a:gd name="connsiteY27" fmla="*/ 238025 h 485775"/>
                    <a:gd name="connsiteX28" fmla="*/ 112107 w 866775"/>
                    <a:gd name="connsiteY28" fmla="*/ 239959 h 485775"/>
                    <a:gd name="connsiteX29" fmla="*/ 92219 w 866775"/>
                    <a:gd name="connsiteY29" fmla="*/ 452938 h 485775"/>
                    <a:gd name="connsiteX30" fmla="*/ 116813 w 866775"/>
                    <a:gd name="connsiteY30" fmla="*/ 482589 h 485775"/>
                    <a:gd name="connsiteX31" fmla="*/ 119375 w 866775"/>
                    <a:gd name="connsiteY31" fmla="*/ 482703 h 485775"/>
                    <a:gd name="connsiteX32" fmla="*/ 146464 w 866775"/>
                    <a:gd name="connsiteY32" fmla="*/ 457996 h 485775"/>
                    <a:gd name="connsiteX33" fmla="*/ 165714 w 866775"/>
                    <a:gd name="connsiteY33" fmla="*/ 251817 h 485775"/>
                    <a:gd name="connsiteX34" fmla="*/ 169324 w 866775"/>
                    <a:gd name="connsiteY34" fmla="*/ 251817 h 485775"/>
                    <a:gd name="connsiteX35" fmla="*/ 188574 w 866775"/>
                    <a:gd name="connsiteY35" fmla="*/ 457996 h 485775"/>
                    <a:gd name="connsiteX36" fmla="*/ 215663 w 866775"/>
                    <a:gd name="connsiteY36" fmla="*/ 482703 h 485775"/>
                    <a:gd name="connsiteX37" fmla="*/ 218235 w 866775"/>
                    <a:gd name="connsiteY37" fmla="*/ 482589 h 485775"/>
                    <a:gd name="connsiteX38" fmla="*/ 242829 w 866775"/>
                    <a:gd name="connsiteY38" fmla="*/ 452938 h 485775"/>
                    <a:gd name="connsiteX39" fmla="*/ 222912 w 866775"/>
                    <a:gd name="connsiteY39" fmla="*/ 239949 h 485775"/>
                    <a:gd name="connsiteX40" fmla="*/ 222912 w 866775"/>
                    <a:gd name="connsiteY40" fmla="*/ 238025 h 485775"/>
                    <a:gd name="connsiteX41" fmla="*/ 242400 w 866775"/>
                    <a:gd name="connsiteY41" fmla="*/ 238025 h 485775"/>
                    <a:gd name="connsiteX42" fmla="*/ 234294 w 866775"/>
                    <a:gd name="connsiteY42" fmla="*/ 128050 h 485775"/>
                    <a:gd name="connsiteX43" fmla="*/ 281376 w 866775"/>
                    <a:gd name="connsiteY43" fmla="*/ 183142 h 485775"/>
                    <a:gd name="connsiteX44" fmla="*/ 282843 w 866775"/>
                    <a:gd name="connsiteY44" fmla="*/ 184514 h 485775"/>
                    <a:gd name="connsiteX45" fmla="*/ 284367 w 866775"/>
                    <a:gd name="connsiteY45" fmla="*/ 186104 h 485775"/>
                    <a:gd name="connsiteX46" fmla="*/ 285110 w 866775"/>
                    <a:gd name="connsiteY46" fmla="*/ 186628 h 485775"/>
                    <a:gd name="connsiteX47" fmla="*/ 287129 w 866775"/>
                    <a:gd name="connsiteY47" fmla="*/ 188067 h 485775"/>
                    <a:gd name="connsiteX48" fmla="*/ 289701 w 866775"/>
                    <a:gd name="connsiteY48" fmla="*/ 189571 h 485775"/>
                    <a:gd name="connsiteX49" fmla="*/ 291911 w 866775"/>
                    <a:gd name="connsiteY49" fmla="*/ 190610 h 485775"/>
                    <a:gd name="connsiteX50" fmla="*/ 294768 w 866775"/>
                    <a:gd name="connsiteY50" fmla="*/ 191543 h 485775"/>
                    <a:gd name="connsiteX51" fmla="*/ 297007 w 866775"/>
                    <a:gd name="connsiteY51" fmla="*/ 192143 h 485775"/>
                    <a:gd name="connsiteX52" fmla="*/ 300388 w 866775"/>
                    <a:gd name="connsiteY52" fmla="*/ 192505 h 485775"/>
                    <a:gd name="connsiteX53" fmla="*/ 302103 w 866775"/>
                    <a:gd name="connsiteY53" fmla="*/ 192686 h 485775"/>
                    <a:gd name="connsiteX54" fmla="*/ 307618 w 866775"/>
                    <a:gd name="connsiteY54" fmla="*/ 192067 h 485775"/>
                    <a:gd name="connsiteX55" fmla="*/ 308199 w 866775"/>
                    <a:gd name="connsiteY55" fmla="*/ 191905 h 485775"/>
                    <a:gd name="connsiteX56" fmla="*/ 312780 w 866775"/>
                    <a:gd name="connsiteY56" fmla="*/ 190410 h 485775"/>
                    <a:gd name="connsiteX57" fmla="*/ 313847 w 866775"/>
                    <a:gd name="connsiteY57" fmla="*/ 189914 h 485775"/>
                    <a:gd name="connsiteX58" fmla="*/ 317676 w 866775"/>
                    <a:gd name="connsiteY58" fmla="*/ 187657 h 485775"/>
                    <a:gd name="connsiteX59" fmla="*/ 318695 w 866775"/>
                    <a:gd name="connsiteY59" fmla="*/ 186933 h 485775"/>
                    <a:gd name="connsiteX60" fmla="*/ 319791 w 866775"/>
                    <a:gd name="connsiteY60" fmla="*/ 186152 h 485775"/>
                    <a:gd name="connsiteX61" fmla="*/ 322077 w 866775"/>
                    <a:gd name="connsiteY61" fmla="*/ 183771 h 485775"/>
                    <a:gd name="connsiteX62" fmla="*/ 322781 w 866775"/>
                    <a:gd name="connsiteY62" fmla="*/ 183114 h 485775"/>
                    <a:gd name="connsiteX63" fmla="*/ 323267 w 866775"/>
                    <a:gd name="connsiteY63" fmla="*/ 182523 h 485775"/>
                    <a:gd name="connsiteX64" fmla="*/ 323743 w 866775"/>
                    <a:gd name="connsiteY64" fmla="*/ 181942 h 485775"/>
                    <a:gd name="connsiteX65" fmla="*/ 368397 w 866775"/>
                    <a:gd name="connsiteY65" fmla="*/ 128164 h 485775"/>
                    <a:gd name="connsiteX66" fmla="*/ 360300 w 866775"/>
                    <a:gd name="connsiteY66" fmla="*/ 238035 h 485775"/>
                    <a:gd name="connsiteX67" fmla="*/ 379798 w 866775"/>
                    <a:gd name="connsiteY67" fmla="*/ 238035 h 485775"/>
                    <a:gd name="connsiteX68" fmla="*/ 379798 w 866775"/>
                    <a:gd name="connsiteY68" fmla="*/ 239968 h 485775"/>
                    <a:gd name="connsiteX69" fmla="*/ 359910 w 866775"/>
                    <a:gd name="connsiteY69" fmla="*/ 452947 h 485775"/>
                    <a:gd name="connsiteX70" fmla="*/ 384503 w 866775"/>
                    <a:gd name="connsiteY70" fmla="*/ 482599 h 485775"/>
                    <a:gd name="connsiteX71" fmla="*/ 387066 w 866775"/>
                    <a:gd name="connsiteY71" fmla="*/ 482713 h 485775"/>
                    <a:gd name="connsiteX72" fmla="*/ 414155 w 866775"/>
                    <a:gd name="connsiteY72" fmla="*/ 458005 h 485775"/>
                    <a:gd name="connsiteX73" fmla="*/ 433405 w 866775"/>
                    <a:gd name="connsiteY73" fmla="*/ 251827 h 485775"/>
                    <a:gd name="connsiteX74" fmla="*/ 437015 w 866775"/>
                    <a:gd name="connsiteY74" fmla="*/ 251827 h 485775"/>
                    <a:gd name="connsiteX75" fmla="*/ 456255 w 866775"/>
                    <a:gd name="connsiteY75" fmla="*/ 458005 h 485775"/>
                    <a:gd name="connsiteX76" fmla="*/ 483344 w 866775"/>
                    <a:gd name="connsiteY76" fmla="*/ 482713 h 485775"/>
                    <a:gd name="connsiteX77" fmla="*/ 485926 w 866775"/>
                    <a:gd name="connsiteY77" fmla="*/ 482599 h 485775"/>
                    <a:gd name="connsiteX78" fmla="*/ 510510 w 866775"/>
                    <a:gd name="connsiteY78" fmla="*/ 452947 h 485775"/>
                    <a:gd name="connsiteX79" fmla="*/ 490612 w 866775"/>
                    <a:gd name="connsiteY79" fmla="*/ 239949 h 485775"/>
                    <a:gd name="connsiteX80" fmla="*/ 490612 w 866775"/>
                    <a:gd name="connsiteY80" fmla="*/ 238025 h 485775"/>
                    <a:gd name="connsiteX81" fmla="*/ 510100 w 866775"/>
                    <a:gd name="connsiteY81" fmla="*/ 238025 h 485775"/>
                    <a:gd name="connsiteX82" fmla="*/ 501994 w 866775"/>
                    <a:gd name="connsiteY82" fmla="*/ 128050 h 485775"/>
                    <a:gd name="connsiteX83" fmla="*/ 547057 w 866775"/>
                    <a:gd name="connsiteY83" fmla="*/ 180780 h 485775"/>
                    <a:gd name="connsiteX84" fmla="*/ 551715 w 866775"/>
                    <a:gd name="connsiteY84" fmla="*/ 186104 h 485775"/>
                    <a:gd name="connsiteX85" fmla="*/ 563916 w 866775"/>
                    <a:gd name="connsiteY85" fmla="*/ 192019 h 485775"/>
                    <a:gd name="connsiteX86" fmla="*/ 564126 w 866775"/>
                    <a:gd name="connsiteY86" fmla="*/ 192086 h 485775"/>
                    <a:gd name="connsiteX87" fmla="*/ 569403 w 866775"/>
                    <a:gd name="connsiteY87" fmla="*/ 192648 h 485775"/>
                    <a:gd name="connsiteX88" fmla="*/ 569422 w 866775"/>
                    <a:gd name="connsiteY88" fmla="*/ 192648 h 485775"/>
                    <a:gd name="connsiteX89" fmla="*/ 569784 w 866775"/>
                    <a:gd name="connsiteY89" fmla="*/ 192686 h 485775"/>
                    <a:gd name="connsiteX90" fmla="*/ 587472 w 866775"/>
                    <a:gd name="connsiteY90" fmla="*/ 186152 h 485775"/>
                    <a:gd name="connsiteX91" fmla="*/ 592510 w 866775"/>
                    <a:gd name="connsiteY91" fmla="*/ 180218 h 485775"/>
                    <a:gd name="connsiteX92" fmla="*/ 635735 w 866775"/>
                    <a:gd name="connsiteY92" fmla="*/ 128164 h 485775"/>
                    <a:gd name="connsiteX93" fmla="*/ 627629 w 866775"/>
                    <a:gd name="connsiteY93" fmla="*/ 238035 h 485775"/>
                    <a:gd name="connsiteX94" fmla="*/ 647127 w 866775"/>
                    <a:gd name="connsiteY94" fmla="*/ 238035 h 485775"/>
                    <a:gd name="connsiteX95" fmla="*/ 647127 w 866775"/>
                    <a:gd name="connsiteY95" fmla="*/ 239968 h 485775"/>
                    <a:gd name="connsiteX96" fmla="*/ 627239 w 866775"/>
                    <a:gd name="connsiteY96" fmla="*/ 452947 h 485775"/>
                    <a:gd name="connsiteX97" fmla="*/ 651832 w 866775"/>
                    <a:gd name="connsiteY97" fmla="*/ 482599 h 485775"/>
                    <a:gd name="connsiteX98" fmla="*/ 654394 w 866775"/>
                    <a:gd name="connsiteY98" fmla="*/ 482713 h 485775"/>
                    <a:gd name="connsiteX99" fmla="*/ 681483 w 866775"/>
                    <a:gd name="connsiteY99" fmla="*/ 458005 h 485775"/>
                    <a:gd name="connsiteX100" fmla="*/ 700733 w 866775"/>
                    <a:gd name="connsiteY100" fmla="*/ 251827 h 485775"/>
                    <a:gd name="connsiteX101" fmla="*/ 704343 w 866775"/>
                    <a:gd name="connsiteY101" fmla="*/ 251827 h 485775"/>
                    <a:gd name="connsiteX102" fmla="*/ 723593 w 866775"/>
                    <a:gd name="connsiteY102" fmla="*/ 458005 h 485775"/>
                    <a:gd name="connsiteX103" fmla="*/ 750683 w 866775"/>
                    <a:gd name="connsiteY103" fmla="*/ 482713 h 485775"/>
                    <a:gd name="connsiteX104" fmla="*/ 753254 w 866775"/>
                    <a:gd name="connsiteY104" fmla="*/ 482599 h 485775"/>
                    <a:gd name="connsiteX105" fmla="*/ 777838 w 866775"/>
                    <a:gd name="connsiteY105" fmla="*/ 452947 h 485775"/>
                    <a:gd name="connsiteX106" fmla="*/ 757969 w 866775"/>
                    <a:gd name="connsiteY106" fmla="*/ 239949 h 485775"/>
                    <a:gd name="connsiteX107" fmla="*/ 757969 w 866775"/>
                    <a:gd name="connsiteY107" fmla="*/ 238025 h 485775"/>
                    <a:gd name="connsiteX108" fmla="*/ 777457 w 866775"/>
                    <a:gd name="connsiteY108" fmla="*/ 238025 h 485775"/>
                    <a:gd name="connsiteX109" fmla="*/ 769352 w 866775"/>
                    <a:gd name="connsiteY109" fmla="*/ 128050 h 485775"/>
                    <a:gd name="connsiteX110" fmla="*/ 816434 w 866775"/>
                    <a:gd name="connsiteY110" fmla="*/ 183142 h 485775"/>
                    <a:gd name="connsiteX111" fmla="*/ 837160 w 866775"/>
                    <a:gd name="connsiteY111" fmla="*/ 192677 h 485775"/>
                    <a:gd name="connsiteX112" fmla="*/ 854838 w 866775"/>
                    <a:gd name="connsiteY112" fmla="*/ 186142 h 485775"/>
                    <a:gd name="connsiteX113" fmla="*/ 857848 w 866775"/>
                    <a:gd name="connsiteY113" fmla="*/ 147747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866775" h="485775">
                      <a:moveTo>
                        <a:pt x="857848" y="147747"/>
                      </a:moveTo>
                      <a:lnTo>
                        <a:pt x="762598" y="36305"/>
                      </a:lnTo>
                      <a:lnTo>
                        <a:pt x="745720" y="22732"/>
                      </a:lnTo>
                      <a:cubicBezTo>
                        <a:pt x="745720" y="-6434"/>
                        <a:pt x="735204" y="14273"/>
                        <a:pt x="703981" y="14273"/>
                      </a:cubicBezTo>
                      <a:lnTo>
                        <a:pt x="701153" y="14273"/>
                      </a:lnTo>
                      <a:cubicBezTo>
                        <a:pt x="669939" y="14273"/>
                        <a:pt x="659414" y="-6434"/>
                        <a:pt x="659414" y="22732"/>
                      </a:cubicBezTo>
                      <a:lnTo>
                        <a:pt x="642526" y="36409"/>
                      </a:lnTo>
                      <a:lnTo>
                        <a:pt x="569441" y="123125"/>
                      </a:lnTo>
                      <a:lnTo>
                        <a:pt x="495251" y="36314"/>
                      </a:lnTo>
                      <a:lnTo>
                        <a:pt x="478382" y="22741"/>
                      </a:lnTo>
                      <a:cubicBezTo>
                        <a:pt x="478382" y="-6424"/>
                        <a:pt x="467857" y="14283"/>
                        <a:pt x="436634" y="14283"/>
                      </a:cubicBezTo>
                      <a:lnTo>
                        <a:pt x="433805" y="14283"/>
                      </a:lnTo>
                      <a:cubicBezTo>
                        <a:pt x="402591" y="14283"/>
                        <a:pt x="392066" y="-6424"/>
                        <a:pt x="392066" y="22741"/>
                      </a:cubicBezTo>
                      <a:lnTo>
                        <a:pt x="375178" y="36419"/>
                      </a:lnTo>
                      <a:lnTo>
                        <a:pt x="301941" y="123335"/>
                      </a:lnTo>
                      <a:lnTo>
                        <a:pt x="227560" y="36314"/>
                      </a:lnTo>
                      <a:lnTo>
                        <a:pt x="210691" y="22741"/>
                      </a:lnTo>
                      <a:cubicBezTo>
                        <a:pt x="210691" y="-6424"/>
                        <a:pt x="200166" y="14283"/>
                        <a:pt x="168943" y="14283"/>
                      </a:cubicBezTo>
                      <a:lnTo>
                        <a:pt x="166114" y="14283"/>
                      </a:lnTo>
                      <a:cubicBezTo>
                        <a:pt x="134901" y="14283"/>
                        <a:pt x="124376" y="-6424"/>
                        <a:pt x="124376" y="22741"/>
                      </a:cubicBezTo>
                      <a:lnTo>
                        <a:pt x="107488" y="36419"/>
                      </a:lnTo>
                      <a:lnTo>
                        <a:pt x="13686" y="147709"/>
                      </a:lnTo>
                      <a:cubicBezTo>
                        <a:pt x="3894" y="159158"/>
                        <a:pt x="5256" y="176351"/>
                        <a:pt x="16686" y="186104"/>
                      </a:cubicBezTo>
                      <a:cubicBezTo>
                        <a:pt x="21830" y="190495"/>
                        <a:pt x="28106" y="192648"/>
                        <a:pt x="34374" y="192648"/>
                      </a:cubicBezTo>
                      <a:cubicBezTo>
                        <a:pt x="42061" y="192648"/>
                        <a:pt x="49700" y="189410"/>
                        <a:pt x="55091" y="183104"/>
                      </a:cubicBezTo>
                      <a:lnTo>
                        <a:pt x="100706" y="128154"/>
                      </a:lnTo>
                      <a:lnTo>
                        <a:pt x="92610" y="238025"/>
                      </a:lnTo>
                      <a:lnTo>
                        <a:pt x="112107" y="238025"/>
                      </a:lnTo>
                      <a:lnTo>
                        <a:pt x="112107" y="239959"/>
                      </a:lnTo>
                      <a:lnTo>
                        <a:pt x="92219" y="452938"/>
                      </a:lnTo>
                      <a:cubicBezTo>
                        <a:pt x="90819" y="467921"/>
                        <a:pt x="101830" y="481198"/>
                        <a:pt x="116813" y="482589"/>
                      </a:cubicBezTo>
                      <a:cubicBezTo>
                        <a:pt x="117670" y="482665"/>
                        <a:pt x="118527" y="482703"/>
                        <a:pt x="119375" y="482703"/>
                      </a:cubicBezTo>
                      <a:cubicBezTo>
                        <a:pt x="133272" y="482703"/>
                        <a:pt x="145140" y="472121"/>
                        <a:pt x="146464" y="457996"/>
                      </a:cubicBezTo>
                      <a:lnTo>
                        <a:pt x="165714" y="251817"/>
                      </a:lnTo>
                      <a:lnTo>
                        <a:pt x="169324" y="251817"/>
                      </a:lnTo>
                      <a:lnTo>
                        <a:pt x="188574" y="457996"/>
                      </a:lnTo>
                      <a:cubicBezTo>
                        <a:pt x="189908" y="472112"/>
                        <a:pt x="201776" y="482703"/>
                        <a:pt x="215663" y="482703"/>
                      </a:cubicBezTo>
                      <a:cubicBezTo>
                        <a:pt x="216511" y="482703"/>
                        <a:pt x="217368" y="482665"/>
                        <a:pt x="218235" y="482589"/>
                      </a:cubicBezTo>
                      <a:cubicBezTo>
                        <a:pt x="233208" y="481198"/>
                        <a:pt x="244210" y="467921"/>
                        <a:pt x="242829" y="452938"/>
                      </a:cubicBezTo>
                      <a:lnTo>
                        <a:pt x="222912" y="239949"/>
                      </a:lnTo>
                      <a:lnTo>
                        <a:pt x="222912" y="238025"/>
                      </a:lnTo>
                      <a:lnTo>
                        <a:pt x="242400" y="238025"/>
                      </a:lnTo>
                      <a:lnTo>
                        <a:pt x="234294" y="128050"/>
                      </a:lnTo>
                      <a:lnTo>
                        <a:pt x="281376" y="183142"/>
                      </a:lnTo>
                      <a:cubicBezTo>
                        <a:pt x="281824" y="183666"/>
                        <a:pt x="282367" y="184028"/>
                        <a:pt x="282843" y="184514"/>
                      </a:cubicBezTo>
                      <a:cubicBezTo>
                        <a:pt x="283367" y="185038"/>
                        <a:pt x="283796" y="185619"/>
                        <a:pt x="284367" y="186104"/>
                      </a:cubicBezTo>
                      <a:cubicBezTo>
                        <a:pt x="284596" y="186304"/>
                        <a:pt x="284862" y="186438"/>
                        <a:pt x="285110" y="186628"/>
                      </a:cubicBezTo>
                      <a:cubicBezTo>
                        <a:pt x="285767" y="187152"/>
                        <a:pt x="286444" y="187609"/>
                        <a:pt x="287129" y="188067"/>
                      </a:cubicBezTo>
                      <a:cubicBezTo>
                        <a:pt x="287968" y="188619"/>
                        <a:pt x="288815" y="189124"/>
                        <a:pt x="289701" y="189571"/>
                      </a:cubicBezTo>
                      <a:cubicBezTo>
                        <a:pt x="290435" y="189952"/>
                        <a:pt x="291158" y="190305"/>
                        <a:pt x="291911" y="190610"/>
                      </a:cubicBezTo>
                      <a:cubicBezTo>
                        <a:pt x="292854" y="190991"/>
                        <a:pt x="293806" y="191276"/>
                        <a:pt x="294768" y="191543"/>
                      </a:cubicBezTo>
                      <a:cubicBezTo>
                        <a:pt x="295521" y="191743"/>
                        <a:pt x="296245" y="191991"/>
                        <a:pt x="297007" y="192143"/>
                      </a:cubicBezTo>
                      <a:cubicBezTo>
                        <a:pt x="298131" y="192353"/>
                        <a:pt x="299255" y="192429"/>
                        <a:pt x="300388" y="192505"/>
                      </a:cubicBezTo>
                      <a:cubicBezTo>
                        <a:pt x="300960" y="192534"/>
                        <a:pt x="301531" y="192686"/>
                        <a:pt x="302103" y="192686"/>
                      </a:cubicBezTo>
                      <a:cubicBezTo>
                        <a:pt x="303950" y="192686"/>
                        <a:pt x="305789" y="192438"/>
                        <a:pt x="307618" y="192067"/>
                      </a:cubicBezTo>
                      <a:cubicBezTo>
                        <a:pt x="307818" y="192019"/>
                        <a:pt x="307999" y="191953"/>
                        <a:pt x="308199" y="191905"/>
                      </a:cubicBezTo>
                      <a:cubicBezTo>
                        <a:pt x="309761" y="191553"/>
                        <a:pt x="311285" y="191048"/>
                        <a:pt x="312780" y="190410"/>
                      </a:cubicBezTo>
                      <a:cubicBezTo>
                        <a:pt x="313142" y="190248"/>
                        <a:pt x="313485" y="190086"/>
                        <a:pt x="313847" y="189914"/>
                      </a:cubicBezTo>
                      <a:cubicBezTo>
                        <a:pt x="315171" y="189276"/>
                        <a:pt x="316438" y="188524"/>
                        <a:pt x="317676" y="187657"/>
                      </a:cubicBezTo>
                      <a:cubicBezTo>
                        <a:pt x="318019" y="187419"/>
                        <a:pt x="318362" y="187200"/>
                        <a:pt x="318695" y="186933"/>
                      </a:cubicBezTo>
                      <a:cubicBezTo>
                        <a:pt x="319057" y="186657"/>
                        <a:pt x="319448" y="186457"/>
                        <a:pt x="319791" y="186152"/>
                      </a:cubicBezTo>
                      <a:cubicBezTo>
                        <a:pt x="320648" y="185419"/>
                        <a:pt x="321334" y="184571"/>
                        <a:pt x="322077" y="183771"/>
                      </a:cubicBezTo>
                      <a:cubicBezTo>
                        <a:pt x="322296" y="183533"/>
                        <a:pt x="322562" y="183361"/>
                        <a:pt x="322781" y="183114"/>
                      </a:cubicBezTo>
                      <a:lnTo>
                        <a:pt x="323267" y="182523"/>
                      </a:lnTo>
                      <a:cubicBezTo>
                        <a:pt x="323429" y="182323"/>
                        <a:pt x="323591" y="182142"/>
                        <a:pt x="323743" y="181942"/>
                      </a:cubicBezTo>
                      <a:lnTo>
                        <a:pt x="368397" y="128164"/>
                      </a:lnTo>
                      <a:lnTo>
                        <a:pt x="360300" y="238035"/>
                      </a:lnTo>
                      <a:lnTo>
                        <a:pt x="379798" y="238035"/>
                      </a:lnTo>
                      <a:lnTo>
                        <a:pt x="379798" y="239968"/>
                      </a:lnTo>
                      <a:lnTo>
                        <a:pt x="359910" y="452947"/>
                      </a:lnTo>
                      <a:cubicBezTo>
                        <a:pt x="358510" y="467930"/>
                        <a:pt x="369521" y="481208"/>
                        <a:pt x="384503" y="482599"/>
                      </a:cubicBezTo>
                      <a:cubicBezTo>
                        <a:pt x="385361" y="482675"/>
                        <a:pt x="386218" y="482713"/>
                        <a:pt x="387066" y="482713"/>
                      </a:cubicBezTo>
                      <a:cubicBezTo>
                        <a:pt x="400953" y="482713"/>
                        <a:pt x="412831" y="472131"/>
                        <a:pt x="414155" y="458005"/>
                      </a:cubicBezTo>
                      <a:lnTo>
                        <a:pt x="433405" y="251827"/>
                      </a:lnTo>
                      <a:lnTo>
                        <a:pt x="437015" y="251827"/>
                      </a:lnTo>
                      <a:lnTo>
                        <a:pt x="456255" y="458005"/>
                      </a:lnTo>
                      <a:cubicBezTo>
                        <a:pt x="457589" y="472121"/>
                        <a:pt x="469466" y="482713"/>
                        <a:pt x="483344" y="482713"/>
                      </a:cubicBezTo>
                      <a:cubicBezTo>
                        <a:pt x="484202" y="482713"/>
                        <a:pt x="485059" y="482675"/>
                        <a:pt x="485926" y="482599"/>
                      </a:cubicBezTo>
                      <a:cubicBezTo>
                        <a:pt x="500889" y="481208"/>
                        <a:pt x="511891" y="467930"/>
                        <a:pt x="510510" y="452947"/>
                      </a:cubicBezTo>
                      <a:lnTo>
                        <a:pt x="490612" y="239949"/>
                      </a:lnTo>
                      <a:lnTo>
                        <a:pt x="490612" y="238025"/>
                      </a:lnTo>
                      <a:lnTo>
                        <a:pt x="510100" y="238025"/>
                      </a:lnTo>
                      <a:lnTo>
                        <a:pt x="501994" y="128050"/>
                      </a:lnTo>
                      <a:lnTo>
                        <a:pt x="547057" y="180780"/>
                      </a:lnTo>
                      <a:cubicBezTo>
                        <a:pt x="548381" y="182694"/>
                        <a:pt x="549867" y="184523"/>
                        <a:pt x="551715" y="186104"/>
                      </a:cubicBezTo>
                      <a:cubicBezTo>
                        <a:pt x="555344" y="189200"/>
                        <a:pt x="559554" y="191124"/>
                        <a:pt x="563916" y="192019"/>
                      </a:cubicBezTo>
                      <a:cubicBezTo>
                        <a:pt x="563993" y="192038"/>
                        <a:pt x="564059" y="192067"/>
                        <a:pt x="564126" y="192086"/>
                      </a:cubicBezTo>
                      <a:cubicBezTo>
                        <a:pt x="565878" y="192429"/>
                        <a:pt x="567631" y="192648"/>
                        <a:pt x="569403" y="192648"/>
                      </a:cubicBezTo>
                      <a:cubicBezTo>
                        <a:pt x="569412" y="192648"/>
                        <a:pt x="569412" y="192648"/>
                        <a:pt x="569422" y="192648"/>
                      </a:cubicBezTo>
                      <a:cubicBezTo>
                        <a:pt x="569546" y="192648"/>
                        <a:pt x="569660" y="192686"/>
                        <a:pt x="569784" y="192686"/>
                      </a:cubicBezTo>
                      <a:cubicBezTo>
                        <a:pt x="576051" y="192686"/>
                        <a:pt x="582328" y="190534"/>
                        <a:pt x="587472" y="186152"/>
                      </a:cubicBezTo>
                      <a:cubicBezTo>
                        <a:pt x="589520" y="184399"/>
                        <a:pt x="591120" y="182361"/>
                        <a:pt x="592510" y="180218"/>
                      </a:cubicBezTo>
                      <a:lnTo>
                        <a:pt x="635735" y="128164"/>
                      </a:lnTo>
                      <a:lnTo>
                        <a:pt x="627629" y="238035"/>
                      </a:lnTo>
                      <a:lnTo>
                        <a:pt x="647127" y="238035"/>
                      </a:lnTo>
                      <a:lnTo>
                        <a:pt x="647127" y="239968"/>
                      </a:lnTo>
                      <a:lnTo>
                        <a:pt x="627239" y="452947"/>
                      </a:lnTo>
                      <a:cubicBezTo>
                        <a:pt x="625838" y="467930"/>
                        <a:pt x="636849" y="481208"/>
                        <a:pt x="651832" y="482599"/>
                      </a:cubicBezTo>
                      <a:cubicBezTo>
                        <a:pt x="652689" y="482675"/>
                        <a:pt x="653547" y="482713"/>
                        <a:pt x="654394" y="482713"/>
                      </a:cubicBezTo>
                      <a:cubicBezTo>
                        <a:pt x="668291" y="482713"/>
                        <a:pt x="680159" y="472131"/>
                        <a:pt x="681483" y="458005"/>
                      </a:cubicBezTo>
                      <a:lnTo>
                        <a:pt x="700733" y="251827"/>
                      </a:lnTo>
                      <a:lnTo>
                        <a:pt x="704343" y="251827"/>
                      </a:lnTo>
                      <a:lnTo>
                        <a:pt x="723593" y="458005"/>
                      </a:lnTo>
                      <a:cubicBezTo>
                        <a:pt x="724927" y="472121"/>
                        <a:pt x="736795" y="482713"/>
                        <a:pt x="750683" y="482713"/>
                      </a:cubicBezTo>
                      <a:cubicBezTo>
                        <a:pt x="751530" y="482713"/>
                        <a:pt x="752387" y="482675"/>
                        <a:pt x="753254" y="482599"/>
                      </a:cubicBezTo>
                      <a:cubicBezTo>
                        <a:pt x="768228" y="481208"/>
                        <a:pt x="779238" y="467930"/>
                        <a:pt x="777838" y="452947"/>
                      </a:cubicBezTo>
                      <a:lnTo>
                        <a:pt x="757969" y="239949"/>
                      </a:lnTo>
                      <a:lnTo>
                        <a:pt x="757969" y="238025"/>
                      </a:lnTo>
                      <a:lnTo>
                        <a:pt x="777457" y="238025"/>
                      </a:lnTo>
                      <a:lnTo>
                        <a:pt x="769352" y="128050"/>
                      </a:lnTo>
                      <a:lnTo>
                        <a:pt x="816434" y="183142"/>
                      </a:lnTo>
                      <a:cubicBezTo>
                        <a:pt x="821825" y="189438"/>
                        <a:pt x="829473" y="192677"/>
                        <a:pt x="837160" y="192677"/>
                      </a:cubicBezTo>
                      <a:cubicBezTo>
                        <a:pt x="843418" y="192677"/>
                        <a:pt x="849695" y="190524"/>
                        <a:pt x="854838" y="186142"/>
                      </a:cubicBezTo>
                      <a:cubicBezTo>
                        <a:pt x="866278" y="176370"/>
                        <a:pt x="867640" y="159177"/>
                        <a:pt x="857848" y="1477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7" name="Freeform: Shape 296">
                  <a:extLst>
                    <a:ext uri="{FF2B5EF4-FFF2-40B4-BE49-F238E27FC236}">
                      <a16:creationId xmlns:a16="http://schemas.microsoft.com/office/drawing/2014/main" id="{37149721-8B7E-4311-A8F3-D743DBD0DF11}"/>
                    </a:ext>
                  </a:extLst>
                </p:cNvPr>
                <p:cNvSpPr/>
                <p:nvPr/>
              </p:nvSpPr>
              <p:spPr>
                <a:xfrm>
                  <a:off x="6298730" y="2997955"/>
                  <a:ext cx="133350" cy="133350"/>
                </a:xfrm>
                <a:custGeom>
                  <a:avLst/>
                  <a:gdLst>
                    <a:gd name="connsiteX0" fmla="*/ 126683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3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3" y="66913"/>
                      </a:moveTo>
                      <a:cubicBezTo>
                        <a:pt x="126683" y="99923"/>
                        <a:pt x="99923" y="126682"/>
                        <a:pt x="66913" y="126682"/>
                      </a:cubicBezTo>
                      <a:cubicBezTo>
                        <a:pt x="33903" y="126682"/>
                        <a:pt x="7144" y="99923"/>
                        <a:pt x="7144" y="66913"/>
                      </a:cubicBezTo>
                      <a:cubicBezTo>
                        <a:pt x="7144" y="33903"/>
                        <a:pt x="33903" y="7144"/>
                        <a:pt x="66913" y="7144"/>
                      </a:cubicBezTo>
                      <a:cubicBezTo>
                        <a:pt x="99923" y="7144"/>
                        <a:pt x="126683" y="33903"/>
                        <a:pt x="126683"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6" name="Group 285">
                <a:extLst>
                  <a:ext uri="{FF2B5EF4-FFF2-40B4-BE49-F238E27FC236}">
                    <a16:creationId xmlns:a16="http://schemas.microsoft.com/office/drawing/2014/main" id="{57ADF174-D597-40C3-91DE-FB947ACFD318}"/>
                  </a:ext>
                </a:extLst>
              </p:cNvPr>
              <p:cNvGrpSpPr/>
              <p:nvPr/>
            </p:nvGrpSpPr>
            <p:grpSpPr>
              <a:xfrm>
                <a:off x="6251070" y="4855168"/>
                <a:ext cx="1221640" cy="425472"/>
                <a:chOff x="4224528" y="5719876"/>
                <a:chExt cx="2481419" cy="864227"/>
              </a:xfrm>
            </p:grpSpPr>
            <p:sp>
              <p:nvSpPr>
                <p:cNvPr id="290" name="Arrow: Up 289">
                  <a:extLst>
                    <a:ext uri="{FF2B5EF4-FFF2-40B4-BE49-F238E27FC236}">
                      <a16:creationId xmlns:a16="http://schemas.microsoft.com/office/drawing/2014/main" id="{218C4FC7-41CE-4D05-A163-351769F8444A}"/>
                    </a:ext>
                  </a:extLst>
                </p:cNvPr>
                <p:cNvSpPr/>
                <p:nvPr/>
              </p:nvSpPr>
              <p:spPr>
                <a:xfrm rot="5400000">
                  <a:off x="4716178" y="5381664"/>
                  <a:ext cx="460818" cy="1444118"/>
                </a:xfrm>
                <a:prstGeom prst="upArrow">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91" name="Group 290">
                  <a:extLst>
                    <a:ext uri="{FF2B5EF4-FFF2-40B4-BE49-F238E27FC236}">
                      <a16:creationId xmlns:a16="http://schemas.microsoft.com/office/drawing/2014/main" id="{0ED2BCD7-3F37-4582-B53B-A9635B2B0B64}"/>
                    </a:ext>
                  </a:extLst>
                </p:cNvPr>
                <p:cNvGrpSpPr/>
                <p:nvPr/>
              </p:nvGrpSpPr>
              <p:grpSpPr>
                <a:xfrm>
                  <a:off x="5841718" y="5719876"/>
                  <a:ext cx="864229" cy="864227"/>
                  <a:chOff x="3038498" y="4899165"/>
                  <a:chExt cx="864229" cy="864227"/>
                </a:xfrm>
                <a:solidFill>
                  <a:schemeClr val="bg1">
                    <a:alpha val="14000"/>
                  </a:schemeClr>
                </a:solidFill>
              </p:grpSpPr>
              <p:sp>
                <p:nvSpPr>
                  <p:cNvPr id="292" name="Oval 291">
                    <a:extLst>
                      <a:ext uri="{FF2B5EF4-FFF2-40B4-BE49-F238E27FC236}">
                        <a16:creationId xmlns:a16="http://schemas.microsoft.com/office/drawing/2014/main" id="{1AD62E10-1759-44A7-A41E-97E4D2C20DDB}"/>
                      </a:ext>
                    </a:extLst>
                  </p:cNvPr>
                  <p:cNvSpPr/>
                  <p:nvPr/>
                </p:nvSpPr>
                <p:spPr>
                  <a:xfrm>
                    <a:off x="3038498" y="4899165"/>
                    <a:ext cx="864229" cy="864227"/>
                  </a:xfrm>
                  <a:prstGeom prst="ellipse">
                    <a:avLst/>
                  </a:prstGeom>
                  <a:grp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93" name="TextBox 292">
                    <a:extLst>
                      <a:ext uri="{FF2B5EF4-FFF2-40B4-BE49-F238E27FC236}">
                        <a16:creationId xmlns:a16="http://schemas.microsoft.com/office/drawing/2014/main" id="{C8FC69D0-F5B3-4CC8-A9D1-5D9693701045}"/>
                      </a:ext>
                    </a:extLst>
                  </p:cNvPr>
                  <p:cNvSpPr txBox="1"/>
                  <p:nvPr/>
                </p:nvSpPr>
                <p:spPr>
                  <a:xfrm>
                    <a:off x="3249632" y="4995427"/>
                    <a:ext cx="441961" cy="671703"/>
                  </a:xfrm>
                  <a:custGeom>
                    <a:avLst/>
                    <a:gdLst>
                      <a:gd name="connsiteX0" fmla="*/ 96440 w 380069"/>
                      <a:gd name="connsiteY0" fmla="*/ 366005 h 577640"/>
                      <a:gd name="connsiteX1" fmla="*/ 116364 w 380069"/>
                      <a:gd name="connsiteY1" fmla="*/ 416569 h 577640"/>
                      <a:gd name="connsiteX2" fmla="*/ 162408 w 380069"/>
                      <a:gd name="connsiteY2" fmla="*/ 452735 h 577640"/>
                      <a:gd name="connsiteX3" fmla="*/ 162408 w 380069"/>
                      <a:gd name="connsiteY3" fmla="*/ 454409 h 577640"/>
                      <a:gd name="connsiteX4" fmla="*/ 112011 w 380069"/>
                      <a:gd name="connsiteY4" fmla="*/ 423936 h 577640"/>
                      <a:gd name="connsiteX5" fmla="*/ 87064 w 380069"/>
                      <a:gd name="connsiteY5" fmla="*/ 368349 h 577640"/>
                      <a:gd name="connsiteX6" fmla="*/ 197570 w 380069"/>
                      <a:gd name="connsiteY6" fmla="*/ 296354 h 577640"/>
                      <a:gd name="connsiteX7" fmla="*/ 197570 w 380069"/>
                      <a:gd name="connsiteY7" fmla="*/ 464456 h 577640"/>
                      <a:gd name="connsiteX8" fmla="*/ 201253 w 380069"/>
                      <a:gd name="connsiteY8" fmla="*/ 464456 h 577640"/>
                      <a:gd name="connsiteX9" fmla="*/ 214313 w 380069"/>
                      <a:gd name="connsiteY9" fmla="*/ 463116 h 577640"/>
                      <a:gd name="connsiteX10" fmla="*/ 217996 w 380069"/>
                      <a:gd name="connsiteY10" fmla="*/ 463116 h 577640"/>
                      <a:gd name="connsiteX11" fmla="*/ 217996 w 380069"/>
                      <a:gd name="connsiteY11" fmla="*/ 320799 h 577640"/>
                      <a:gd name="connsiteX12" fmla="*/ 283630 w 380069"/>
                      <a:gd name="connsiteY12" fmla="*/ 366006 h 577640"/>
                      <a:gd name="connsiteX13" fmla="*/ 281286 w 380069"/>
                      <a:gd name="connsiteY13" fmla="*/ 366006 h 577640"/>
                      <a:gd name="connsiteX14" fmla="*/ 226368 w 380069"/>
                      <a:gd name="connsiteY14" fmla="*/ 332854 h 577640"/>
                      <a:gd name="connsiteX15" fmla="*/ 226368 w 380069"/>
                      <a:gd name="connsiteY15" fmla="*/ 463116 h 577640"/>
                      <a:gd name="connsiteX16" fmla="*/ 277770 w 380069"/>
                      <a:gd name="connsiteY16" fmla="*/ 436662 h 577640"/>
                      <a:gd name="connsiteX17" fmla="*/ 296020 w 380069"/>
                      <a:gd name="connsiteY17" fmla="*/ 388777 h 577640"/>
                      <a:gd name="connsiteX18" fmla="*/ 275258 w 380069"/>
                      <a:gd name="connsiteY18" fmla="*/ 336203 h 577640"/>
                      <a:gd name="connsiteX19" fmla="*/ 248134 w 380069"/>
                      <a:gd name="connsiteY19" fmla="*/ 313767 h 577640"/>
                      <a:gd name="connsiteX20" fmla="*/ 201923 w 380069"/>
                      <a:gd name="connsiteY20" fmla="*/ 297694 h 577640"/>
                      <a:gd name="connsiteX21" fmla="*/ 334193 w 380069"/>
                      <a:gd name="connsiteY21" fmla="*/ 270235 h 577640"/>
                      <a:gd name="connsiteX22" fmla="*/ 380069 w 380069"/>
                      <a:gd name="connsiteY22" fmla="*/ 364666 h 577640"/>
                      <a:gd name="connsiteX23" fmla="*/ 340388 w 380069"/>
                      <a:gd name="connsiteY23" fmla="*/ 463116 h 577640"/>
                      <a:gd name="connsiteX24" fmla="*/ 244115 w 380069"/>
                      <a:gd name="connsiteY24" fmla="*/ 514685 h 577640"/>
                      <a:gd name="connsiteX25" fmla="*/ 229381 w 380069"/>
                      <a:gd name="connsiteY25" fmla="*/ 516694 h 577640"/>
                      <a:gd name="connsiteX26" fmla="*/ 226367 w 380069"/>
                      <a:gd name="connsiteY26" fmla="*/ 517364 h 577640"/>
                      <a:gd name="connsiteX27" fmla="*/ 226367 w 380069"/>
                      <a:gd name="connsiteY27" fmla="*/ 577640 h 577640"/>
                      <a:gd name="connsiteX28" fmla="*/ 189532 w 380069"/>
                      <a:gd name="connsiteY28" fmla="*/ 577640 h 577640"/>
                      <a:gd name="connsiteX29" fmla="*/ 182165 w 380069"/>
                      <a:gd name="connsiteY29" fmla="*/ 568598 h 577640"/>
                      <a:gd name="connsiteX30" fmla="*/ 217995 w 380069"/>
                      <a:gd name="connsiteY30" fmla="*/ 568598 h 577640"/>
                      <a:gd name="connsiteX31" fmla="*/ 217995 w 380069"/>
                      <a:gd name="connsiteY31" fmla="*/ 507988 h 577640"/>
                      <a:gd name="connsiteX32" fmla="*/ 278271 w 380069"/>
                      <a:gd name="connsiteY32" fmla="*/ 494259 h 577640"/>
                      <a:gd name="connsiteX33" fmla="*/ 345244 w 380069"/>
                      <a:gd name="connsiteY33" fmla="*/ 441183 h 577640"/>
                      <a:gd name="connsiteX34" fmla="*/ 370358 w 380069"/>
                      <a:gd name="connsiteY34" fmla="*/ 363327 h 577640"/>
                      <a:gd name="connsiteX35" fmla="*/ 334193 w 380069"/>
                      <a:gd name="connsiteY35" fmla="*/ 272244 h 577640"/>
                      <a:gd name="connsiteX36" fmla="*/ 170781 w 380069"/>
                      <a:gd name="connsiteY36" fmla="*/ 72331 h 577640"/>
                      <a:gd name="connsiteX37" fmla="*/ 113184 w 380069"/>
                      <a:gd name="connsiteY37" fmla="*/ 92925 h 577640"/>
                      <a:gd name="connsiteX38" fmla="*/ 89074 w 380069"/>
                      <a:gd name="connsiteY38" fmla="*/ 142317 h 577640"/>
                      <a:gd name="connsiteX39" fmla="*/ 166428 w 380069"/>
                      <a:gd name="connsiteY39" fmla="*/ 216657 h 577640"/>
                      <a:gd name="connsiteX40" fmla="*/ 170781 w 380069"/>
                      <a:gd name="connsiteY40" fmla="*/ 217661 h 577640"/>
                      <a:gd name="connsiteX41" fmla="*/ 170781 w 380069"/>
                      <a:gd name="connsiteY41" fmla="*/ 99455 h 577640"/>
                      <a:gd name="connsiteX42" fmla="*/ 133444 w 380069"/>
                      <a:gd name="connsiteY42" fmla="*/ 115361 h 577640"/>
                      <a:gd name="connsiteX43" fmla="*/ 119547 w 380069"/>
                      <a:gd name="connsiteY43" fmla="*/ 150689 h 577640"/>
                      <a:gd name="connsiteX44" fmla="*/ 155377 w 380069"/>
                      <a:gd name="connsiteY44" fmla="*/ 202927 h 577640"/>
                      <a:gd name="connsiteX45" fmla="*/ 155377 w 380069"/>
                      <a:gd name="connsiteY45" fmla="*/ 205271 h 577640"/>
                      <a:gd name="connsiteX46" fmla="*/ 109836 w 380069"/>
                      <a:gd name="connsiteY46" fmla="*/ 149349 h 577640"/>
                      <a:gd name="connsiteX47" fmla="*/ 127751 w 380069"/>
                      <a:gd name="connsiteY47" fmla="*/ 107826 h 577640"/>
                      <a:gd name="connsiteX48" fmla="*/ 170781 w 380069"/>
                      <a:gd name="connsiteY48" fmla="*/ 90413 h 577640"/>
                      <a:gd name="connsiteX49" fmla="*/ 347253 w 380069"/>
                      <a:gd name="connsiteY49" fmla="*/ 66638 h 577640"/>
                      <a:gd name="connsiteX50" fmla="*/ 355624 w 380069"/>
                      <a:gd name="connsiteY50" fmla="*/ 70322 h 577640"/>
                      <a:gd name="connsiteX51" fmla="*/ 352611 w 380069"/>
                      <a:gd name="connsiteY51" fmla="*/ 75679 h 577640"/>
                      <a:gd name="connsiteX52" fmla="*/ 316110 w 380069"/>
                      <a:gd name="connsiteY52" fmla="*/ 144661 h 577640"/>
                      <a:gd name="connsiteX53" fmla="*/ 303051 w 380069"/>
                      <a:gd name="connsiteY53" fmla="*/ 173125 h 577640"/>
                      <a:gd name="connsiteX54" fmla="*/ 301376 w 380069"/>
                      <a:gd name="connsiteY54" fmla="*/ 177143 h 577640"/>
                      <a:gd name="connsiteX55" fmla="*/ 293340 w 380069"/>
                      <a:gd name="connsiteY55" fmla="*/ 174129 h 577640"/>
                      <a:gd name="connsiteX56" fmla="*/ 296353 w 380069"/>
                      <a:gd name="connsiteY56" fmla="*/ 167767 h 577640"/>
                      <a:gd name="connsiteX57" fmla="*/ 310753 w 380069"/>
                      <a:gd name="connsiteY57" fmla="*/ 136290 h 577640"/>
                      <a:gd name="connsiteX58" fmla="*/ 347253 w 380069"/>
                      <a:gd name="connsiteY58" fmla="*/ 66638 h 577640"/>
                      <a:gd name="connsiteX59" fmla="*/ 171116 w 380069"/>
                      <a:gd name="connsiteY59" fmla="*/ 0 h 577640"/>
                      <a:gd name="connsiteX60" fmla="*/ 198240 w 380069"/>
                      <a:gd name="connsiteY60" fmla="*/ 0 h 577640"/>
                      <a:gd name="connsiteX61" fmla="*/ 198240 w 380069"/>
                      <a:gd name="connsiteY61" fmla="*/ 47216 h 577640"/>
                      <a:gd name="connsiteX62" fmla="*/ 218331 w 380069"/>
                      <a:gd name="connsiteY62" fmla="*/ 51569 h 577640"/>
                      <a:gd name="connsiteX63" fmla="*/ 218331 w 380069"/>
                      <a:gd name="connsiteY63" fmla="*/ 11721 h 577640"/>
                      <a:gd name="connsiteX64" fmla="*/ 227038 w 380069"/>
                      <a:gd name="connsiteY64" fmla="*/ 18083 h 577640"/>
                      <a:gd name="connsiteX65" fmla="*/ 227038 w 380069"/>
                      <a:gd name="connsiteY65" fmla="*/ 51569 h 577640"/>
                      <a:gd name="connsiteX66" fmla="*/ 268896 w 380069"/>
                      <a:gd name="connsiteY66" fmla="*/ 61950 h 577640"/>
                      <a:gd name="connsiteX67" fmla="*/ 298364 w 380069"/>
                      <a:gd name="connsiteY67" fmla="*/ 66303 h 577640"/>
                      <a:gd name="connsiteX68" fmla="*/ 331515 w 380069"/>
                      <a:gd name="connsiteY68" fmla="*/ 54248 h 577640"/>
                      <a:gd name="connsiteX69" fmla="*/ 334194 w 380069"/>
                      <a:gd name="connsiteY69" fmla="*/ 56592 h 577640"/>
                      <a:gd name="connsiteX70" fmla="*/ 279946 w 380069"/>
                      <a:gd name="connsiteY70" fmla="*/ 166427 h 577640"/>
                      <a:gd name="connsiteX71" fmla="*/ 279276 w 380069"/>
                      <a:gd name="connsiteY71" fmla="*/ 169441 h 577640"/>
                      <a:gd name="connsiteX72" fmla="*/ 277267 w 380069"/>
                      <a:gd name="connsiteY72" fmla="*/ 169106 h 577640"/>
                      <a:gd name="connsiteX73" fmla="*/ 198240 w 380069"/>
                      <a:gd name="connsiteY73" fmla="*/ 76684 h 577640"/>
                      <a:gd name="connsiteX74" fmla="*/ 198240 w 380069"/>
                      <a:gd name="connsiteY74" fmla="*/ 224024 h 577640"/>
                      <a:gd name="connsiteX75" fmla="*/ 218331 w 380069"/>
                      <a:gd name="connsiteY75" fmla="*/ 229382 h 577640"/>
                      <a:gd name="connsiteX76" fmla="*/ 218331 w 380069"/>
                      <a:gd name="connsiteY76" fmla="*/ 98450 h 577640"/>
                      <a:gd name="connsiteX77" fmla="*/ 243446 w 380069"/>
                      <a:gd name="connsiteY77" fmla="*/ 113519 h 577640"/>
                      <a:gd name="connsiteX78" fmla="*/ 260859 w 380069"/>
                      <a:gd name="connsiteY78" fmla="*/ 137294 h 577640"/>
                      <a:gd name="connsiteX79" fmla="*/ 257845 w 380069"/>
                      <a:gd name="connsiteY79" fmla="*/ 137294 h 577640"/>
                      <a:gd name="connsiteX80" fmla="*/ 255501 w 380069"/>
                      <a:gd name="connsiteY80" fmla="*/ 134950 h 577640"/>
                      <a:gd name="connsiteX81" fmla="*/ 227038 w 380069"/>
                      <a:gd name="connsiteY81" fmla="*/ 112849 h 577640"/>
                      <a:gd name="connsiteX82" fmla="*/ 227038 w 380069"/>
                      <a:gd name="connsiteY82" fmla="*/ 232061 h 577640"/>
                      <a:gd name="connsiteX83" fmla="*/ 232396 w 380069"/>
                      <a:gd name="connsiteY83" fmla="*/ 233735 h 577640"/>
                      <a:gd name="connsiteX84" fmla="*/ 310419 w 380069"/>
                      <a:gd name="connsiteY84" fmla="*/ 268226 h 577640"/>
                      <a:gd name="connsiteX85" fmla="*/ 351607 w 380069"/>
                      <a:gd name="connsiteY85" fmla="*/ 359309 h 577640"/>
                      <a:gd name="connsiteX86" fmla="*/ 310251 w 380069"/>
                      <a:gd name="connsiteY86" fmla="*/ 452401 h 577640"/>
                      <a:gd name="connsiteX87" fmla="*/ 208955 w 380069"/>
                      <a:gd name="connsiteY87" fmla="*/ 490575 h 577640"/>
                      <a:gd name="connsiteX88" fmla="*/ 198240 w 380069"/>
                      <a:gd name="connsiteY88" fmla="*/ 489905 h 577640"/>
                      <a:gd name="connsiteX89" fmla="*/ 198240 w 380069"/>
                      <a:gd name="connsiteY89" fmla="*/ 551855 h 577640"/>
                      <a:gd name="connsiteX90" fmla="*/ 171116 w 380069"/>
                      <a:gd name="connsiteY90" fmla="*/ 551855 h 577640"/>
                      <a:gd name="connsiteX91" fmla="*/ 171116 w 380069"/>
                      <a:gd name="connsiteY91" fmla="*/ 515690 h 577640"/>
                      <a:gd name="connsiteX92" fmla="*/ 165758 w 380069"/>
                      <a:gd name="connsiteY92" fmla="*/ 514685 h 577640"/>
                      <a:gd name="connsiteX93" fmla="*/ 125239 w 380069"/>
                      <a:gd name="connsiteY93" fmla="*/ 505644 h 577640"/>
                      <a:gd name="connsiteX94" fmla="*/ 94097 w 380069"/>
                      <a:gd name="connsiteY94" fmla="*/ 497942 h 577640"/>
                      <a:gd name="connsiteX95" fmla="*/ 51235 w 380069"/>
                      <a:gd name="connsiteY95" fmla="*/ 492919 h 577640"/>
                      <a:gd name="connsiteX96" fmla="*/ 15739 w 380069"/>
                      <a:gd name="connsiteY96" fmla="*/ 500286 h 577640"/>
                      <a:gd name="connsiteX97" fmla="*/ 11386 w 380069"/>
                      <a:gd name="connsiteY97" fmla="*/ 489905 h 577640"/>
                      <a:gd name="connsiteX98" fmla="*/ 47551 w 380069"/>
                      <a:gd name="connsiteY98" fmla="*/ 482873 h 577640"/>
                      <a:gd name="connsiteX99" fmla="*/ 127583 w 380069"/>
                      <a:gd name="connsiteY99" fmla="*/ 496937 h 577640"/>
                      <a:gd name="connsiteX100" fmla="*/ 166762 w 380069"/>
                      <a:gd name="connsiteY100" fmla="*/ 505309 h 577640"/>
                      <a:gd name="connsiteX101" fmla="*/ 171116 w 380069"/>
                      <a:gd name="connsiteY101" fmla="*/ 506314 h 577640"/>
                      <a:gd name="connsiteX102" fmla="*/ 171116 w 380069"/>
                      <a:gd name="connsiteY102" fmla="*/ 487226 h 577640"/>
                      <a:gd name="connsiteX103" fmla="*/ 89074 w 380069"/>
                      <a:gd name="connsiteY103" fmla="*/ 469479 h 577640"/>
                      <a:gd name="connsiteX104" fmla="*/ 46881 w 380069"/>
                      <a:gd name="connsiteY104" fmla="*/ 462781 h 577640"/>
                      <a:gd name="connsiteX105" fmla="*/ 2679 w 380069"/>
                      <a:gd name="connsiteY105" fmla="*/ 475841 h 577640"/>
                      <a:gd name="connsiteX106" fmla="*/ 0 w 380069"/>
                      <a:gd name="connsiteY106" fmla="*/ 470483 h 577640"/>
                      <a:gd name="connsiteX107" fmla="*/ 3014 w 380069"/>
                      <a:gd name="connsiteY107" fmla="*/ 465795 h 577640"/>
                      <a:gd name="connsiteX108" fmla="*/ 58267 w 380069"/>
                      <a:gd name="connsiteY108" fmla="*/ 352611 h 577640"/>
                      <a:gd name="connsiteX109" fmla="*/ 63625 w 380069"/>
                      <a:gd name="connsiteY109" fmla="*/ 352611 h 577640"/>
                      <a:gd name="connsiteX110" fmla="*/ 98115 w 380069"/>
                      <a:gd name="connsiteY110" fmla="*/ 427956 h 577640"/>
                      <a:gd name="connsiteX111" fmla="*/ 171116 w 380069"/>
                      <a:gd name="connsiteY111" fmla="*/ 461442 h 577640"/>
                      <a:gd name="connsiteX112" fmla="*/ 171116 w 380069"/>
                      <a:gd name="connsiteY112" fmla="*/ 318790 h 577640"/>
                      <a:gd name="connsiteX113" fmla="*/ 164084 w 380069"/>
                      <a:gd name="connsiteY113" fmla="*/ 316781 h 577640"/>
                      <a:gd name="connsiteX114" fmla="*/ 79865 w 380069"/>
                      <a:gd name="connsiteY114" fmla="*/ 290159 h 577640"/>
                      <a:gd name="connsiteX115" fmla="*/ 53913 w 380069"/>
                      <a:gd name="connsiteY115" fmla="*/ 258515 h 577640"/>
                      <a:gd name="connsiteX116" fmla="*/ 66303 w 380069"/>
                      <a:gd name="connsiteY116" fmla="*/ 265212 h 577640"/>
                      <a:gd name="connsiteX117" fmla="*/ 125909 w 380069"/>
                      <a:gd name="connsiteY117" fmla="*/ 296354 h 577640"/>
                      <a:gd name="connsiteX118" fmla="*/ 166093 w 380069"/>
                      <a:gd name="connsiteY118" fmla="*/ 306400 h 577640"/>
                      <a:gd name="connsiteX119" fmla="*/ 171116 w 380069"/>
                      <a:gd name="connsiteY119" fmla="*/ 307740 h 577640"/>
                      <a:gd name="connsiteX120" fmla="*/ 171116 w 380069"/>
                      <a:gd name="connsiteY120" fmla="*/ 289657 h 577640"/>
                      <a:gd name="connsiteX121" fmla="*/ 164418 w 380069"/>
                      <a:gd name="connsiteY121" fmla="*/ 288318 h 577640"/>
                      <a:gd name="connsiteX122" fmla="*/ 70992 w 380069"/>
                      <a:gd name="connsiteY122" fmla="*/ 255501 h 577640"/>
                      <a:gd name="connsiteX123" fmla="*/ 41858 w 380069"/>
                      <a:gd name="connsiteY123" fmla="*/ 217494 h 577640"/>
                      <a:gd name="connsiteX124" fmla="*/ 30808 w 380069"/>
                      <a:gd name="connsiteY124" fmla="*/ 167767 h 577640"/>
                      <a:gd name="connsiteX125" fmla="*/ 68647 w 380069"/>
                      <a:gd name="connsiteY125" fmla="*/ 78358 h 577640"/>
                      <a:gd name="connsiteX126" fmla="*/ 171116 w 380069"/>
                      <a:gd name="connsiteY126" fmla="*/ 45207 h 57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380069" h="577640">
                        <a:moveTo>
                          <a:pt x="96440" y="366005"/>
                        </a:moveTo>
                        <a:cubicBezTo>
                          <a:pt x="100458" y="387659"/>
                          <a:pt x="107100" y="404514"/>
                          <a:pt x="116364" y="416569"/>
                        </a:cubicBezTo>
                        <a:cubicBezTo>
                          <a:pt x="125629" y="428624"/>
                          <a:pt x="140977" y="440679"/>
                          <a:pt x="162408" y="452735"/>
                        </a:cubicBezTo>
                        <a:lnTo>
                          <a:pt x="162408" y="454409"/>
                        </a:lnTo>
                        <a:cubicBezTo>
                          <a:pt x="142540" y="449721"/>
                          <a:pt x="125741" y="439563"/>
                          <a:pt x="112011" y="423936"/>
                        </a:cubicBezTo>
                        <a:cubicBezTo>
                          <a:pt x="98282" y="408309"/>
                          <a:pt x="89966" y="389780"/>
                          <a:pt x="87064" y="368349"/>
                        </a:cubicBezTo>
                        <a:close/>
                        <a:moveTo>
                          <a:pt x="197570" y="296354"/>
                        </a:moveTo>
                        <a:lnTo>
                          <a:pt x="197570" y="464456"/>
                        </a:lnTo>
                        <a:cubicBezTo>
                          <a:pt x="199133" y="464456"/>
                          <a:pt x="200360" y="464456"/>
                          <a:pt x="201253" y="464456"/>
                        </a:cubicBezTo>
                        <a:cubicBezTo>
                          <a:pt x="201923" y="464456"/>
                          <a:pt x="206276" y="464009"/>
                          <a:pt x="214313" y="463116"/>
                        </a:cubicBezTo>
                        <a:cubicBezTo>
                          <a:pt x="215206" y="463116"/>
                          <a:pt x="216434" y="463116"/>
                          <a:pt x="217996" y="463116"/>
                        </a:cubicBezTo>
                        <a:lnTo>
                          <a:pt x="217996" y="320799"/>
                        </a:lnTo>
                        <a:cubicBezTo>
                          <a:pt x="253492" y="328613"/>
                          <a:pt x="275370" y="343682"/>
                          <a:pt x="283630" y="366006"/>
                        </a:cubicBezTo>
                        <a:lnTo>
                          <a:pt x="281286" y="366006"/>
                        </a:lnTo>
                        <a:cubicBezTo>
                          <a:pt x="267668" y="349486"/>
                          <a:pt x="249362" y="338435"/>
                          <a:pt x="226368" y="332854"/>
                        </a:cubicBezTo>
                        <a:lnTo>
                          <a:pt x="226368" y="463116"/>
                        </a:lnTo>
                        <a:cubicBezTo>
                          <a:pt x="248469" y="458428"/>
                          <a:pt x="265603" y="449610"/>
                          <a:pt x="277770" y="436662"/>
                        </a:cubicBezTo>
                        <a:cubicBezTo>
                          <a:pt x="289936" y="423714"/>
                          <a:pt x="296020" y="407752"/>
                          <a:pt x="296020" y="388777"/>
                        </a:cubicBezTo>
                        <a:cubicBezTo>
                          <a:pt x="296020" y="369578"/>
                          <a:pt x="289099" y="352053"/>
                          <a:pt x="275258" y="336203"/>
                        </a:cubicBezTo>
                        <a:cubicBezTo>
                          <a:pt x="266552" y="326157"/>
                          <a:pt x="257510" y="318679"/>
                          <a:pt x="248134" y="313767"/>
                        </a:cubicBezTo>
                        <a:cubicBezTo>
                          <a:pt x="238758" y="308856"/>
                          <a:pt x="223354" y="303498"/>
                          <a:pt x="201923" y="297694"/>
                        </a:cubicBezTo>
                        <a:close/>
                        <a:moveTo>
                          <a:pt x="334193" y="270235"/>
                        </a:moveTo>
                        <a:cubicBezTo>
                          <a:pt x="364777" y="292559"/>
                          <a:pt x="380069" y="324036"/>
                          <a:pt x="380069" y="364666"/>
                        </a:cubicBezTo>
                        <a:cubicBezTo>
                          <a:pt x="380069" y="401055"/>
                          <a:pt x="366842" y="433872"/>
                          <a:pt x="340388" y="463116"/>
                        </a:cubicBezTo>
                        <a:cubicBezTo>
                          <a:pt x="313934" y="492361"/>
                          <a:pt x="281843" y="509551"/>
                          <a:pt x="244115" y="514685"/>
                        </a:cubicBezTo>
                        <a:lnTo>
                          <a:pt x="229381" y="516694"/>
                        </a:lnTo>
                        <a:lnTo>
                          <a:pt x="226367" y="517364"/>
                        </a:lnTo>
                        <a:lnTo>
                          <a:pt x="226367" y="577640"/>
                        </a:lnTo>
                        <a:lnTo>
                          <a:pt x="189532" y="577640"/>
                        </a:lnTo>
                        <a:lnTo>
                          <a:pt x="182165" y="568598"/>
                        </a:lnTo>
                        <a:lnTo>
                          <a:pt x="217995" y="568598"/>
                        </a:lnTo>
                        <a:lnTo>
                          <a:pt x="217995" y="507988"/>
                        </a:lnTo>
                        <a:cubicBezTo>
                          <a:pt x="236301" y="507988"/>
                          <a:pt x="256393" y="503411"/>
                          <a:pt x="278271" y="494259"/>
                        </a:cubicBezTo>
                        <a:cubicBezTo>
                          <a:pt x="306176" y="482650"/>
                          <a:pt x="328500" y="464958"/>
                          <a:pt x="345244" y="441183"/>
                        </a:cubicBezTo>
                        <a:cubicBezTo>
                          <a:pt x="361987" y="417407"/>
                          <a:pt x="370358" y="391455"/>
                          <a:pt x="370358" y="363327"/>
                        </a:cubicBezTo>
                        <a:cubicBezTo>
                          <a:pt x="370358" y="327608"/>
                          <a:pt x="358303" y="297247"/>
                          <a:pt x="334193" y="272244"/>
                        </a:cubicBezTo>
                        <a:close/>
                        <a:moveTo>
                          <a:pt x="170781" y="72331"/>
                        </a:moveTo>
                        <a:cubicBezTo>
                          <a:pt x="148457" y="72331"/>
                          <a:pt x="129258" y="79195"/>
                          <a:pt x="113184" y="92925"/>
                        </a:cubicBezTo>
                        <a:cubicBezTo>
                          <a:pt x="97111" y="106654"/>
                          <a:pt x="89074" y="123118"/>
                          <a:pt x="89074" y="142317"/>
                        </a:cubicBezTo>
                        <a:cubicBezTo>
                          <a:pt x="89074" y="178259"/>
                          <a:pt x="114859" y="203039"/>
                          <a:pt x="166428" y="216657"/>
                        </a:cubicBezTo>
                        <a:lnTo>
                          <a:pt x="170781" y="217661"/>
                        </a:lnTo>
                        <a:lnTo>
                          <a:pt x="170781" y="99455"/>
                        </a:lnTo>
                        <a:cubicBezTo>
                          <a:pt x="155154" y="100794"/>
                          <a:pt x="142708" y="106096"/>
                          <a:pt x="133444" y="115361"/>
                        </a:cubicBezTo>
                        <a:cubicBezTo>
                          <a:pt x="124179" y="124625"/>
                          <a:pt x="119547" y="136401"/>
                          <a:pt x="119547" y="150689"/>
                        </a:cubicBezTo>
                        <a:cubicBezTo>
                          <a:pt x="119547" y="170557"/>
                          <a:pt x="131490" y="187970"/>
                          <a:pt x="155377" y="202927"/>
                        </a:cubicBezTo>
                        <a:lnTo>
                          <a:pt x="155377" y="205271"/>
                        </a:lnTo>
                        <a:cubicBezTo>
                          <a:pt x="125016" y="192323"/>
                          <a:pt x="109836" y="173683"/>
                          <a:pt x="109836" y="149349"/>
                        </a:cubicBezTo>
                        <a:cubicBezTo>
                          <a:pt x="109836" y="133276"/>
                          <a:pt x="115807" y="119435"/>
                          <a:pt x="127751" y="107826"/>
                        </a:cubicBezTo>
                        <a:cubicBezTo>
                          <a:pt x="139694" y="96218"/>
                          <a:pt x="154038" y="90413"/>
                          <a:pt x="170781" y="90413"/>
                        </a:cubicBezTo>
                        <a:close/>
                        <a:moveTo>
                          <a:pt x="347253" y="66638"/>
                        </a:moveTo>
                        <a:lnTo>
                          <a:pt x="355624" y="70322"/>
                        </a:lnTo>
                        <a:lnTo>
                          <a:pt x="352611" y="75679"/>
                        </a:lnTo>
                        <a:cubicBezTo>
                          <a:pt x="337877" y="101129"/>
                          <a:pt x="325710" y="124123"/>
                          <a:pt x="316110" y="144661"/>
                        </a:cubicBezTo>
                        <a:lnTo>
                          <a:pt x="303051" y="173125"/>
                        </a:lnTo>
                        <a:lnTo>
                          <a:pt x="301376" y="177143"/>
                        </a:lnTo>
                        <a:lnTo>
                          <a:pt x="293340" y="174129"/>
                        </a:lnTo>
                        <a:cubicBezTo>
                          <a:pt x="295126" y="170334"/>
                          <a:pt x="296130" y="168213"/>
                          <a:pt x="296353" y="167767"/>
                        </a:cubicBezTo>
                        <a:lnTo>
                          <a:pt x="310753" y="136290"/>
                        </a:lnTo>
                        <a:cubicBezTo>
                          <a:pt x="323254" y="108608"/>
                          <a:pt x="335421" y="85390"/>
                          <a:pt x="347253" y="66638"/>
                        </a:cubicBezTo>
                        <a:close/>
                        <a:moveTo>
                          <a:pt x="171116" y="0"/>
                        </a:moveTo>
                        <a:lnTo>
                          <a:pt x="198240" y="0"/>
                        </a:lnTo>
                        <a:lnTo>
                          <a:pt x="198240" y="47216"/>
                        </a:lnTo>
                        <a:cubicBezTo>
                          <a:pt x="205830" y="48555"/>
                          <a:pt x="212527" y="50007"/>
                          <a:pt x="218331" y="51569"/>
                        </a:cubicBezTo>
                        <a:lnTo>
                          <a:pt x="218331" y="11721"/>
                        </a:lnTo>
                        <a:lnTo>
                          <a:pt x="227038" y="18083"/>
                        </a:lnTo>
                        <a:lnTo>
                          <a:pt x="227038" y="51569"/>
                        </a:lnTo>
                        <a:cubicBezTo>
                          <a:pt x="232172" y="52685"/>
                          <a:pt x="246125" y="56146"/>
                          <a:pt x="268896" y="61950"/>
                        </a:cubicBezTo>
                        <a:cubicBezTo>
                          <a:pt x="280281" y="64852"/>
                          <a:pt x="290104" y="66303"/>
                          <a:pt x="298364" y="66303"/>
                        </a:cubicBezTo>
                        <a:cubicBezTo>
                          <a:pt x="310196" y="66303"/>
                          <a:pt x="321246" y="62285"/>
                          <a:pt x="331515" y="54248"/>
                        </a:cubicBezTo>
                        <a:lnTo>
                          <a:pt x="334194" y="56592"/>
                        </a:lnTo>
                        <a:cubicBezTo>
                          <a:pt x="308968" y="96553"/>
                          <a:pt x="290885" y="133164"/>
                          <a:pt x="279946" y="166427"/>
                        </a:cubicBezTo>
                        <a:lnTo>
                          <a:pt x="279276" y="169441"/>
                        </a:lnTo>
                        <a:lnTo>
                          <a:pt x="277267" y="169106"/>
                        </a:lnTo>
                        <a:cubicBezTo>
                          <a:pt x="268561" y="120216"/>
                          <a:pt x="242218" y="89409"/>
                          <a:pt x="198240" y="76684"/>
                        </a:cubicBezTo>
                        <a:lnTo>
                          <a:pt x="198240" y="224024"/>
                        </a:lnTo>
                        <a:lnTo>
                          <a:pt x="218331" y="229382"/>
                        </a:lnTo>
                        <a:lnTo>
                          <a:pt x="218331" y="98450"/>
                        </a:lnTo>
                        <a:cubicBezTo>
                          <a:pt x="230163" y="104031"/>
                          <a:pt x="238535" y="109054"/>
                          <a:pt x="243446" y="113519"/>
                        </a:cubicBezTo>
                        <a:cubicBezTo>
                          <a:pt x="248357" y="117984"/>
                          <a:pt x="254162" y="125909"/>
                          <a:pt x="260859" y="137294"/>
                        </a:cubicBezTo>
                        <a:lnTo>
                          <a:pt x="257845" y="137294"/>
                        </a:lnTo>
                        <a:lnTo>
                          <a:pt x="255501" y="134950"/>
                        </a:lnTo>
                        <a:cubicBezTo>
                          <a:pt x="243446" y="123788"/>
                          <a:pt x="233958" y="116421"/>
                          <a:pt x="227038" y="112849"/>
                        </a:cubicBezTo>
                        <a:lnTo>
                          <a:pt x="227038" y="232061"/>
                        </a:lnTo>
                        <a:lnTo>
                          <a:pt x="232396" y="233735"/>
                        </a:lnTo>
                        <a:cubicBezTo>
                          <a:pt x="269677" y="244450"/>
                          <a:pt x="295685" y="255948"/>
                          <a:pt x="310419" y="268226"/>
                        </a:cubicBezTo>
                        <a:cubicBezTo>
                          <a:pt x="337878" y="291443"/>
                          <a:pt x="351607" y="321804"/>
                          <a:pt x="351607" y="359309"/>
                        </a:cubicBezTo>
                        <a:cubicBezTo>
                          <a:pt x="351607" y="395920"/>
                          <a:pt x="337822" y="426951"/>
                          <a:pt x="310251" y="452401"/>
                        </a:cubicBezTo>
                        <a:cubicBezTo>
                          <a:pt x="282681" y="477850"/>
                          <a:pt x="248916" y="490575"/>
                          <a:pt x="208955" y="490575"/>
                        </a:cubicBezTo>
                        <a:cubicBezTo>
                          <a:pt x="206946" y="490575"/>
                          <a:pt x="203374" y="490352"/>
                          <a:pt x="198240" y="489905"/>
                        </a:cubicBezTo>
                        <a:lnTo>
                          <a:pt x="198240" y="551855"/>
                        </a:lnTo>
                        <a:lnTo>
                          <a:pt x="171116" y="551855"/>
                        </a:lnTo>
                        <a:lnTo>
                          <a:pt x="171116" y="515690"/>
                        </a:lnTo>
                        <a:lnTo>
                          <a:pt x="165758" y="514685"/>
                        </a:lnTo>
                        <a:cubicBezTo>
                          <a:pt x="148122" y="511113"/>
                          <a:pt x="134616" y="508100"/>
                          <a:pt x="125239" y="505644"/>
                        </a:cubicBezTo>
                        <a:lnTo>
                          <a:pt x="94097" y="497942"/>
                        </a:lnTo>
                        <a:cubicBezTo>
                          <a:pt x="80033" y="494593"/>
                          <a:pt x="65745" y="492919"/>
                          <a:pt x="51235" y="492919"/>
                        </a:cubicBezTo>
                        <a:cubicBezTo>
                          <a:pt x="39180" y="492919"/>
                          <a:pt x="27348" y="495375"/>
                          <a:pt x="15739" y="500286"/>
                        </a:cubicBezTo>
                        <a:lnTo>
                          <a:pt x="11386" y="489905"/>
                        </a:lnTo>
                        <a:cubicBezTo>
                          <a:pt x="23664" y="485217"/>
                          <a:pt x="35719" y="482873"/>
                          <a:pt x="47551" y="482873"/>
                        </a:cubicBezTo>
                        <a:cubicBezTo>
                          <a:pt x="62955" y="482873"/>
                          <a:pt x="89632" y="487561"/>
                          <a:pt x="127583" y="496937"/>
                        </a:cubicBezTo>
                        <a:cubicBezTo>
                          <a:pt x="141201" y="500063"/>
                          <a:pt x="154261" y="502853"/>
                          <a:pt x="166762" y="505309"/>
                        </a:cubicBezTo>
                        <a:lnTo>
                          <a:pt x="171116" y="506314"/>
                        </a:lnTo>
                        <a:lnTo>
                          <a:pt x="171116" y="487226"/>
                        </a:lnTo>
                        <a:cubicBezTo>
                          <a:pt x="154372" y="485217"/>
                          <a:pt x="127025" y="479301"/>
                          <a:pt x="89074" y="469479"/>
                        </a:cubicBezTo>
                        <a:cubicBezTo>
                          <a:pt x="72331" y="465014"/>
                          <a:pt x="58267" y="462781"/>
                          <a:pt x="46881" y="462781"/>
                        </a:cubicBezTo>
                        <a:cubicBezTo>
                          <a:pt x="33040" y="462781"/>
                          <a:pt x="18306" y="467135"/>
                          <a:pt x="2679" y="475841"/>
                        </a:cubicBezTo>
                        <a:lnTo>
                          <a:pt x="0" y="470483"/>
                        </a:lnTo>
                        <a:lnTo>
                          <a:pt x="3014" y="465795"/>
                        </a:lnTo>
                        <a:cubicBezTo>
                          <a:pt x="28687" y="423379"/>
                          <a:pt x="47105" y="385651"/>
                          <a:pt x="58267" y="352611"/>
                        </a:cubicBezTo>
                        <a:lnTo>
                          <a:pt x="63625" y="352611"/>
                        </a:lnTo>
                        <a:cubicBezTo>
                          <a:pt x="67866" y="383865"/>
                          <a:pt x="79363" y="408980"/>
                          <a:pt x="98115" y="427956"/>
                        </a:cubicBezTo>
                        <a:cubicBezTo>
                          <a:pt x="116868" y="446931"/>
                          <a:pt x="141201" y="458093"/>
                          <a:pt x="171116" y="461442"/>
                        </a:cubicBezTo>
                        <a:lnTo>
                          <a:pt x="171116" y="318790"/>
                        </a:lnTo>
                        <a:lnTo>
                          <a:pt x="164084" y="316781"/>
                        </a:lnTo>
                        <a:cubicBezTo>
                          <a:pt x="119882" y="305396"/>
                          <a:pt x="91809" y="296522"/>
                          <a:pt x="79865" y="290159"/>
                        </a:cubicBezTo>
                        <a:cubicBezTo>
                          <a:pt x="67922" y="283797"/>
                          <a:pt x="59271" y="273249"/>
                          <a:pt x="53913" y="258515"/>
                        </a:cubicBezTo>
                        <a:lnTo>
                          <a:pt x="66303" y="265212"/>
                        </a:lnTo>
                        <a:cubicBezTo>
                          <a:pt x="73001" y="277714"/>
                          <a:pt x="92869" y="288094"/>
                          <a:pt x="125909" y="296354"/>
                        </a:cubicBezTo>
                        <a:lnTo>
                          <a:pt x="166093" y="306400"/>
                        </a:lnTo>
                        <a:lnTo>
                          <a:pt x="171116" y="307740"/>
                        </a:lnTo>
                        <a:lnTo>
                          <a:pt x="171116" y="289657"/>
                        </a:lnTo>
                        <a:lnTo>
                          <a:pt x="164418" y="288318"/>
                        </a:lnTo>
                        <a:cubicBezTo>
                          <a:pt x="118430" y="278718"/>
                          <a:pt x="87288" y="267779"/>
                          <a:pt x="70992" y="255501"/>
                        </a:cubicBezTo>
                        <a:cubicBezTo>
                          <a:pt x="58936" y="246125"/>
                          <a:pt x="49225" y="233456"/>
                          <a:pt x="41858" y="217494"/>
                        </a:cubicBezTo>
                        <a:cubicBezTo>
                          <a:pt x="34491" y="201532"/>
                          <a:pt x="30808" y="184956"/>
                          <a:pt x="30808" y="167767"/>
                        </a:cubicBezTo>
                        <a:cubicBezTo>
                          <a:pt x="30808" y="130262"/>
                          <a:pt x="43421" y="100459"/>
                          <a:pt x="68647" y="78358"/>
                        </a:cubicBezTo>
                        <a:cubicBezTo>
                          <a:pt x="93874" y="56257"/>
                          <a:pt x="128030" y="45207"/>
                          <a:pt x="171116" y="45207"/>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5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grpSp>
            <p:nvGrpSpPr>
              <p:cNvPr id="287" name="Group 286">
                <a:extLst>
                  <a:ext uri="{FF2B5EF4-FFF2-40B4-BE49-F238E27FC236}">
                    <a16:creationId xmlns:a16="http://schemas.microsoft.com/office/drawing/2014/main" id="{C8E122C4-268B-4C7E-BBE8-3FDAAF14274F}"/>
                  </a:ext>
                </a:extLst>
              </p:cNvPr>
              <p:cNvGrpSpPr/>
              <p:nvPr/>
            </p:nvGrpSpPr>
            <p:grpSpPr>
              <a:xfrm>
                <a:off x="2594384" y="3383989"/>
                <a:ext cx="472606" cy="408666"/>
                <a:chOff x="9660749" y="1759468"/>
                <a:chExt cx="959968" cy="830091"/>
              </a:xfrm>
              <a:solidFill>
                <a:schemeClr val="bg1">
                  <a:alpha val="14000"/>
                </a:schemeClr>
              </a:solidFill>
            </p:grpSpPr>
            <p:sp>
              <p:nvSpPr>
                <p:cNvPr id="288" name="Graphic 1204" descr="Cloud">
                  <a:extLst>
                    <a:ext uri="{FF2B5EF4-FFF2-40B4-BE49-F238E27FC236}">
                      <a16:creationId xmlns:a16="http://schemas.microsoft.com/office/drawing/2014/main" id="{F2CF64A7-B9AA-4112-AA7F-9389E293BD5F}"/>
                    </a:ext>
                  </a:extLst>
                </p:cNvPr>
                <p:cNvSpPr/>
                <p:nvPr/>
              </p:nvSpPr>
              <p:spPr>
                <a:xfrm>
                  <a:off x="9660749" y="1759468"/>
                  <a:ext cx="959968" cy="55339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9" name="Arrow: Up 288">
                  <a:extLst>
                    <a:ext uri="{FF2B5EF4-FFF2-40B4-BE49-F238E27FC236}">
                      <a16:creationId xmlns:a16="http://schemas.microsoft.com/office/drawing/2014/main" id="{780A5183-5E04-4D0B-B7E1-2D3BDB10FAEC}"/>
                    </a:ext>
                  </a:extLst>
                </p:cNvPr>
                <p:cNvSpPr/>
                <p:nvPr/>
              </p:nvSpPr>
              <p:spPr>
                <a:xfrm>
                  <a:off x="9939565" y="2036165"/>
                  <a:ext cx="402336" cy="553394"/>
                </a:xfrm>
                <a:prstGeom prst="upArrow">
                  <a:avLst/>
                </a:prstGeom>
                <a:solidFill>
                  <a:srgbClr val="39A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24" name="Group 223">
            <a:extLst>
              <a:ext uri="{FF2B5EF4-FFF2-40B4-BE49-F238E27FC236}">
                <a16:creationId xmlns:a16="http://schemas.microsoft.com/office/drawing/2014/main" id="{52519E86-B88F-4EBF-BC58-884781D84AC7}"/>
              </a:ext>
            </a:extLst>
          </p:cNvPr>
          <p:cNvGrpSpPr/>
          <p:nvPr/>
        </p:nvGrpSpPr>
        <p:grpSpPr>
          <a:xfrm>
            <a:off x="2612151" y="3729377"/>
            <a:ext cx="625871" cy="1962020"/>
            <a:chOff x="-181849" y="3383968"/>
            <a:chExt cx="574922" cy="1802302"/>
          </a:xfrm>
        </p:grpSpPr>
        <p:sp>
          <p:nvSpPr>
            <p:cNvPr id="248" name="Freeform 368">
              <a:extLst>
                <a:ext uri="{FF2B5EF4-FFF2-40B4-BE49-F238E27FC236}">
                  <a16:creationId xmlns:a16="http://schemas.microsoft.com/office/drawing/2014/main" id="{36D9C191-69FB-487B-A2B5-D8EE289C99B3}"/>
                </a:ext>
              </a:extLst>
            </p:cNvPr>
            <p:cNvSpPr>
              <a:spLocks/>
            </p:cNvSpPr>
            <p:nvPr/>
          </p:nvSpPr>
          <p:spPr bwMode="auto">
            <a:xfrm>
              <a:off x="144690" y="4392316"/>
              <a:ext cx="248383" cy="313747"/>
            </a:xfrm>
            <a:custGeom>
              <a:avLst/>
              <a:gdLst>
                <a:gd name="T0" fmla="*/ 102 w 1380"/>
                <a:gd name="T1" fmla="*/ 1158 h 1746"/>
                <a:gd name="T2" fmla="*/ 103 w 1380"/>
                <a:gd name="T3" fmla="*/ 1471 h 1746"/>
                <a:gd name="T4" fmla="*/ 103 w 1380"/>
                <a:gd name="T5" fmla="*/ 1633 h 1746"/>
                <a:gd name="T6" fmla="*/ 154 w 1380"/>
                <a:gd name="T7" fmla="*/ 1734 h 1746"/>
                <a:gd name="T8" fmla="*/ 1219 w 1380"/>
                <a:gd name="T9" fmla="*/ 1731 h 1746"/>
                <a:gd name="T10" fmla="*/ 1288 w 1380"/>
                <a:gd name="T11" fmla="*/ 1438 h 1746"/>
                <a:gd name="T12" fmla="*/ 1288 w 1380"/>
                <a:gd name="T13" fmla="*/ 1082 h 1746"/>
                <a:gd name="T14" fmla="*/ 1327 w 1380"/>
                <a:gd name="T15" fmla="*/ 938 h 1746"/>
                <a:gd name="T16" fmla="*/ 1058 w 1380"/>
                <a:gd name="T17" fmla="*/ 297 h 1746"/>
                <a:gd name="T18" fmla="*/ 1043 w 1380"/>
                <a:gd name="T19" fmla="*/ 110 h 1746"/>
                <a:gd name="T20" fmla="*/ 935 w 1380"/>
                <a:gd name="T21" fmla="*/ 17 h 1746"/>
                <a:gd name="T22" fmla="*/ 929 w 1380"/>
                <a:gd name="T23" fmla="*/ 299 h 1746"/>
                <a:gd name="T24" fmla="*/ 448 w 1380"/>
                <a:gd name="T25" fmla="*/ 298 h 1746"/>
                <a:gd name="T26" fmla="*/ 462 w 1380"/>
                <a:gd name="T27" fmla="*/ 138 h 1746"/>
                <a:gd name="T28" fmla="*/ 637 w 1380"/>
                <a:gd name="T29" fmla="*/ 88 h 1746"/>
                <a:gd name="T30" fmla="*/ 500 w 1380"/>
                <a:gd name="T31" fmla="*/ 7 h 1746"/>
                <a:gd name="T32" fmla="*/ 471 w 1380"/>
                <a:gd name="T33" fmla="*/ 9 h 1746"/>
                <a:gd name="T34" fmla="*/ 321 w 1380"/>
                <a:gd name="T35" fmla="*/ 300 h 1746"/>
                <a:gd name="T36" fmla="*/ 59 w 1380"/>
                <a:gd name="T37" fmla="*/ 845 h 1746"/>
                <a:gd name="T38" fmla="*/ 104 w 1380"/>
                <a:gd name="T39" fmla="*/ 1064 h 1746"/>
                <a:gd name="T40" fmla="*/ 102 w 1380"/>
                <a:gd name="T41" fmla="*/ 1158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0" h="1746">
                  <a:moveTo>
                    <a:pt x="102" y="1158"/>
                  </a:moveTo>
                  <a:cubicBezTo>
                    <a:pt x="102" y="1263"/>
                    <a:pt x="103" y="1367"/>
                    <a:pt x="103" y="1471"/>
                  </a:cubicBezTo>
                  <a:cubicBezTo>
                    <a:pt x="103" y="1525"/>
                    <a:pt x="103" y="1579"/>
                    <a:pt x="103" y="1633"/>
                  </a:cubicBezTo>
                  <a:cubicBezTo>
                    <a:pt x="103" y="1708"/>
                    <a:pt x="106" y="1703"/>
                    <a:pt x="154" y="1734"/>
                  </a:cubicBezTo>
                  <a:cubicBezTo>
                    <a:pt x="250" y="1734"/>
                    <a:pt x="1168" y="1746"/>
                    <a:pt x="1219" y="1731"/>
                  </a:cubicBezTo>
                  <a:cubicBezTo>
                    <a:pt x="1316" y="1704"/>
                    <a:pt x="1288" y="1544"/>
                    <a:pt x="1288" y="1438"/>
                  </a:cubicBezTo>
                  <a:cubicBezTo>
                    <a:pt x="1288" y="1339"/>
                    <a:pt x="1278" y="1172"/>
                    <a:pt x="1288" y="1082"/>
                  </a:cubicBezTo>
                  <a:cubicBezTo>
                    <a:pt x="1294" y="1027"/>
                    <a:pt x="1326" y="1026"/>
                    <a:pt x="1327" y="938"/>
                  </a:cubicBezTo>
                  <a:cubicBezTo>
                    <a:pt x="1334" y="260"/>
                    <a:pt x="1380" y="302"/>
                    <a:pt x="1058" y="297"/>
                  </a:cubicBezTo>
                  <a:cubicBezTo>
                    <a:pt x="1043" y="238"/>
                    <a:pt x="1065" y="168"/>
                    <a:pt x="1043" y="110"/>
                  </a:cubicBezTo>
                  <a:cubicBezTo>
                    <a:pt x="1026" y="67"/>
                    <a:pt x="983" y="26"/>
                    <a:pt x="935" y="17"/>
                  </a:cubicBezTo>
                  <a:cubicBezTo>
                    <a:pt x="928" y="114"/>
                    <a:pt x="937" y="262"/>
                    <a:pt x="929" y="299"/>
                  </a:cubicBezTo>
                  <a:lnTo>
                    <a:pt x="448" y="298"/>
                  </a:lnTo>
                  <a:cubicBezTo>
                    <a:pt x="436" y="255"/>
                    <a:pt x="444" y="176"/>
                    <a:pt x="462" y="138"/>
                  </a:cubicBezTo>
                  <a:cubicBezTo>
                    <a:pt x="523" y="120"/>
                    <a:pt x="617" y="159"/>
                    <a:pt x="637" y="88"/>
                  </a:cubicBezTo>
                  <a:cubicBezTo>
                    <a:pt x="661" y="0"/>
                    <a:pt x="564" y="7"/>
                    <a:pt x="500" y="7"/>
                  </a:cubicBezTo>
                  <a:lnTo>
                    <a:pt x="471" y="9"/>
                  </a:lnTo>
                  <a:cubicBezTo>
                    <a:pt x="302" y="18"/>
                    <a:pt x="318" y="183"/>
                    <a:pt x="321" y="300"/>
                  </a:cubicBezTo>
                  <a:cubicBezTo>
                    <a:pt x="0" y="289"/>
                    <a:pt x="59" y="260"/>
                    <a:pt x="59" y="845"/>
                  </a:cubicBezTo>
                  <a:cubicBezTo>
                    <a:pt x="59" y="963"/>
                    <a:pt x="40" y="1021"/>
                    <a:pt x="104" y="1064"/>
                  </a:cubicBezTo>
                  <a:lnTo>
                    <a:pt x="102" y="1158"/>
                  </a:ln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9" name="Freeform 362">
              <a:extLst>
                <a:ext uri="{FF2B5EF4-FFF2-40B4-BE49-F238E27FC236}">
                  <a16:creationId xmlns:a16="http://schemas.microsoft.com/office/drawing/2014/main" id="{AD4AD02A-7DDF-40E3-899A-EFC37D79C5C4}"/>
                </a:ext>
              </a:extLst>
            </p:cNvPr>
            <p:cNvSpPr>
              <a:spLocks/>
            </p:cNvSpPr>
            <p:nvPr/>
          </p:nvSpPr>
          <p:spPr bwMode="auto">
            <a:xfrm>
              <a:off x="-81034" y="4158749"/>
              <a:ext cx="316362" cy="441860"/>
            </a:xfrm>
            <a:custGeom>
              <a:avLst/>
              <a:gdLst>
                <a:gd name="T0" fmla="*/ 262 w 1759"/>
                <a:gd name="T1" fmla="*/ 2455 h 2456"/>
                <a:gd name="T2" fmla="*/ 754 w 1759"/>
                <a:gd name="T3" fmla="*/ 2454 h 2456"/>
                <a:gd name="T4" fmla="*/ 935 w 1759"/>
                <a:gd name="T5" fmla="*/ 2454 h 2456"/>
                <a:gd name="T6" fmla="*/ 1358 w 1759"/>
                <a:gd name="T7" fmla="*/ 2456 h 2456"/>
                <a:gd name="T8" fmla="*/ 1360 w 1759"/>
                <a:gd name="T9" fmla="*/ 2362 h 2456"/>
                <a:gd name="T10" fmla="*/ 1315 w 1759"/>
                <a:gd name="T11" fmla="*/ 2143 h 2456"/>
                <a:gd name="T12" fmla="*/ 1577 w 1759"/>
                <a:gd name="T13" fmla="*/ 1598 h 2456"/>
                <a:gd name="T14" fmla="*/ 1727 w 1759"/>
                <a:gd name="T15" fmla="*/ 1307 h 2456"/>
                <a:gd name="T16" fmla="*/ 1574 w 1759"/>
                <a:gd name="T17" fmla="*/ 0 h 2456"/>
                <a:gd name="T18" fmla="*/ 141 w 1759"/>
                <a:gd name="T19" fmla="*/ 0 h 2456"/>
                <a:gd name="T20" fmla="*/ 27 w 1759"/>
                <a:gd name="T21" fmla="*/ 584 h 2456"/>
                <a:gd name="T22" fmla="*/ 13 w 1759"/>
                <a:gd name="T23" fmla="*/ 1248 h 2456"/>
                <a:gd name="T24" fmla="*/ 137 w 1759"/>
                <a:gd name="T25" fmla="*/ 2165 h 2456"/>
                <a:gd name="T26" fmla="*/ 202 w 1759"/>
                <a:gd name="T27" fmla="*/ 2454 h 2456"/>
                <a:gd name="T28" fmla="*/ 262 w 1759"/>
                <a:gd name="T29" fmla="*/ 2455 h 2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59" h="2456">
                  <a:moveTo>
                    <a:pt x="262" y="2455"/>
                  </a:moveTo>
                  <a:lnTo>
                    <a:pt x="754" y="2454"/>
                  </a:lnTo>
                  <a:lnTo>
                    <a:pt x="935" y="2454"/>
                  </a:lnTo>
                  <a:lnTo>
                    <a:pt x="1358" y="2456"/>
                  </a:lnTo>
                  <a:lnTo>
                    <a:pt x="1360" y="2362"/>
                  </a:lnTo>
                  <a:cubicBezTo>
                    <a:pt x="1296" y="2319"/>
                    <a:pt x="1315" y="2261"/>
                    <a:pt x="1315" y="2143"/>
                  </a:cubicBezTo>
                  <a:cubicBezTo>
                    <a:pt x="1315" y="1558"/>
                    <a:pt x="1256" y="1587"/>
                    <a:pt x="1577" y="1598"/>
                  </a:cubicBezTo>
                  <a:cubicBezTo>
                    <a:pt x="1574" y="1481"/>
                    <a:pt x="1558" y="1316"/>
                    <a:pt x="1727" y="1307"/>
                  </a:cubicBezTo>
                  <a:cubicBezTo>
                    <a:pt x="1744" y="759"/>
                    <a:pt x="1759" y="534"/>
                    <a:pt x="1574" y="0"/>
                  </a:cubicBezTo>
                  <a:lnTo>
                    <a:pt x="141" y="0"/>
                  </a:lnTo>
                  <a:cubicBezTo>
                    <a:pt x="100" y="227"/>
                    <a:pt x="61" y="273"/>
                    <a:pt x="27" y="584"/>
                  </a:cubicBezTo>
                  <a:cubicBezTo>
                    <a:pt x="5" y="797"/>
                    <a:pt x="0" y="1030"/>
                    <a:pt x="13" y="1248"/>
                  </a:cubicBezTo>
                  <a:cubicBezTo>
                    <a:pt x="34" y="1579"/>
                    <a:pt x="74" y="1845"/>
                    <a:pt x="137" y="2165"/>
                  </a:cubicBezTo>
                  <a:cubicBezTo>
                    <a:pt x="154" y="2245"/>
                    <a:pt x="175" y="2382"/>
                    <a:pt x="202" y="2454"/>
                  </a:cubicBezTo>
                  <a:lnTo>
                    <a:pt x="262" y="2455"/>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0" name="Freeform 376">
              <a:extLst>
                <a:ext uri="{FF2B5EF4-FFF2-40B4-BE49-F238E27FC236}">
                  <a16:creationId xmlns:a16="http://schemas.microsoft.com/office/drawing/2014/main" id="{8D2FA8D1-B271-407B-807B-96CA717463A9}"/>
                </a:ext>
              </a:extLst>
            </p:cNvPr>
            <p:cNvSpPr>
              <a:spLocks/>
            </p:cNvSpPr>
            <p:nvPr/>
          </p:nvSpPr>
          <p:spPr bwMode="auto">
            <a:xfrm>
              <a:off x="-54888" y="4600609"/>
              <a:ext cx="110683" cy="522040"/>
            </a:xfrm>
            <a:custGeom>
              <a:avLst/>
              <a:gdLst>
                <a:gd name="T0" fmla="*/ 355 w 619"/>
                <a:gd name="T1" fmla="*/ 2553 h 2906"/>
                <a:gd name="T2" fmla="*/ 463 w 619"/>
                <a:gd name="T3" fmla="*/ 2901 h 2906"/>
                <a:gd name="T4" fmla="*/ 590 w 619"/>
                <a:gd name="T5" fmla="*/ 2788 h 2906"/>
                <a:gd name="T6" fmla="*/ 606 w 619"/>
                <a:gd name="T7" fmla="*/ 2686 h 2906"/>
                <a:gd name="T8" fmla="*/ 609 w 619"/>
                <a:gd name="T9" fmla="*/ 2572 h 2906"/>
                <a:gd name="T10" fmla="*/ 588 w 619"/>
                <a:gd name="T11" fmla="*/ 2517 h 2906"/>
                <a:gd name="T12" fmla="*/ 613 w 619"/>
                <a:gd name="T13" fmla="*/ 1289 h 2906"/>
                <a:gd name="T14" fmla="*/ 612 w 619"/>
                <a:gd name="T15" fmla="*/ 629 h 2906"/>
                <a:gd name="T16" fmla="*/ 591 w 619"/>
                <a:gd name="T17" fmla="*/ 324 h 2906"/>
                <a:gd name="T18" fmla="*/ 610 w 619"/>
                <a:gd name="T19" fmla="*/ 0 h 2906"/>
                <a:gd name="T20" fmla="*/ 118 w 619"/>
                <a:gd name="T21" fmla="*/ 1 h 2906"/>
                <a:gd name="T22" fmla="*/ 134 w 619"/>
                <a:gd name="T23" fmla="*/ 639 h 2906"/>
                <a:gd name="T24" fmla="*/ 355 w 619"/>
                <a:gd name="T25" fmla="*/ 2553 h 2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9" h="2906">
                  <a:moveTo>
                    <a:pt x="355" y="2553"/>
                  </a:moveTo>
                  <a:cubicBezTo>
                    <a:pt x="364" y="2577"/>
                    <a:pt x="306" y="2890"/>
                    <a:pt x="463" y="2901"/>
                  </a:cubicBezTo>
                  <a:cubicBezTo>
                    <a:pt x="534" y="2906"/>
                    <a:pt x="571" y="2845"/>
                    <a:pt x="590" y="2788"/>
                  </a:cubicBezTo>
                  <a:cubicBezTo>
                    <a:pt x="600" y="2757"/>
                    <a:pt x="605" y="2721"/>
                    <a:pt x="606" y="2686"/>
                  </a:cubicBezTo>
                  <a:cubicBezTo>
                    <a:pt x="607" y="2631"/>
                    <a:pt x="592" y="2600"/>
                    <a:pt x="609" y="2572"/>
                  </a:cubicBezTo>
                  <a:cubicBezTo>
                    <a:pt x="597" y="2539"/>
                    <a:pt x="592" y="2562"/>
                    <a:pt x="588" y="2517"/>
                  </a:cubicBezTo>
                  <a:lnTo>
                    <a:pt x="613" y="1289"/>
                  </a:lnTo>
                  <a:cubicBezTo>
                    <a:pt x="618" y="1072"/>
                    <a:pt x="619" y="846"/>
                    <a:pt x="612" y="629"/>
                  </a:cubicBezTo>
                  <a:cubicBezTo>
                    <a:pt x="608" y="527"/>
                    <a:pt x="596" y="425"/>
                    <a:pt x="591" y="324"/>
                  </a:cubicBezTo>
                  <a:cubicBezTo>
                    <a:pt x="587" y="215"/>
                    <a:pt x="605" y="109"/>
                    <a:pt x="610" y="0"/>
                  </a:cubicBezTo>
                  <a:lnTo>
                    <a:pt x="118" y="1"/>
                  </a:lnTo>
                  <a:cubicBezTo>
                    <a:pt x="203" y="272"/>
                    <a:pt x="187" y="367"/>
                    <a:pt x="134" y="639"/>
                  </a:cubicBezTo>
                  <a:cubicBezTo>
                    <a:pt x="0" y="1327"/>
                    <a:pt x="295" y="1922"/>
                    <a:pt x="355" y="2553"/>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1" name="Freeform 377">
              <a:extLst>
                <a:ext uri="{FF2B5EF4-FFF2-40B4-BE49-F238E27FC236}">
                  <a16:creationId xmlns:a16="http://schemas.microsoft.com/office/drawing/2014/main" id="{96ADA6BA-1E0C-40D0-A990-052374650481}"/>
                </a:ext>
              </a:extLst>
            </p:cNvPr>
            <p:cNvSpPr>
              <a:spLocks/>
            </p:cNvSpPr>
            <p:nvPr/>
          </p:nvSpPr>
          <p:spPr bwMode="auto">
            <a:xfrm>
              <a:off x="81941" y="4600609"/>
              <a:ext cx="97610" cy="518554"/>
            </a:xfrm>
            <a:custGeom>
              <a:avLst/>
              <a:gdLst>
                <a:gd name="T0" fmla="*/ 26 w 540"/>
                <a:gd name="T1" fmla="*/ 2554 h 2885"/>
                <a:gd name="T2" fmla="*/ 35 w 540"/>
                <a:gd name="T3" fmla="*/ 2574 h 2885"/>
                <a:gd name="T4" fmla="*/ 165 w 540"/>
                <a:gd name="T5" fmla="*/ 2885 h 2885"/>
                <a:gd name="T6" fmla="*/ 281 w 540"/>
                <a:gd name="T7" fmla="*/ 2537 h 2885"/>
                <a:gd name="T8" fmla="*/ 537 w 540"/>
                <a:gd name="T9" fmla="*/ 1095 h 2885"/>
                <a:gd name="T10" fmla="*/ 530 w 540"/>
                <a:gd name="T11" fmla="*/ 822 h 2885"/>
                <a:gd name="T12" fmla="*/ 514 w 540"/>
                <a:gd name="T13" fmla="*/ 693 h 2885"/>
                <a:gd name="T14" fmla="*/ 502 w 540"/>
                <a:gd name="T15" fmla="*/ 578 h 2885"/>
                <a:gd name="T16" fmla="*/ 451 w 540"/>
                <a:gd name="T17" fmla="*/ 477 h 2885"/>
                <a:gd name="T18" fmla="*/ 451 w 540"/>
                <a:gd name="T19" fmla="*/ 315 h 2885"/>
                <a:gd name="T20" fmla="*/ 450 w 540"/>
                <a:gd name="T21" fmla="*/ 2 h 2885"/>
                <a:gd name="T22" fmla="*/ 27 w 540"/>
                <a:gd name="T23" fmla="*/ 0 h 2885"/>
                <a:gd name="T24" fmla="*/ 24 w 540"/>
                <a:gd name="T25" fmla="*/ 620 h 2885"/>
                <a:gd name="T26" fmla="*/ 23 w 540"/>
                <a:gd name="T27" fmla="*/ 1281 h 2885"/>
                <a:gd name="T28" fmla="*/ 37 w 540"/>
                <a:gd name="T29" fmla="*/ 1924 h 2885"/>
                <a:gd name="T30" fmla="*/ 47 w 540"/>
                <a:gd name="T31" fmla="*/ 2492 h 2885"/>
                <a:gd name="T32" fmla="*/ 26 w 540"/>
                <a:gd name="T33" fmla="*/ 2554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0" h="2885">
                  <a:moveTo>
                    <a:pt x="26" y="2554"/>
                  </a:moveTo>
                  <a:cubicBezTo>
                    <a:pt x="33" y="2565"/>
                    <a:pt x="31" y="2555"/>
                    <a:pt x="35" y="2574"/>
                  </a:cubicBezTo>
                  <a:cubicBezTo>
                    <a:pt x="35" y="2574"/>
                    <a:pt x="0" y="2885"/>
                    <a:pt x="165" y="2885"/>
                  </a:cubicBezTo>
                  <a:cubicBezTo>
                    <a:pt x="330" y="2885"/>
                    <a:pt x="272" y="2561"/>
                    <a:pt x="281" y="2537"/>
                  </a:cubicBezTo>
                  <a:cubicBezTo>
                    <a:pt x="314" y="2168"/>
                    <a:pt x="523" y="1477"/>
                    <a:pt x="537" y="1095"/>
                  </a:cubicBezTo>
                  <a:cubicBezTo>
                    <a:pt x="540" y="1006"/>
                    <a:pt x="538" y="908"/>
                    <a:pt x="530" y="822"/>
                  </a:cubicBezTo>
                  <a:cubicBezTo>
                    <a:pt x="527" y="778"/>
                    <a:pt x="522" y="737"/>
                    <a:pt x="514" y="693"/>
                  </a:cubicBezTo>
                  <a:lnTo>
                    <a:pt x="502" y="578"/>
                  </a:lnTo>
                  <a:cubicBezTo>
                    <a:pt x="454" y="547"/>
                    <a:pt x="451" y="552"/>
                    <a:pt x="451" y="477"/>
                  </a:cubicBezTo>
                  <a:cubicBezTo>
                    <a:pt x="451" y="423"/>
                    <a:pt x="451" y="369"/>
                    <a:pt x="451" y="315"/>
                  </a:cubicBezTo>
                  <a:cubicBezTo>
                    <a:pt x="451" y="211"/>
                    <a:pt x="450" y="107"/>
                    <a:pt x="450" y="2"/>
                  </a:cubicBezTo>
                  <a:lnTo>
                    <a:pt x="27" y="0"/>
                  </a:lnTo>
                  <a:cubicBezTo>
                    <a:pt x="53" y="237"/>
                    <a:pt x="31" y="392"/>
                    <a:pt x="24" y="620"/>
                  </a:cubicBezTo>
                  <a:cubicBezTo>
                    <a:pt x="17" y="841"/>
                    <a:pt x="20" y="1059"/>
                    <a:pt x="23" y="1281"/>
                  </a:cubicBezTo>
                  <a:cubicBezTo>
                    <a:pt x="27" y="1495"/>
                    <a:pt x="31" y="1710"/>
                    <a:pt x="37" y="1924"/>
                  </a:cubicBezTo>
                  <a:lnTo>
                    <a:pt x="47" y="2492"/>
                  </a:lnTo>
                  <a:cubicBezTo>
                    <a:pt x="45" y="2550"/>
                    <a:pt x="43" y="2514"/>
                    <a:pt x="26" y="2554"/>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2" name="Freeform 391">
              <a:extLst>
                <a:ext uri="{FF2B5EF4-FFF2-40B4-BE49-F238E27FC236}">
                  <a16:creationId xmlns:a16="http://schemas.microsoft.com/office/drawing/2014/main" id="{55BDB3AB-8194-41F0-9965-B11C2887E7A7}"/>
                </a:ext>
              </a:extLst>
            </p:cNvPr>
            <p:cNvSpPr>
              <a:spLocks/>
            </p:cNvSpPr>
            <p:nvPr/>
          </p:nvSpPr>
          <p:spPr bwMode="auto">
            <a:xfrm>
              <a:off x="-47916" y="3578317"/>
              <a:ext cx="252740" cy="210908"/>
            </a:xfrm>
            <a:custGeom>
              <a:avLst/>
              <a:gdLst>
                <a:gd name="T0" fmla="*/ 81 w 1404"/>
                <a:gd name="T1" fmla="*/ 278 h 1171"/>
                <a:gd name="T2" fmla="*/ 64 w 1404"/>
                <a:gd name="T3" fmla="*/ 661 h 1171"/>
                <a:gd name="T4" fmla="*/ 42 w 1404"/>
                <a:gd name="T5" fmla="*/ 835 h 1171"/>
                <a:gd name="T6" fmla="*/ 0 w 1404"/>
                <a:gd name="T7" fmla="*/ 1003 h 1171"/>
                <a:gd name="T8" fmla="*/ 361 w 1404"/>
                <a:gd name="T9" fmla="*/ 866 h 1171"/>
                <a:gd name="T10" fmla="*/ 397 w 1404"/>
                <a:gd name="T11" fmla="*/ 850 h 1171"/>
                <a:gd name="T12" fmla="*/ 416 w 1404"/>
                <a:gd name="T13" fmla="*/ 847 h 1171"/>
                <a:gd name="T14" fmla="*/ 436 w 1404"/>
                <a:gd name="T15" fmla="*/ 852 h 1171"/>
                <a:gd name="T16" fmla="*/ 944 w 1404"/>
                <a:gd name="T17" fmla="*/ 868 h 1171"/>
                <a:gd name="T18" fmla="*/ 977 w 1404"/>
                <a:gd name="T19" fmla="*/ 863 h 1171"/>
                <a:gd name="T20" fmla="*/ 1003 w 1404"/>
                <a:gd name="T21" fmla="*/ 876 h 1171"/>
                <a:gd name="T22" fmla="*/ 1404 w 1404"/>
                <a:gd name="T23" fmla="*/ 1040 h 1171"/>
                <a:gd name="T24" fmla="*/ 1358 w 1404"/>
                <a:gd name="T25" fmla="*/ 889 h 1171"/>
                <a:gd name="T26" fmla="*/ 1333 w 1404"/>
                <a:gd name="T27" fmla="*/ 715 h 1171"/>
                <a:gd name="T28" fmla="*/ 1311 w 1404"/>
                <a:gd name="T29" fmla="*/ 327 h 1171"/>
                <a:gd name="T30" fmla="*/ 1300 w 1404"/>
                <a:gd name="T31" fmla="*/ 38 h 1171"/>
                <a:gd name="T32" fmla="*/ 1159 w 1404"/>
                <a:gd name="T33" fmla="*/ 217 h 1171"/>
                <a:gd name="T34" fmla="*/ 1075 w 1404"/>
                <a:gd name="T35" fmla="*/ 445 h 1171"/>
                <a:gd name="T36" fmla="*/ 263 w 1404"/>
                <a:gd name="T37" fmla="*/ 298 h 1171"/>
                <a:gd name="T38" fmla="*/ 228 w 1404"/>
                <a:gd name="T39" fmla="*/ 182 h 1171"/>
                <a:gd name="T40" fmla="*/ 116 w 1404"/>
                <a:gd name="T41" fmla="*/ 57 h 1171"/>
                <a:gd name="T42" fmla="*/ 93 w 1404"/>
                <a:gd name="T43" fmla="*/ 7 h 1171"/>
                <a:gd name="T44" fmla="*/ 89 w 1404"/>
                <a:gd name="T45" fmla="*/ 0 h 1171"/>
                <a:gd name="T46" fmla="*/ 81 w 1404"/>
                <a:gd name="T47" fmla="*/ 278 h 1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04" h="1171">
                  <a:moveTo>
                    <a:pt x="81" y="278"/>
                  </a:moveTo>
                  <a:cubicBezTo>
                    <a:pt x="91" y="377"/>
                    <a:pt x="73" y="558"/>
                    <a:pt x="64" y="661"/>
                  </a:cubicBezTo>
                  <a:cubicBezTo>
                    <a:pt x="58" y="720"/>
                    <a:pt x="51" y="777"/>
                    <a:pt x="42" y="835"/>
                  </a:cubicBezTo>
                  <a:cubicBezTo>
                    <a:pt x="31" y="899"/>
                    <a:pt x="13" y="947"/>
                    <a:pt x="0" y="1003"/>
                  </a:cubicBezTo>
                  <a:cubicBezTo>
                    <a:pt x="49" y="972"/>
                    <a:pt x="307" y="837"/>
                    <a:pt x="361" y="866"/>
                  </a:cubicBezTo>
                  <a:cubicBezTo>
                    <a:pt x="369" y="862"/>
                    <a:pt x="390" y="852"/>
                    <a:pt x="397" y="850"/>
                  </a:cubicBezTo>
                  <a:cubicBezTo>
                    <a:pt x="404" y="848"/>
                    <a:pt x="409" y="847"/>
                    <a:pt x="416" y="847"/>
                  </a:cubicBezTo>
                  <a:cubicBezTo>
                    <a:pt x="435" y="848"/>
                    <a:pt x="419" y="844"/>
                    <a:pt x="436" y="852"/>
                  </a:cubicBezTo>
                  <a:cubicBezTo>
                    <a:pt x="387" y="1171"/>
                    <a:pt x="974" y="1168"/>
                    <a:pt x="944" y="868"/>
                  </a:cubicBezTo>
                  <a:cubicBezTo>
                    <a:pt x="959" y="851"/>
                    <a:pt x="935" y="855"/>
                    <a:pt x="977" y="863"/>
                  </a:cubicBezTo>
                  <a:cubicBezTo>
                    <a:pt x="980" y="864"/>
                    <a:pt x="1000" y="874"/>
                    <a:pt x="1003" y="876"/>
                  </a:cubicBezTo>
                  <a:cubicBezTo>
                    <a:pt x="1063" y="846"/>
                    <a:pt x="1359" y="1016"/>
                    <a:pt x="1404" y="1040"/>
                  </a:cubicBezTo>
                  <a:cubicBezTo>
                    <a:pt x="1391" y="990"/>
                    <a:pt x="1370" y="951"/>
                    <a:pt x="1358" y="889"/>
                  </a:cubicBezTo>
                  <a:cubicBezTo>
                    <a:pt x="1347" y="832"/>
                    <a:pt x="1339" y="773"/>
                    <a:pt x="1333" y="715"/>
                  </a:cubicBezTo>
                  <a:cubicBezTo>
                    <a:pt x="1319" y="589"/>
                    <a:pt x="1311" y="455"/>
                    <a:pt x="1311" y="327"/>
                  </a:cubicBezTo>
                  <a:cubicBezTo>
                    <a:pt x="1297" y="295"/>
                    <a:pt x="1300" y="92"/>
                    <a:pt x="1300" y="38"/>
                  </a:cubicBezTo>
                  <a:cubicBezTo>
                    <a:pt x="1195" y="233"/>
                    <a:pt x="1180" y="141"/>
                    <a:pt x="1159" y="217"/>
                  </a:cubicBezTo>
                  <a:cubicBezTo>
                    <a:pt x="1130" y="324"/>
                    <a:pt x="1126" y="357"/>
                    <a:pt x="1075" y="445"/>
                  </a:cubicBezTo>
                  <a:cubicBezTo>
                    <a:pt x="865" y="811"/>
                    <a:pt x="390" y="748"/>
                    <a:pt x="263" y="298"/>
                  </a:cubicBezTo>
                  <a:cubicBezTo>
                    <a:pt x="251" y="259"/>
                    <a:pt x="253" y="204"/>
                    <a:pt x="228" y="182"/>
                  </a:cubicBezTo>
                  <a:cubicBezTo>
                    <a:pt x="191" y="150"/>
                    <a:pt x="154" y="137"/>
                    <a:pt x="116" y="57"/>
                  </a:cubicBezTo>
                  <a:lnTo>
                    <a:pt x="93" y="7"/>
                  </a:lnTo>
                  <a:cubicBezTo>
                    <a:pt x="92" y="3"/>
                    <a:pt x="90" y="2"/>
                    <a:pt x="89" y="0"/>
                  </a:cubicBezTo>
                  <a:cubicBezTo>
                    <a:pt x="92" y="46"/>
                    <a:pt x="97" y="253"/>
                    <a:pt x="81" y="278"/>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3" name="Freeform 410">
              <a:extLst>
                <a:ext uri="{FF2B5EF4-FFF2-40B4-BE49-F238E27FC236}">
                  <a16:creationId xmlns:a16="http://schemas.microsoft.com/office/drawing/2014/main" id="{60E795BC-FB95-4FC2-9889-2A3C419BEF11}"/>
                </a:ext>
              </a:extLst>
            </p:cNvPr>
            <p:cNvSpPr>
              <a:spLocks/>
            </p:cNvSpPr>
            <p:nvPr/>
          </p:nvSpPr>
          <p:spPr bwMode="auto">
            <a:xfrm>
              <a:off x="223127" y="4330438"/>
              <a:ext cx="89767" cy="115912"/>
            </a:xfrm>
            <a:custGeom>
              <a:avLst/>
              <a:gdLst>
                <a:gd name="T0" fmla="*/ 64 w 501"/>
                <a:gd name="T1" fmla="*/ 354 h 646"/>
                <a:gd name="T2" fmla="*/ 201 w 501"/>
                <a:gd name="T3" fmla="*/ 435 h 646"/>
                <a:gd name="T4" fmla="*/ 26 w 501"/>
                <a:gd name="T5" fmla="*/ 485 h 646"/>
                <a:gd name="T6" fmla="*/ 12 w 501"/>
                <a:gd name="T7" fmla="*/ 645 h 646"/>
                <a:gd name="T8" fmla="*/ 493 w 501"/>
                <a:gd name="T9" fmla="*/ 646 h 646"/>
                <a:gd name="T10" fmla="*/ 499 w 501"/>
                <a:gd name="T11" fmla="*/ 364 h 646"/>
                <a:gd name="T12" fmla="*/ 443 w 501"/>
                <a:gd name="T13" fmla="*/ 36 h 646"/>
                <a:gd name="T14" fmla="*/ 428 w 501"/>
                <a:gd name="T15" fmla="*/ 14 h 646"/>
                <a:gd name="T16" fmla="*/ 160 w 501"/>
                <a:gd name="T17" fmla="*/ 0 h 646"/>
                <a:gd name="T18" fmla="*/ 64 w 501"/>
                <a:gd name="T19" fmla="*/ 354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1" h="646">
                  <a:moveTo>
                    <a:pt x="64" y="354"/>
                  </a:moveTo>
                  <a:cubicBezTo>
                    <a:pt x="128" y="354"/>
                    <a:pt x="225" y="347"/>
                    <a:pt x="201" y="435"/>
                  </a:cubicBezTo>
                  <a:cubicBezTo>
                    <a:pt x="181" y="506"/>
                    <a:pt x="87" y="467"/>
                    <a:pt x="26" y="485"/>
                  </a:cubicBezTo>
                  <a:cubicBezTo>
                    <a:pt x="8" y="523"/>
                    <a:pt x="0" y="602"/>
                    <a:pt x="12" y="645"/>
                  </a:cubicBezTo>
                  <a:lnTo>
                    <a:pt x="493" y="646"/>
                  </a:lnTo>
                  <a:cubicBezTo>
                    <a:pt x="501" y="609"/>
                    <a:pt x="492" y="461"/>
                    <a:pt x="499" y="364"/>
                  </a:cubicBezTo>
                  <a:cubicBezTo>
                    <a:pt x="496" y="283"/>
                    <a:pt x="481" y="116"/>
                    <a:pt x="443" y="36"/>
                  </a:cubicBezTo>
                  <a:cubicBezTo>
                    <a:pt x="431" y="10"/>
                    <a:pt x="440" y="27"/>
                    <a:pt x="428" y="14"/>
                  </a:cubicBezTo>
                  <a:lnTo>
                    <a:pt x="160" y="0"/>
                  </a:lnTo>
                  <a:cubicBezTo>
                    <a:pt x="86" y="90"/>
                    <a:pt x="78" y="225"/>
                    <a:pt x="64" y="354"/>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4" name="Freeform 425">
              <a:extLst>
                <a:ext uri="{FF2B5EF4-FFF2-40B4-BE49-F238E27FC236}">
                  <a16:creationId xmlns:a16="http://schemas.microsoft.com/office/drawing/2014/main" id="{A84EBFFA-5A6E-421A-B10A-DD6E7AB70829}"/>
                </a:ext>
              </a:extLst>
            </p:cNvPr>
            <p:cNvSpPr>
              <a:spLocks/>
            </p:cNvSpPr>
            <p:nvPr/>
          </p:nvSpPr>
          <p:spPr bwMode="auto">
            <a:xfrm>
              <a:off x="72354" y="5056413"/>
              <a:ext cx="89767" cy="127242"/>
            </a:xfrm>
            <a:custGeom>
              <a:avLst/>
              <a:gdLst>
                <a:gd name="T0" fmla="*/ 82 w 498"/>
                <a:gd name="T1" fmla="*/ 17 h 705"/>
                <a:gd name="T2" fmla="*/ 19 w 498"/>
                <a:gd name="T3" fmla="*/ 226 h 705"/>
                <a:gd name="T4" fmla="*/ 10 w 498"/>
                <a:gd name="T5" fmla="*/ 475 h 705"/>
                <a:gd name="T6" fmla="*/ 76 w 498"/>
                <a:gd name="T7" fmla="*/ 624 h 705"/>
                <a:gd name="T8" fmla="*/ 213 w 498"/>
                <a:gd name="T9" fmla="*/ 698 h 705"/>
                <a:gd name="T10" fmla="*/ 448 w 498"/>
                <a:gd name="T11" fmla="*/ 503 h 705"/>
                <a:gd name="T12" fmla="*/ 337 w 498"/>
                <a:gd name="T13" fmla="*/ 0 h 705"/>
                <a:gd name="T14" fmla="*/ 221 w 498"/>
                <a:gd name="T15" fmla="*/ 348 h 705"/>
                <a:gd name="T16" fmla="*/ 91 w 498"/>
                <a:gd name="T17" fmla="*/ 37 h 705"/>
                <a:gd name="T18" fmla="*/ 82 w 498"/>
                <a:gd name="T19" fmla="*/ 17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8" h="705">
                  <a:moveTo>
                    <a:pt x="82" y="17"/>
                  </a:moveTo>
                  <a:cubicBezTo>
                    <a:pt x="74" y="70"/>
                    <a:pt x="33" y="152"/>
                    <a:pt x="19" y="226"/>
                  </a:cubicBezTo>
                  <a:cubicBezTo>
                    <a:pt x="0" y="325"/>
                    <a:pt x="7" y="378"/>
                    <a:pt x="10" y="475"/>
                  </a:cubicBezTo>
                  <a:cubicBezTo>
                    <a:pt x="38" y="533"/>
                    <a:pt x="29" y="571"/>
                    <a:pt x="76" y="624"/>
                  </a:cubicBezTo>
                  <a:cubicBezTo>
                    <a:pt x="105" y="656"/>
                    <a:pt x="148" y="694"/>
                    <a:pt x="213" y="698"/>
                  </a:cubicBezTo>
                  <a:cubicBezTo>
                    <a:pt x="328" y="705"/>
                    <a:pt x="420" y="595"/>
                    <a:pt x="448" y="503"/>
                  </a:cubicBezTo>
                  <a:cubicBezTo>
                    <a:pt x="498" y="318"/>
                    <a:pt x="399" y="138"/>
                    <a:pt x="337" y="0"/>
                  </a:cubicBezTo>
                  <a:cubicBezTo>
                    <a:pt x="328" y="24"/>
                    <a:pt x="386" y="348"/>
                    <a:pt x="221" y="348"/>
                  </a:cubicBezTo>
                  <a:cubicBezTo>
                    <a:pt x="56" y="348"/>
                    <a:pt x="91" y="37"/>
                    <a:pt x="91" y="37"/>
                  </a:cubicBezTo>
                  <a:cubicBezTo>
                    <a:pt x="87" y="18"/>
                    <a:pt x="89" y="28"/>
                    <a:pt x="82" y="17"/>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5" name="Freeform 426">
              <a:extLst>
                <a:ext uri="{FF2B5EF4-FFF2-40B4-BE49-F238E27FC236}">
                  <a16:creationId xmlns:a16="http://schemas.microsoft.com/office/drawing/2014/main" id="{397BFDDA-204E-44A3-8943-06B2E6C78DD8}"/>
                </a:ext>
              </a:extLst>
            </p:cNvPr>
            <p:cNvSpPr>
              <a:spLocks/>
            </p:cNvSpPr>
            <p:nvPr/>
          </p:nvSpPr>
          <p:spPr bwMode="auto">
            <a:xfrm>
              <a:off x="-13055" y="5059899"/>
              <a:ext cx="82795" cy="126371"/>
            </a:xfrm>
            <a:custGeom>
              <a:avLst/>
              <a:gdLst>
                <a:gd name="T0" fmla="*/ 0 w 458"/>
                <a:gd name="T1" fmla="*/ 471 h 705"/>
                <a:gd name="T2" fmla="*/ 222 w 458"/>
                <a:gd name="T3" fmla="*/ 698 h 705"/>
                <a:gd name="T4" fmla="*/ 377 w 458"/>
                <a:gd name="T5" fmla="*/ 628 h 705"/>
                <a:gd name="T6" fmla="*/ 450 w 458"/>
                <a:gd name="T7" fmla="*/ 471 h 705"/>
                <a:gd name="T8" fmla="*/ 439 w 458"/>
                <a:gd name="T9" fmla="*/ 221 h 705"/>
                <a:gd name="T10" fmla="*/ 375 w 458"/>
                <a:gd name="T11" fmla="*/ 19 h 705"/>
                <a:gd name="T12" fmla="*/ 372 w 458"/>
                <a:gd name="T13" fmla="*/ 133 h 705"/>
                <a:gd name="T14" fmla="*/ 356 w 458"/>
                <a:gd name="T15" fmla="*/ 235 h 705"/>
                <a:gd name="T16" fmla="*/ 229 w 458"/>
                <a:gd name="T17" fmla="*/ 348 h 705"/>
                <a:gd name="T18" fmla="*/ 121 w 458"/>
                <a:gd name="T19" fmla="*/ 0 h 705"/>
                <a:gd name="T20" fmla="*/ 0 w 458"/>
                <a:gd name="T21" fmla="*/ 471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8" h="705">
                  <a:moveTo>
                    <a:pt x="0" y="471"/>
                  </a:moveTo>
                  <a:cubicBezTo>
                    <a:pt x="25" y="523"/>
                    <a:pt x="57" y="683"/>
                    <a:pt x="222" y="698"/>
                  </a:cubicBezTo>
                  <a:cubicBezTo>
                    <a:pt x="293" y="705"/>
                    <a:pt x="346" y="662"/>
                    <a:pt x="377" y="628"/>
                  </a:cubicBezTo>
                  <a:cubicBezTo>
                    <a:pt x="437" y="563"/>
                    <a:pt x="419" y="536"/>
                    <a:pt x="450" y="471"/>
                  </a:cubicBezTo>
                  <a:cubicBezTo>
                    <a:pt x="448" y="376"/>
                    <a:pt x="458" y="321"/>
                    <a:pt x="439" y="221"/>
                  </a:cubicBezTo>
                  <a:cubicBezTo>
                    <a:pt x="423" y="142"/>
                    <a:pt x="390" y="81"/>
                    <a:pt x="375" y="19"/>
                  </a:cubicBezTo>
                  <a:cubicBezTo>
                    <a:pt x="358" y="47"/>
                    <a:pt x="373" y="78"/>
                    <a:pt x="372" y="133"/>
                  </a:cubicBezTo>
                  <a:cubicBezTo>
                    <a:pt x="371" y="168"/>
                    <a:pt x="366" y="204"/>
                    <a:pt x="356" y="235"/>
                  </a:cubicBezTo>
                  <a:cubicBezTo>
                    <a:pt x="337" y="292"/>
                    <a:pt x="300" y="353"/>
                    <a:pt x="229" y="348"/>
                  </a:cubicBezTo>
                  <a:cubicBezTo>
                    <a:pt x="72" y="337"/>
                    <a:pt x="130" y="24"/>
                    <a:pt x="121" y="0"/>
                  </a:cubicBezTo>
                  <a:cubicBezTo>
                    <a:pt x="33" y="180"/>
                    <a:pt x="5" y="244"/>
                    <a:pt x="0" y="471"/>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6" name="Freeform 432">
              <a:extLst>
                <a:ext uri="{FF2B5EF4-FFF2-40B4-BE49-F238E27FC236}">
                  <a16:creationId xmlns:a16="http://schemas.microsoft.com/office/drawing/2014/main" id="{CF213090-3A48-4992-B013-4131EE66C65E}"/>
                </a:ext>
              </a:extLst>
            </p:cNvPr>
            <p:cNvSpPr>
              <a:spLocks/>
            </p:cNvSpPr>
            <p:nvPr/>
          </p:nvSpPr>
          <p:spPr bwMode="auto">
            <a:xfrm>
              <a:off x="-167314" y="4326952"/>
              <a:ext cx="70593" cy="115912"/>
            </a:xfrm>
            <a:custGeom>
              <a:avLst/>
              <a:gdLst>
                <a:gd name="T0" fmla="*/ 0 w 394"/>
                <a:gd name="T1" fmla="*/ 239 h 643"/>
                <a:gd name="T2" fmla="*/ 30 w 394"/>
                <a:gd name="T3" fmla="*/ 302 h 643"/>
                <a:gd name="T4" fmla="*/ 111 w 394"/>
                <a:gd name="T5" fmla="*/ 491 h 643"/>
                <a:gd name="T6" fmla="*/ 196 w 394"/>
                <a:gd name="T7" fmla="*/ 584 h 643"/>
                <a:gd name="T8" fmla="*/ 276 w 394"/>
                <a:gd name="T9" fmla="*/ 504 h 643"/>
                <a:gd name="T10" fmla="*/ 229 w 394"/>
                <a:gd name="T11" fmla="*/ 425 h 643"/>
                <a:gd name="T12" fmla="*/ 194 w 394"/>
                <a:gd name="T13" fmla="*/ 276 h 643"/>
                <a:gd name="T14" fmla="*/ 217 w 394"/>
                <a:gd name="T15" fmla="*/ 229 h 643"/>
                <a:gd name="T16" fmla="*/ 253 w 394"/>
                <a:gd name="T17" fmla="*/ 290 h 643"/>
                <a:gd name="T18" fmla="*/ 360 w 394"/>
                <a:gd name="T19" fmla="*/ 461 h 643"/>
                <a:gd name="T20" fmla="*/ 310 w 394"/>
                <a:gd name="T21" fmla="*/ 3 h 643"/>
                <a:gd name="T22" fmla="*/ 3 w 394"/>
                <a:gd name="T23" fmla="*/ 0 h 643"/>
                <a:gd name="T24" fmla="*/ 3 w 394"/>
                <a:gd name="T25" fmla="*/ 132 h 643"/>
                <a:gd name="T26" fmla="*/ 0 w 394"/>
                <a:gd name="T27" fmla="*/ 239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4" h="643">
                  <a:moveTo>
                    <a:pt x="0" y="239"/>
                  </a:moveTo>
                  <a:cubicBezTo>
                    <a:pt x="23" y="250"/>
                    <a:pt x="18" y="249"/>
                    <a:pt x="30" y="302"/>
                  </a:cubicBezTo>
                  <a:cubicBezTo>
                    <a:pt x="44" y="367"/>
                    <a:pt x="74" y="440"/>
                    <a:pt x="111" y="491"/>
                  </a:cubicBezTo>
                  <a:cubicBezTo>
                    <a:pt x="131" y="519"/>
                    <a:pt x="167" y="560"/>
                    <a:pt x="196" y="584"/>
                  </a:cubicBezTo>
                  <a:cubicBezTo>
                    <a:pt x="265" y="643"/>
                    <a:pt x="361" y="623"/>
                    <a:pt x="276" y="504"/>
                  </a:cubicBezTo>
                  <a:cubicBezTo>
                    <a:pt x="255" y="475"/>
                    <a:pt x="245" y="457"/>
                    <a:pt x="229" y="425"/>
                  </a:cubicBezTo>
                  <a:cubicBezTo>
                    <a:pt x="206" y="378"/>
                    <a:pt x="189" y="330"/>
                    <a:pt x="194" y="276"/>
                  </a:cubicBezTo>
                  <a:cubicBezTo>
                    <a:pt x="197" y="244"/>
                    <a:pt x="197" y="244"/>
                    <a:pt x="217" y="229"/>
                  </a:cubicBezTo>
                  <a:cubicBezTo>
                    <a:pt x="236" y="236"/>
                    <a:pt x="237" y="220"/>
                    <a:pt x="253" y="290"/>
                  </a:cubicBezTo>
                  <a:cubicBezTo>
                    <a:pt x="268" y="361"/>
                    <a:pt x="291" y="470"/>
                    <a:pt x="360" y="461"/>
                  </a:cubicBezTo>
                  <a:cubicBezTo>
                    <a:pt x="394" y="375"/>
                    <a:pt x="310" y="208"/>
                    <a:pt x="310" y="3"/>
                  </a:cubicBezTo>
                  <a:lnTo>
                    <a:pt x="3" y="0"/>
                  </a:lnTo>
                  <a:cubicBezTo>
                    <a:pt x="2" y="47"/>
                    <a:pt x="0" y="84"/>
                    <a:pt x="3" y="132"/>
                  </a:cubicBezTo>
                  <a:cubicBezTo>
                    <a:pt x="6" y="176"/>
                    <a:pt x="16" y="211"/>
                    <a:pt x="0" y="239"/>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7" name="Freeform 450">
              <a:extLst>
                <a:ext uri="{FF2B5EF4-FFF2-40B4-BE49-F238E27FC236}">
                  <a16:creationId xmlns:a16="http://schemas.microsoft.com/office/drawing/2014/main" id="{E45F75EA-EE1F-4650-99B1-54472BC102A2}"/>
                </a:ext>
              </a:extLst>
            </p:cNvPr>
            <p:cNvSpPr>
              <a:spLocks/>
            </p:cNvSpPr>
            <p:nvPr/>
          </p:nvSpPr>
          <p:spPr bwMode="auto">
            <a:xfrm>
              <a:off x="264088" y="4564877"/>
              <a:ext cx="55777" cy="33990"/>
            </a:xfrm>
            <a:custGeom>
              <a:avLst/>
              <a:gdLst>
                <a:gd name="T0" fmla="*/ 84 w 308"/>
                <a:gd name="T1" fmla="*/ 160 h 189"/>
                <a:gd name="T2" fmla="*/ 275 w 308"/>
                <a:gd name="T3" fmla="*/ 0 h 189"/>
                <a:gd name="T4" fmla="*/ 29 w 308"/>
                <a:gd name="T5" fmla="*/ 1 h 189"/>
                <a:gd name="T6" fmla="*/ 84 w 308"/>
                <a:gd name="T7" fmla="*/ 160 h 189"/>
              </a:gdLst>
              <a:ahLst/>
              <a:cxnLst>
                <a:cxn ang="0">
                  <a:pos x="T0" y="T1"/>
                </a:cxn>
                <a:cxn ang="0">
                  <a:pos x="T2" y="T3"/>
                </a:cxn>
                <a:cxn ang="0">
                  <a:pos x="T4" y="T5"/>
                </a:cxn>
                <a:cxn ang="0">
                  <a:pos x="T6" y="T7"/>
                </a:cxn>
              </a:cxnLst>
              <a:rect l="0" t="0" r="r" b="b"/>
              <a:pathLst>
                <a:path w="308" h="189">
                  <a:moveTo>
                    <a:pt x="84" y="160"/>
                  </a:moveTo>
                  <a:cubicBezTo>
                    <a:pt x="308" y="160"/>
                    <a:pt x="275" y="189"/>
                    <a:pt x="275" y="0"/>
                  </a:cubicBezTo>
                  <a:lnTo>
                    <a:pt x="29" y="1"/>
                  </a:lnTo>
                  <a:cubicBezTo>
                    <a:pt x="28" y="82"/>
                    <a:pt x="0" y="160"/>
                    <a:pt x="84" y="160"/>
                  </a:cubicBezTo>
                  <a:close/>
                </a:path>
              </a:pathLst>
            </a:custGeom>
            <a:solidFill>
              <a:srgbClr val="A59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8" name="Rectangle 12">
              <a:extLst>
                <a:ext uri="{FF2B5EF4-FFF2-40B4-BE49-F238E27FC236}">
                  <a16:creationId xmlns:a16="http://schemas.microsoft.com/office/drawing/2014/main" id="{F44018E6-8C5D-4EF3-8ADD-28C21DB271FE}"/>
                </a:ext>
              </a:extLst>
            </p:cNvPr>
            <p:cNvSpPr/>
            <p:nvPr/>
          </p:nvSpPr>
          <p:spPr>
            <a:xfrm>
              <a:off x="-54423" y="4115194"/>
              <a:ext cx="256350" cy="46004"/>
            </a:xfrm>
            <a:custGeom>
              <a:avLst/>
              <a:gdLst>
                <a:gd name="connsiteX0" fmla="*/ 0 w 358502"/>
                <a:gd name="connsiteY0" fmla="*/ 0 h 104775"/>
                <a:gd name="connsiteX1" fmla="*/ 358502 w 358502"/>
                <a:gd name="connsiteY1" fmla="*/ 0 h 104775"/>
                <a:gd name="connsiteX2" fmla="*/ 358502 w 358502"/>
                <a:gd name="connsiteY2" fmla="*/ 104775 h 104775"/>
                <a:gd name="connsiteX3" fmla="*/ 0 w 358502"/>
                <a:gd name="connsiteY3" fmla="*/ 104775 h 104775"/>
                <a:gd name="connsiteX4" fmla="*/ 0 w 358502"/>
                <a:gd name="connsiteY4" fmla="*/ 0 h 104775"/>
                <a:gd name="connsiteX0" fmla="*/ 0 w 430892"/>
                <a:gd name="connsiteY0" fmla="*/ 11430 h 104775"/>
                <a:gd name="connsiteX1" fmla="*/ 430892 w 430892"/>
                <a:gd name="connsiteY1" fmla="*/ 0 h 104775"/>
                <a:gd name="connsiteX2" fmla="*/ 430892 w 430892"/>
                <a:gd name="connsiteY2" fmla="*/ 104775 h 104775"/>
                <a:gd name="connsiteX3" fmla="*/ 72390 w 430892"/>
                <a:gd name="connsiteY3" fmla="*/ 104775 h 104775"/>
                <a:gd name="connsiteX4" fmla="*/ 0 w 430892"/>
                <a:gd name="connsiteY4" fmla="*/ 11430 h 104775"/>
                <a:gd name="connsiteX0" fmla="*/ 22860 w 453752"/>
                <a:gd name="connsiteY0" fmla="*/ 11430 h 104775"/>
                <a:gd name="connsiteX1" fmla="*/ 453752 w 453752"/>
                <a:gd name="connsiteY1" fmla="*/ 0 h 104775"/>
                <a:gd name="connsiteX2" fmla="*/ 453752 w 453752"/>
                <a:gd name="connsiteY2" fmla="*/ 104775 h 104775"/>
                <a:gd name="connsiteX3" fmla="*/ 0 w 453752"/>
                <a:gd name="connsiteY3" fmla="*/ 104775 h 104775"/>
                <a:gd name="connsiteX4" fmla="*/ 22860 w 453752"/>
                <a:gd name="connsiteY4" fmla="*/ 11430 h 104775"/>
                <a:gd name="connsiteX0" fmla="*/ 22860 w 541382"/>
                <a:gd name="connsiteY0" fmla="*/ 11430 h 104775"/>
                <a:gd name="connsiteX1" fmla="*/ 453752 w 541382"/>
                <a:gd name="connsiteY1" fmla="*/ 0 h 104775"/>
                <a:gd name="connsiteX2" fmla="*/ 541382 w 541382"/>
                <a:gd name="connsiteY2" fmla="*/ 100965 h 104775"/>
                <a:gd name="connsiteX3" fmla="*/ 0 w 541382"/>
                <a:gd name="connsiteY3" fmla="*/ 104775 h 104775"/>
                <a:gd name="connsiteX4" fmla="*/ 22860 w 541382"/>
                <a:gd name="connsiteY4" fmla="*/ 11430 h 104775"/>
                <a:gd name="connsiteX0" fmla="*/ 22860 w 541382"/>
                <a:gd name="connsiteY0" fmla="*/ 3810 h 97155"/>
                <a:gd name="connsiteX1" fmla="*/ 512807 w 541382"/>
                <a:gd name="connsiteY1" fmla="*/ 0 h 97155"/>
                <a:gd name="connsiteX2" fmla="*/ 541382 w 541382"/>
                <a:gd name="connsiteY2" fmla="*/ 93345 h 97155"/>
                <a:gd name="connsiteX3" fmla="*/ 0 w 541382"/>
                <a:gd name="connsiteY3" fmla="*/ 97155 h 97155"/>
                <a:gd name="connsiteX4" fmla="*/ 22860 w 541382"/>
                <a:gd name="connsiteY4" fmla="*/ 3810 h 97155"/>
                <a:gd name="connsiteX0" fmla="*/ 22860 w 541382"/>
                <a:gd name="connsiteY0" fmla="*/ 3810 h 97155"/>
                <a:gd name="connsiteX1" fmla="*/ 518522 w 541382"/>
                <a:gd name="connsiteY1" fmla="*/ 0 h 97155"/>
                <a:gd name="connsiteX2" fmla="*/ 541382 w 541382"/>
                <a:gd name="connsiteY2" fmla="*/ 93345 h 97155"/>
                <a:gd name="connsiteX3" fmla="*/ 0 w 541382"/>
                <a:gd name="connsiteY3" fmla="*/ 97155 h 97155"/>
                <a:gd name="connsiteX4" fmla="*/ 22860 w 541382"/>
                <a:gd name="connsiteY4" fmla="*/ 3810 h 97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382" h="97155">
                  <a:moveTo>
                    <a:pt x="22860" y="3810"/>
                  </a:moveTo>
                  <a:lnTo>
                    <a:pt x="518522" y="0"/>
                  </a:lnTo>
                  <a:lnTo>
                    <a:pt x="541382" y="93345"/>
                  </a:lnTo>
                  <a:lnTo>
                    <a:pt x="0" y="97155"/>
                  </a:lnTo>
                  <a:lnTo>
                    <a:pt x="22860" y="381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9" name="Rectangle 258">
              <a:extLst>
                <a:ext uri="{FF2B5EF4-FFF2-40B4-BE49-F238E27FC236}">
                  <a16:creationId xmlns:a16="http://schemas.microsoft.com/office/drawing/2014/main" id="{F2D87494-7AD6-4FAA-B033-D7F98461DB00}"/>
                </a:ext>
              </a:extLst>
            </p:cNvPr>
            <p:cNvSpPr/>
            <p:nvPr/>
          </p:nvSpPr>
          <p:spPr>
            <a:xfrm>
              <a:off x="-181849" y="4296504"/>
              <a:ext cx="80028" cy="33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0" name="Rectangle: Rounded Corners 259">
              <a:extLst>
                <a:ext uri="{FF2B5EF4-FFF2-40B4-BE49-F238E27FC236}">
                  <a16:creationId xmlns:a16="http://schemas.microsoft.com/office/drawing/2014/main" id="{57EA0651-AFD4-4F3C-8CE5-4FB888340600}"/>
                </a:ext>
              </a:extLst>
            </p:cNvPr>
            <p:cNvSpPr/>
            <p:nvPr/>
          </p:nvSpPr>
          <p:spPr>
            <a:xfrm>
              <a:off x="32498" y="3647299"/>
              <a:ext cx="90638" cy="217792"/>
            </a:xfrm>
            <a:prstGeom prst="roundRect">
              <a:avLst>
                <a:gd name="adj" fmla="val 50000"/>
              </a:avLst>
            </a:prstGeom>
            <a:solidFill>
              <a:srgbClr val="FEB2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1" name="Freeform 379">
              <a:extLst>
                <a:ext uri="{FF2B5EF4-FFF2-40B4-BE49-F238E27FC236}">
                  <a16:creationId xmlns:a16="http://schemas.microsoft.com/office/drawing/2014/main" id="{05262AC1-7F40-4243-B4A4-05A11D0325D8}"/>
                </a:ext>
              </a:extLst>
            </p:cNvPr>
            <p:cNvSpPr>
              <a:spLocks/>
            </p:cNvSpPr>
            <p:nvPr/>
          </p:nvSpPr>
          <p:spPr bwMode="auto">
            <a:xfrm>
              <a:off x="-32229" y="3484193"/>
              <a:ext cx="221366" cy="239668"/>
            </a:xfrm>
            <a:custGeom>
              <a:avLst/>
              <a:gdLst>
                <a:gd name="T0" fmla="*/ 2 w 1232"/>
                <a:gd name="T1" fmla="*/ 525 h 1336"/>
                <a:gd name="T2" fmla="*/ 6 w 1232"/>
                <a:gd name="T3" fmla="*/ 532 h 1336"/>
                <a:gd name="T4" fmla="*/ 29 w 1232"/>
                <a:gd name="T5" fmla="*/ 582 h 1336"/>
                <a:gd name="T6" fmla="*/ 141 w 1232"/>
                <a:gd name="T7" fmla="*/ 707 h 1336"/>
                <a:gd name="T8" fmla="*/ 176 w 1232"/>
                <a:gd name="T9" fmla="*/ 823 h 1336"/>
                <a:gd name="T10" fmla="*/ 988 w 1232"/>
                <a:gd name="T11" fmla="*/ 970 h 1336"/>
                <a:gd name="T12" fmla="*/ 1072 w 1232"/>
                <a:gd name="T13" fmla="*/ 742 h 1336"/>
                <a:gd name="T14" fmla="*/ 1213 w 1232"/>
                <a:gd name="T15" fmla="*/ 563 h 1336"/>
                <a:gd name="T16" fmla="*/ 1224 w 1232"/>
                <a:gd name="T17" fmla="*/ 852 h 1336"/>
                <a:gd name="T18" fmla="*/ 1224 w 1232"/>
                <a:gd name="T19" fmla="*/ 511 h 1336"/>
                <a:gd name="T20" fmla="*/ 1128 w 1232"/>
                <a:gd name="T21" fmla="*/ 342 h 1336"/>
                <a:gd name="T22" fmla="*/ 1084 w 1232"/>
                <a:gd name="T23" fmla="*/ 433 h 1336"/>
                <a:gd name="T24" fmla="*/ 1048 w 1232"/>
                <a:gd name="T25" fmla="*/ 145 h 1336"/>
                <a:gd name="T26" fmla="*/ 604 w 1232"/>
                <a:gd name="T27" fmla="*/ 0 h 1336"/>
                <a:gd name="T28" fmla="*/ 439 w 1232"/>
                <a:gd name="T29" fmla="*/ 117 h 1336"/>
                <a:gd name="T30" fmla="*/ 191 w 1232"/>
                <a:gd name="T31" fmla="*/ 154 h 1336"/>
                <a:gd name="T32" fmla="*/ 153 w 1232"/>
                <a:gd name="T33" fmla="*/ 434 h 1336"/>
                <a:gd name="T34" fmla="*/ 106 w 1232"/>
                <a:gd name="T35" fmla="*/ 345 h 1336"/>
                <a:gd name="T36" fmla="*/ 2 w 1232"/>
                <a:gd name="T37" fmla="*/ 525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2" h="1336">
                  <a:moveTo>
                    <a:pt x="2" y="525"/>
                  </a:moveTo>
                  <a:cubicBezTo>
                    <a:pt x="3" y="527"/>
                    <a:pt x="5" y="528"/>
                    <a:pt x="6" y="532"/>
                  </a:cubicBezTo>
                  <a:lnTo>
                    <a:pt x="29" y="582"/>
                  </a:lnTo>
                  <a:cubicBezTo>
                    <a:pt x="67" y="662"/>
                    <a:pt x="104" y="675"/>
                    <a:pt x="141" y="707"/>
                  </a:cubicBezTo>
                  <a:cubicBezTo>
                    <a:pt x="166" y="729"/>
                    <a:pt x="164" y="784"/>
                    <a:pt x="176" y="823"/>
                  </a:cubicBezTo>
                  <a:cubicBezTo>
                    <a:pt x="303" y="1273"/>
                    <a:pt x="778" y="1336"/>
                    <a:pt x="988" y="970"/>
                  </a:cubicBezTo>
                  <a:cubicBezTo>
                    <a:pt x="1039" y="882"/>
                    <a:pt x="1043" y="849"/>
                    <a:pt x="1072" y="742"/>
                  </a:cubicBezTo>
                  <a:cubicBezTo>
                    <a:pt x="1093" y="666"/>
                    <a:pt x="1108" y="758"/>
                    <a:pt x="1213" y="563"/>
                  </a:cubicBezTo>
                  <a:cubicBezTo>
                    <a:pt x="1213" y="617"/>
                    <a:pt x="1210" y="820"/>
                    <a:pt x="1224" y="852"/>
                  </a:cubicBezTo>
                  <a:lnTo>
                    <a:pt x="1224" y="511"/>
                  </a:lnTo>
                  <a:cubicBezTo>
                    <a:pt x="1232" y="416"/>
                    <a:pt x="1213" y="356"/>
                    <a:pt x="1128" y="342"/>
                  </a:cubicBezTo>
                  <a:cubicBezTo>
                    <a:pt x="1120" y="375"/>
                    <a:pt x="1108" y="411"/>
                    <a:pt x="1084" y="433"/>
                  </a:cubicBezTo>
                  <a:cubicBezTo>
                    <a:pt x="1099" y="199"/>
                    <a:pt x="1077" y="276"/>
                    <a:pt x="1048" y="145"/>
                  </a:cubicBezTo>
                  <a:cubicBezTo>
                    <a:pt x="776" y="193"/>
                    <a:pt x="744" y="89"/>
                    <a:pt x="604" y="0"/>
                  </a:cubicBezTo>
                  <a:cubicBezTo>
                    <a:pt x="573" y="33"/>
                    <a:pt x="495" y="87"/>
                    <a:pt x="439" y="117"/>
                  </a:cubicBezTo>
                  <a:cubicBezTo>
                    <a:pt x="355" y="161"/>
                    <a:pt x="293" y="167"/>
                    <a:pt x="191" y="154"/>
                  </a:cubicBezTo>
                  <a:cubicBezTo>
                    <a:pt x="138" y="226"/>
                    <a:pt x="148" y="338"/>
                    <a:pt x="153" y="434"/>
                  </a:cubicBezTo>
                  <a:cubicBezTo>
                    <a:pt x="120" y="403"/>
                    <a:pt x="125" y="384"/>
                    <a:pt x="106" y="345"/>
                  </a:cubicBezTo>
                  <a:cubicBezTo>
                    <a:pt x="1" y="366"/>
                    <a:pt x="0" y="457"/>
                    <a:pt x="2" y="525"/>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2" name="Freeform 388">
              <a:extLst>
                <a:ext uri="{FF2B5EF4-FFF2-40B4-BE49-F238E27FC236}">
                  <a16:creationId xmlns:a16="http://schemas.microsoft.com/office/drawing/2014/main" id="{DB5A6C1D-B1E4-4C11-BFE4-F63B272D2A5A}"/>
                </a:ext>
              </a:extLst>
            </p:cNvPr>
            <p:cNvSpPr>
              <a:spLocks/>
            </p:cNvSpPr>
            <p:nvPr/>
          </p:nvSpPr>
          <p:spPr bwMode="auto">
            <a:xfrm>
              <a:off x="-41815" y="3383968"/>
              <a:ext cx="236182" cy="244025"/>
            </a:xfrm>
            <a:custGeom>
              <a:avLst/>
              <a:gdLst>
                <a:gd name="T0" fmla="*/ 48 w 1315"/>
                <a:gd name="T1" fmla="*/ 1357 h 1357"/>
                <a:gd name="T2" fmla="*/ 56 w 1315"/>
                <a:gd name="T3" fmla="*/ 1079 h 1357"/>
                <a:gd name="T4" fmla="*/ 160 w 1315"/>
                <a:gd name="T5" fmla="*/ 899 h 1357"/>
                <a:gd name="T6" fmla="*/ 207 w 1315"/>
                <a:gd name="T7" fmla="*/ 988 h 1357"/>
                <a:gd name="T8" fmla="*/ 245 w 1315"/>
                <a:gd name="T9" fmla="*/ 708 h 1357"/>
                <a:gd name="T10" fmla="*/ 493 w 1315"/>
                <a:gd name="T11" fmla="*/ 671 h 1357"/>
                <a:gd name="T12" fmla="*/ 658 w 1315"/>
                <a:gd name="T13" fmla="*/ 554 h 1357"/>
                <a:gd name="T14" fmla="*/ 1102 w 1315"/>
                <a:gd name="T15" fmla="*/ 699 h 1357"/>
                <a:gd name="T16" fmla="*/ 1138 w 1315"/>
                <a:gd name="T17" fmla="*/ 987 h 1357"/>
                <a:gd name="T18" fmla="*/ 1182 w 1315"/>
                <a:gd name="T19" fmla="*/ 896 h 1357"/>
                <a:gd name="T20" fmla="*/ 1278 w 1315"/>
                <a:gd name="T21" fmla="*/ 1065 h 1357"/>
                <a:gd name="T22" fmla="*/ 1295 w 1315"/>
                <a:gd name="T23" fmla="*/ 736 h 1357"/>
                <a:gd name="T24" fmla="*/ 1274 w 1315"/>
                <a:gd name="T25" fmla="*/ 410 h 1357"/>
                <a:gd name="T26" fmla="*/ 897 w 1315"/>
                <a:gd name="T27" fmla="*/ 114 h 1357"/>
                <a:gd name="T28" fmla="*/ 703 w 1315"/>
                <a:gd name="T29" fmla="*/ 23 h 1357"/>
                <a:gd name="T30" fmla="*/ 104 w 1315"/>
                <a:gd name="T31" fmla="*/ 290 h 1357"/>
                <a:gd name="T32" fmla="*/ 46 w 1315"/>
                <a:gd name="T33" fmla="*/ 787 h 1357"/>
                <a:gd name="T34" fmla="*/ 48 w 1315"/>
                <a:gd name="T35" fmla="*/ 1357 h 1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5" h="1357">
                  <a:moveTo>
                    <a:pt x="48" y="1357"/>
                  </a:moveTo>
                  <a:cubicBezTo>
                    <a:pt x="64" y="1332"/>
                    <a:pt x="59" y="1125"/>
                    <a:pt x="56" y="1079"/>
                  </a:cubicBezTo>
                  <a:cubicBezTo>
                    <a:pt x="54" y="1011"/>
                    <a:pt x="55" y="920"/>
                    <a:pt x="160" y="899"/>
                  </a:cubicBezTo>
                  <a:cubicBezTo>
                    <a:pt x="179" y="938"/>
                    <a:pt x="174" y="957"/>
                    <a:pt x="207" y="988"/>
                  </a:cubicBezTo>
                  <a:cubicBezTo>
                    <a:pt x="202" y="892"/>
                    <a:pt x="192" y="780"/>
                    <a:pt x="245" y="708"/>
                  </a:cubicBezTo>
                  <a:cubicBezTo>
                    <a:pt x="347" y="721"/>
                    <a:pt x="409" y="715"/>
                    <a:pt x="493" y="671"/>
                  </a:cubicBezTo>
                  <a:cubicBezTo>
                    <a:pt x="549" y="641"/>
                    <a:pt x="627" y="587"/>
                    <a:pt x="658" y="554"/>
                  </a:cubicBezTo>
                  <a:cubicBezTo>
                    <a:pt x="798" y="643"/>
                    <a:pt x="830" y="747"/>
                    <a:pt x="1102" y="699"/>
                  </a:cubicBezTo>
                  <a:cubicBezTo>
                    <a:pt x="1131" y="830"/>
                    <a:pt x="1153" y="753"/>
                    <a:pt x="1138" y="987"/>
                  </a:cubicBezTo>
                  <a:cubicBezTo>
                    <a:pt x="1162" y="965"/>
                    <a:pt x="1174" y="929"/>
                    <a:pt x="1182" y="896"/>
                  </a:cubicBezTo>
                  <a:cubicBezTo>
                    <a:pt x="1267" y="910"/>
                    <a:pt x="1286" y="970"/>
                    <a:pt x="1278" y="1065"/>
                  </a:cubicBezTo>
                  <a:cubicBezTo>
                    <a:pt x="1294" y="1034"/>
                    <a:pt x="1294" y="794"/>
                    <a:pt x="1295" y="736"/>
                  </a:cubicBezTo>
                  <a:cubicBezTo>
                    <a:pt x="1299" y="607"/>
                    <a:pt x="1315" y="530"/>
                    <a:pt x="1274" y="410"/>
                  </a:cubicBezTo>
                  <a:cubicBezTo>
                    <a:pt x="1217" y="241"/>
                    <a:pt x="1096" y="69"/>
                    <a:pt x="897" y="114"/>
                  </a:cubicBezTo>
                  <a:cubicBezTo>
                    <a:pt x="844" y="59"/>
                    <a:pt x="828" y="36"/>
                    <a:pt x="703" y="23"/>
                  </a:cubicBezTo>
                  <a:cubicBezTo>
                    <a:pt x="476" y="0"/>
                    <a:pt x="217" y="109"/>
                    <a:pt x="104" y="290"/>
                  </a:cubicBezTo>
                  <a:cubicBezTo>
                    <a:pt x="0" y="457"/>
                    <a:pt x="37" y="586"/>
                    <a:pt x="46" y="787"/>
                  </a:cubicBezTo>
                  <a:cubicBezTo>
                    <a:pt x="56" y="977"/>
                    <a:pt x="40" y="1172"/>
                    <a:pt x="48" y="1357"/>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263" name="Group 262">
              <a:extLst>
                <a:ext uri="{FF2B5EF4-FFF2-40B4-BE49-F238E27FC236}">
                  <a16:creationId xmlns:a16="http://schemas.microsoft.com/office/drawing/2014/main" id="{C084E8A0-6529-47B2-A354-0FD442118ED8}"/>
                </a:ext>
              </a:extLst>
            </p:cNvPr>
            <p:cNvGrpSpPr/>
            <p:nvPr/>
          </p:nvGrpSpPr>
          <p:grpSpPr>
            <a:xfrm>
              <a:off x="8646" y="3542933"/>
              <a:ext cx="137701" cy="119398"/>
              <a:chOff x="10480676" y="2295526"/>
              <a:chExt cx="250826" cy="217488"/>
            </a:xfrm>
          </p:grpSpPr>
          <p:sp>
            <p:nvSpPr>
              <p:cNvPr id="269" name="Freeform 302">
                <a:extLst>
                  <a:ext uri="{FF2B5EF4-FFF2-40B4-BE49-F238E27FC236}">
                    <a16:creationId xmlns:a16="http://schemas.microsoft.com/office/drawing/2014/main" id="{FE3453AF-E763-4AF7-BA58-B8F5E3094EF0}"/>
                  </a:ext>
                </a:extLst>
              </p:cNvPr>
              <p:cNvSpPr>
                <a:spLocks/>
              </p:cNvSpPr>
              <p:nvPr/>
            </p:nvSpPr>
            <p:spPr bwMode="auto">
              <a:xfrm>
                <a:off x="10531476" y="2473326"/>
                <a:ext cx="131763" cy="39688"/>
              </a:xfrm>
              <a:custGeom>
                <a:avLst/>
                <a:gdLst>
                  <a:gd name="T0" fmla="*/ 35 w 404"/>
                  <a:gd name="T1" fmla="*/ 13 h 121"/>
                  <a:gd name="T2" fmla="*/ 45 w 404"/>
                  <a:gd name="T3" fmla="*/ 62 h 121"/>
                  <a:gd name="T4" fmla="*/ 92 w 404"/>
                  <a:gd name="T5" fmla="*/ 91 h 121"/>
                  <a:gd name="T6" fmla="*/ 207 w 404"/>
                  <a:gd name="T7" fmla="*/ 119 h 121"/>
                  <a:gd name="T8" fmla="*/ 389 w 404"/>
                  <a:gd name="T9" fmla="*/ 16 h 121"/>
                  <a:gd name="T10" fmla="*/ 374 w 404"/>
                  <a:gd name="T11" fmla="*/ 6 h 121"/>
                  <a:gd name="T12" fmla="*/ 225 w 404"/>
                  <a:gd name="T13" fmla="*/ 70 h 121"/>
                  <a:gd name="T14" fmla="*/ 35 w 404"/>
                  <a:gd name="T15" fmla="*/ 13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4" h="121">
                    <a:moveTo>
                      <a:pt x="35" y="13"/>
                    </a:moveTo>
                    <a:cubicBezTo>
                      <a:pt x="35" y="13"/>
                      <a:pt x="0" y="27"/>
                      <a:pt x="45" y="62"/>
                    </a:cubicBezTo>
                    <a:cubicBezTo>
                      <a:pt x="57" y="71"/>
                      <a:pt x="77" y="83"/>
                      <a:pt x="92" y="91"/>
                    </a:cubicBezTo>
                    <a:cubicBezTo>
                      <a:pt x="124" y="107"/>
                      <a:pt x="167" y="117"/>
                      <a:pt x="207" y="119"/>
                    </a:cubicBezTo>
                    <a:cubicBezTo>
                      <a:pt x="281" y="121"/>
                      <a:pt x="403" y="73"/>
                      <a:pt x="389" y="16"/>
                    </a:cubicBezTo>
                    <a:cubicBezTo>
                      <a:pt x="376" y="6"/>
                      <a:pt x="404" y="11"/>
                      <a:pt x="374" y="6"/>
                    </a:cubicBezTo>
                    <a:cubicBezTo>
                      <a:pt x="339" y="0"/>
                      <a:pt x="321" y="64"/>
                      <a:pt x="225" y="70"/>
                    </a:cubicBezTo>
                    <a:cubicBezTo>
                      <a:pt x="131" y="75"/>
                      <a:pt x="77" y="6"/>
                      <a:pt x="35" y="13"/>
                    </a:cubicBezTo>
                    <a:close/>
                  </a:path>
                </a:pathLst>
              </a:custGeom>
              <a:solidFill>
                <a:srgbClr val="F054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0" name="Freeform 316">
                <a:extLst>
                  <a:ext uri="{FF2B5EF4-FFF2-40B4-BE49-F238E27FC236}">
                    <a16:creationId xmlns:a16="http://schemas.microsoft.com/office/drawing/2014/main" id="{FA9B409A-5074-4193-A4F3-34CFB06F6F18}"/>
                  </a:ext>
                </a:extLst>
              </p:cNvPr>
              <p:cNvSpPr>
                <a:spLocks/>
              </p:cNvSpPr>
              <p:nvPr/>
            </p:nvSpPr>
            <p:spPr bwMode="auto">
              <a:xfrm>
                <a:off x="10675939" y="2373314"/>
                <a:ext cx="53975" cy="55563"/>
              </a:xfrm>
              <a:custGeom>
                <a:avLst/>
                <a:gdLst>
                  <a:gd name="T0" fmla="*/ 4 w 165"/>
                  <a:gd name="T1" fmla="*/ 59 h 167"/>
                  <a:gd name="T2" fmla="*/ 0 w 165"/>
                  <a:gd name="T3" fmla="*/ 107 h 167"/>
                  <a:gd name="T4" fmla="*/ 156 w 165"/>
                  <a:gd name="T5" fmla="*/ 107 h 167"/>
                  <a:gd name="T6" fmla="*/ 4 w 165"/>
                  <a:gd name="T7" fmla="*/ 59 h 167"/>
                </a:gdLst>
                <a:ahLst/>
                <a:cxnLst>
                  <a:cxn ang="0">
                    <a:pos x="T0" y="T1"/>
                  </a:cxn>
                  <a:cxn ang="0">
                    <a:pos x="T2" y="T3"/>
                  </a:cxn>
                  <a:cxn ang="0">
                    <a:pos x="T4" y="T5"/>
                  </a:cxn>
                  <a:cxn ang="0">
                    <a:pos x="T6" y="T7"/>
                  </a:cxn>
                </a:cxnLst>
                <a:rect l="0" t="0" r="r" b="b"/>
                <a:pathLst>
                  <a:path w="165" h="167">
                    <a:moveTo>
                      <a:pt x="4" y="59"/>
                    </a:moveTo>
                    <a:lnTo>
                      <a:pt x="0" y="107"/>
                    </a:lnTo>
                    <a:cubicBezTo>
                      <a:pt x="50" y="135"/>
                      <a:pt x="70" y="167"/>
                      <a:pt x="156" y="107"/>
                    </a:cubicBezTo>
                    <a:cubicBezTo>
                      <a:pt x="165" y="0"/>
                      <a:pt x="41" y="18"/>
                      <a:pt x="4" y="59"/>
                    </a:cubicBezTo>
                    <a:close/>
                  </a:path>
                </a:pathLst>
              </a:custGeom>
              <a:solidFill>
                <a:srgbClr val="F48D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1" name="Freeform 317">
                <a:extLst>
                  <a:ext uri="{FF2B5EF4-FFF2-40B4-BE49-F238E27FC236}">
                    <a16:creationId xmlns:a16="http://schemas.microsoft.com/office/drawing/2014/main" id="{9D927292-E0AF-4C8B-BF24-0EB1CBC35B15}"/>
                  </a:ext>
                </a:extLst>
              </p:cNvPr>
              <p:cNvSpPr>
                <a:spLocks/>
              </p:cNvSpPr>
              <p:nvPr/>
            </p:nvSpPr>
            <p:spPr bwMode="auto">
              <a:xfrm>
                <a:off x="10480676" y="2376489"/>
                <a:ext cx="50800" cy="47625"/>
              </a:xfrm>
              <a:custGeom>
                <a:avLst/>
                <a:gdLst>
                  <a:gd name="T0" fmla="*/ 0 w 156"/>
                  <a:gd name="T1" fmla="*/ 56 h 144"/>
                  <a:gd name="T2" fmla="*/ 6 w 156"/>
                  <a:gd name="T3" fmla="*/ 106 h 144"/>
                  <a:gd name="T4" fmla="*/ 156 w 156"/>
                  <a:gd name="T5" fmla="*/ 62 h 144"/>
                  <a:gd name="T6" fmla="*/ 0 w 156"/>
                  <a:gd name="T7" fmla="*/ 56 h 144"/>
                </a:gdLst>
                <a:ahLst/>
                <a:cxnLst>
                  <a:cxn ang="0">
                    <a:pos x="T0" y="T1"/>
                  </a:cxn>
                  <a:cxn ang="0">
                    <a:pos x="T2" y="T3"/>
                  </a:cxn>
                  <a:cxn ang="0">
                    <a:pos x="T4" y="T5"/>
                  </a:cxn>
                  <a:cxn ang="0">
                    <a:pos x="T6" y="T7"/>
                  </a:cxn>
                </a:cxnLst>
                <a:rect l="0" t="0" r="r" b="b"/>
                <a:pathLst>
                  <a:path w="156" h="144">
                    <a:moveTo>
                      <a:pt x="0" y="56"/>
                    </a:moveTo>
                    <a:lnTo>
                      <a:pt x="6" y="106"/>
                    </a:lnTo>
                    <a:cubicBezTo>
                      <a:pt x="59" y="135"/>
                      <a:pt x="156" y="144"/>
                      <a:pt x="156" y="62"/>
                    </a:cubicBezTo>
                    <a:cubicBezTo>
                      <a:pt x="115" y="0"/>
                      <a:pt x="47" y="8"/>
                      <a:pt x="0" y="56"/>
                    </a:cubicBezTo>
                    <a:close/>
                  </a:path>
                </a:pathLst>
              </a:custGeom>
              <a:solidFill>
                <a:srgbClr val="F48D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2" name="Freeform 319">
                <a:extLst>
                  <a:ext uri="{FF2B5EF4-FFF2-40B4-BE49-F238E27FC236}">
                    <a16:creationId xmlns:a16="http://schemas.microsoft.com/office/drawing/2014/main" id="{CB798083-C456-4E4F-9519-D99742BE1927}"/>
                  </a:ext>
                </a:extLst>
              </p:cNvPr>
              <p:cNvSpPr>
                <a:spLocks/>
              </p:cNvSpPr>
              <p:nvPr/>
            </p:nvSpPr>
            <p:spPr bwMode="auto">
              <a:xfrm>
                <a:off x="10637839" y="2295526"/>
                <a:ext cx="93663" cy="30163"/>
              </a:xfrm>
              <a:custGeom>
                <a:avLst/>
                <a:gdLst>
                  <a:gd name="T0" fmla="*/ 15 w 289"/>
                  <a:gd name="T1" fmla="*/ 65 h 89"/>
                  <a:gd name="T2" fmla="*/ 138 w 289"/>
                  <a:gd name="T3" fmla="*/ 61 h 89"/>
                  <a:gd name="T4" fmla="*/ 251 w 289"/>
                  <a:gd name="T5" fmla="*/ 82 h 89"/>
                  <a:gd name="T6" fmla="*/ 155 w 289"/>
                  <a:gd name="T7" fmla="*/ 12 h 89"/>
                  <a:gd name="T8" fmla="*/ 15 w 289"/>
                  <a:gd name="T9" fmla="*/ 65 h 89"/>
                </a:gdLst>
                <a:ahLst/>
                <a:cxnLst>
                  <a:cxn ang="0">
                    <a:pos x="T0" y="T1"/>
                  </a:cxn>
                  <a:cxn ang="0">
                    <a:pos x="T2" y="T3"/>
                  </a:cxn>
                  <a:cxn ang="0">
                    <a:pos x="T4" y="T5"/>
                  </a:cxn>
                  <a:cxn ang="0">
                    <a:pos x="T6" y="T7"/>
                  </a:cxn>
                  <a:cxn ang="0">
                    <a:pos x="T8" y="T9"/>
                  </a:cxn>
                </a:cxnLst>
                <a:rect l="0" t="0" r="r" b="b"/>
                <a:pathLst>
                  <a:path w="289" h="89">
                    <a:moveTo>
                      <a:pt x="15" y="65"/>
                    </a:moveTo>
                    <a:cubicBezTo>
                      <a:pt x="52" y="79"/>
                      <a:pt x="96" y="57"/>
                      <a:pt x="138" y="61"/>
                    </a:cubicBezTo>
                    <a:cubicBezTo>
                      <a:pt x="184" y="65"/>
                      <a:pt x="215" y="89"/>
                      <a:pt x="251" y="82"/>
                    </a:cubicBezTo>
                    <a:cubicBezTo>
                      <a:pt x="289" y="29"/>
                      <a:pt x="200" y="18"/>
                      <a:pt x="155" y="12"/>
                    </a:cubicBezTo>
                    <a:cubicBezTo>
                      <a:pt x="109" y="6"/>
                      <a:pt x="0" y="0"/>
                      <a:pt x="15" y="65"/>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3" name="Freeform 321">
                <a:extLst>
                  <a:ext uri="{FF2B5EF4-FFF2-40B4-BE49-F238E27FC236}">
                    <a16:creationId xmlns:a16="http://schemas.microsoft.com/office/drawing/2014/main" id="{80488A45-39FE-4175-B7FA-48CD8F75AE39}"/>
                  </a:ext>
                </a:extLst>
              </p:cNvPr>
              <p:cNvSpPr>
                <a:spLocks/>
              </p:cNvSpPr>
              <p:nvPr/>
            </p:nvSpPr>
            <p:spPr bwMode="auto">
              <a:xfrm>
                <a:off x="10480676" y="2295526"/>
                <a:ext cx="95250" cy="31750"/>
              </a:xfrm>
              <a:custGeom>
                <a:avLst/>
                <a:gdLst>
                  <a:gd name="T0" fmla="*/ 33 w 290"/>
                  <a:gd name="T1" fmla="*/ 78 h 98"/>
                  <a:gd name="T2" fmla="*/ 209 w 290"/>
                  <a:gd name="T3" fmla="*/ 63 h 98"/>
                  <a:gd name="T4" fmla="*/ 253 w 290"/>
                  <a:gd name="T5" fmla="*/ 72 h 98"/>
                  <a:gd name="T6" fmla="*/ 275 w 290"/>
                  <a:gd name="T7" fmla="*/ 65 h 98"/>
                  <a:gd name="T8" fmla="*/ 279 w 290"/>
                  <a:gd name="T9" fmla="*/ 33 h 98"/>
                  <a:gd name="T10" fmla="*/ 33 w 290"/>
                  <a:gd name="T11" fmla="*/ 78 h 98"/>
                </a:gdLst>
                <a:ahLst/>
                <a:cxnLst>
                  <a:cxn ang="0">
                    <a:pos x="T0" y="T1"/>
                  </a:cxn>
                  <a:cxn ang="0">
                    <a:pos x="T2" y="T3"/>
                  </a:cxn>
                  <a:cxn ang="0">
                    <a:pos x="T4" y="T5"/>
                  </a:cxn>
                  <a:cxn ang="0">
                    <a:pos x="T6" y="T7"/>
                  </a:cxn>
                  <a:cxn ang="0">
                    <a:pos x="T8" y="T9"/>
                  </a:cxn>
                  <a:cxn ang="0">
                    <a:pos x="T10" y="T11"/>
                  </a:cxn>
                </a:cxnLst>
                <a:rect l="0" t="0" r="r" b="b"/>
                <a:pathLst>
                  <a:path w="290" h="98">
                    <a:moveTo>
                      <a:pt x="33" y="78"/>
                    </a:moveTo>
                    <a:cubicBezTo>
                      <a:pt x="75" y="98"/>
                      <a:pt x="123" y="48"/>
                      <a:pt x="209" y="63"/>
                    </a:cubicBezTo>
                    <a:cubicBezTo>
                      <a:pt x="234" y="67"/>
                      <a:pt x="233" y="73"/>
                      <a:pt x="253" y="72"/>
                    </a:cubicBezTo>
                    <a:cubicBezTo>
                      <a:pt x="290" y="70"/>
                      <a:pt x="263" y="71"/>
                      <a:pt x="275" y="65"/>
                    </a:cubicBezTo>
                    <a:lnTo>
                      <a:pt x="279" y="33"/>
                    </a:lnTo>
                    <a:cubicBezTo>
                      <a:pt x="221" y="2"/>
                      <a:pt x="0" y="0"/>
                      <a:pt x="33" y="78"/>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4" name="Freeform 337">
                <a:extLst>
                  <a:ext uri="{FF2B5EF4-FFF2-40B4-BE49-F238E27FC236}">
                    <a16:creationId xmlns:a16="http://schemas.microsoft.com/office/drawing/2014/main" id="{6459D65F-2DFE-4D83-ABF1-8C426196F310}"/>
                  </a:ext>
                </a:extLst>
              </p:cNvPr>
              <p:cNvSpPr>
                <a:spLocks/>
              </p:cNvSpPr>
              <p:nvPr/>
            </p:nvSpPr>
            <p:spPr bwMode="auto">
              <a:xfrm>
                <a:off x="10666414" y="2325689"/>
                <a:ext cx="34925" cy="34925"/>
              </a:xfrm>
              <a:custGeom>
                <a:avLst/>
                <a:gdLst>
                  <a:gd name="T0" fmla="*/ 0 w 103"/>
                  <a:gd name="T1" fmla="*/ 80 h 111"/>
                  <a:gd name="T2" fmla="*/ 39 w 103"/>
                  <a:gd name="T3" fmla="*/ 111 h 111"/>
                  <a:gd name="T4" fmla="*/ 73 w 103"/>
                  <a:gd name="T5" fmla="*/ 31 h 111"/>
                  <a:gd name="T6" fmla="*/ 0 w 103"/>
                  <a:gd name="T7" fmla="*/ 80 h 111"/>
                </a:gdLst>
                <a:ahLst/>
                <a:cxnLst>
                  <a:cxn ang="0">
                    <a:pos x="T0" y="T1"/>
                  </a:cxn>
                  <a:cxn ang="0">
                    <a:pos x="T2" y="T3"/>
                  </a:cxn>
                  <a:cxn ang="0">
                    <a:pos x="T4" y="T5"/>
                  </a:cxn>
                  <a:cxn ang="0">
                    <a:pos x="T6" y="T7"/>
                  </a:cxn>
                </a:cxnLst>
                <a:rect l="0" t="0" r="r" b="b"/>
                <a:pathLst>
                  <a:path w="103" h="111">
                    <a:moveTo>
                      <a:pt x="0" y="80"/>
                    </a:moveTo>
                    <a:cubicBezTo>
                      <a:pt x="13" y="97"/>
                      <a:pt x="17" y="102"/>
                      <a:pt x="39" y="111"/>
                    </a:cubicBezTo>
                    <a:cubicBezTo>
                      <a:pt x="90" y="102"/>
                      <a:pt x="103" y="54"/>
                      <a:pt x="73" y="31"/>
                    </a:cubicBezTo>
                    <a:cubicBezTo>
                      <a:pt x="34" y="0"/>
                      <a:pt x="0" y="32"/>
                      <a:pt x="0" y="80"/>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5" name="Freeform 338">
                <a:extLst>
                  <a:ext uri="{FF2B5EF4-FFF2-40B4-BE49-F238E27FC236}">
                    <a16:creationId xmlns:a16="http://schemas.microsoft.com/office/drawing/2014/main" id="{463CC5D1-3255-457E-9E00-87E0DBBB2884}"/>
                  </a:ext>
                </a:extLst>
              </p:cNvPr>
              <p:cNvSpPr>
                <a:spLocks/>
              </p:cNvSpPr>
              <p:nvPr/>
            </p:nvSpPr>
            <p:spPr bwMode="auto">
              <a:xfrm>
                <a:off x="10574339" y="2424114"/>
                <a:ext cx="60325" cy="26988"/>
              </a:xfrm>
              <a:custGeom>
                <a:avLst/>
                <a:gdLst>
                  <a:gd name="T0" fmla="*/ 172 w 183"/>
                  <a:gd name="T1" fmla="*/ 8 h 84"/>
                  <a:gd name="T2" fmla="*/ 156 w 183"/>
                  <a:gd name="T3" fmla="*/ 4 h 84"/>
                  <a:gd name="T4" fmla="*/ 93 w 183"/>
                  <a:gd name="T5" fmla="*/ 27 h 84"/>
                  <a:gd name="T6" fmla="*/ 1 w 183"/>
                  <a:gd name="T7" fmla="*/ 1 h 84"/>
                  <a:gd name="T8" fmla="*/ 24 w 183"/>
                  <a:gd name="T9" fmla="*/ 45 h 84"/>
                  <a:gd name="T10" fmla="*/ 172 w 183"/>
                  <a:gd name="T11" fmla="*/ 8 h 84"/>
                </a:gdLst>
                <a:ahLst/>
                <a:cxnLst>
                  <a:cxn ang="0">
                    <a:pos x="T0" y="T1"/>
                  </a:cxn>
                  <a:cxn ang="0">
                    <a:pos x="T2" y="T3"/>
                  </a:cxn>
                  <a:cxn ang="0">
                    <a:pos x="T4" y="T5"/>
                  </a:cxn>
                  <a:cxn ang="0">
                    <a:pos x="T6" y="T7"/>
                  </a:cxn>
                  <a:cxn ang="0">
                    <a:pos x="T8" y="T9"/>
                  </a:cxn>
                  <a:cxn ang="0">
                    <a:pos x="T10" y="T11"/>
                  </a:cxn>
                </a:cxnLst>
                <a:rect l="0" t="0" r="r" b="b"/>
                <a:pathLst>
                  <a:path w="183" h="84">
                    <a:moveTo>
                      <a:pt x="172" y="8"/>
                    </a:moveTo>
                    <a:cubicBezTo>
                      <a:pt x="164" y="4"/>
                      <a:pt x="172" y="0"/>
                      <a:pt x="156" y="4"/>
                    </a:cubicBezTo>
                    <a:cubicBezTo>
                      <a:pt x="140" y="7"/>
                      <a:pt x="123" y="25"/>
                      <a:pt x="93" y="27"/>
                    </a:cubicBezTo>
                    <a:cubicBezTo>
                      <a:pt x="36" y="31"/>
                      <a:pt x="47" y="1"/>
                      <a:pt x="1" y="1"/>
                    </a:cubicBezTo>
                    <a:cubicBezTo>
                      <a:pt x="0" y="33"/>
                      <a:pt x="1" y="33"/>
                      <a:pt x="24" y="45"/>
                    </a:cubicBezTo>
                    <a:cubicBezTo>
                      <a:pt x="99" y="84"/>
                      <a:pt x="183" y="44"/>
                      <a:pt x="172" y="8"/>
                    </a:cubicBezTo>
                    <a:close/>
                  </a:path>
                </a:pathLst>
              </a:custGeom>
              <a:solidFill>
                <a:srgbClr val="F48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6" name="Freeform 340">
                <a:extLst>
                  <a:ext uri="{FF2B5EF4-FFF2-40B4-BE49-F238E27FC236}">
                    <a16:creationId xmlns:a16="http://schemas.microsoft.com/office/drawing/2014/main" id="{CFD295A1-57B6-4632-9E46-6C3DAE56F6AD}"/>
                  </a:ext>
                </a:extLst>
              </p:cNvPr>
              <p:cNvSpPr>
                <a:spLocks/>
              </p:cNvSpPr>
              <p:nvPr/>
            </p:nvSpPr>
            <p:spPr bwMode="auto">
              <a:xfrm>
                <a:off x="10523539" y="2324101"/>
                <a:ext cx="26988" cy="36513"/>
              </a:xfrm>
              <a:custGeom>
                <a:avLst/>
                <a:gdLst>
                  <a:gd name="T0" fmla="*/ 0 w 87"/>
                  <a:gd name="T1" fmla="*/ 83 h 114"/>
                  <a:gd name="T2" fmla="*/ 47 w 87"/>
                  <a:gd name="T3" fmla="*/ 114 h 114"/>
                  <a:gd name="T4" fmla="*/ 86 w 87"/>
                  <a:gd name="T5" fmla="*/ 83 h 114"/>
                  <a:gd name="T6" fmla="*/ 0 w 87"/>
                  <a:gd name="T7" fmla="*/ 83 h 114"/>
                </a:gdLst>
                <a:ahLst/>
                <a:cxnLst>
                  <a:cxn ang="0">
                    <a:pos x="T0" y="T1"/>
                  </a:cxn>
                  <a:cxn ang="0">
                    <a:pos x="T2" y="T3"/>
                  </a:cxn>
                  <a:cxn ang="0">
                    <a:pos x="T4" y="T5"/>
                  </a:cxn>
                  <a:cxn ang="0">
                    <a:pos x="T6" y="T7"/>
                  </a:cxn>
                </a:cxnLst>
                <a:rect l="0" t="0" r="r" b="b"/>
                <a:pathLst>
                  <a:path w="87" h="114">
                    <a:moveTo>
                      <a:pt x="0" y="83"/>
                    </a:moveTo>
                    <a:cubicBezTo>
                      <a:pt x="14" y="103"/>
                      <a:pt x="19" y="109"/>
                      <a:pt x="47" y="114"/>
                    </a:cubicBezTo>
                    <a:cubicBezTo>
                      <a:pt x="70" y="105"/>
                      <a:pt x="74" y="101"/>
                      <a:pt x="86" y="83"/>
                    </a:cubicBezTo>
                    <a:cubicBezTo>
                      <a:pt x="87" y="3"/>
                      <a:pt x="0" y="0"/>
                      <a:pt x="0" y="83"/>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264" name="Freeform 359">
              <a:extLst>
                <a:ext uri="{FF2B5EF4-FFF2-40B4-BE49-F238E27FC236}">
                  <a16:creationId xmlns:a16="http://schemas.microsoft.com/office/drawing/2014/main" id="{5C4A1BE8-BF8C-4615-9D1C-4BC69776FE38}"/>
                </a:ext>
              </a:extLst>
            </p:cNvPr>
            <p:cNvSpPr>
              <a:spLocks/>
            </p:cNvSpPr>
            <p:nvPr/>
          </p:nvSpPr>
          <p:spPr bwMode="auto">
            <a:xfrm>
              <a:off x="-181258" y="3729090"/>
              <a:ext cx="498509" cy="575203"/>
            </a:xfrm>
            <a:custGeom>
              <a:avLst/>
              <a:gdLst>
                <a:gd name="T0" fmla="*/ 742 w 2774"/>
                <a:gd name="T1" fmla="*/ 166 h 3199"/>
                <a:gd name="T2" fmla="*/ 503 w 2774"/>
                <a:gd name="T3" fmla="*/ 360 h 3199"/>
                <a:gd name="T4" fmla="*/ 385 w 2774"/>
                <a:gd name="T5" fmla="*/ 692 h 3199"/>
                <a:gd name="T6" fmla="*/ 204 w 2774"/>
                <a:gd name="T7" fmla="*/ 1403 h 3199"/>
                <a:gd name="T8" fmla="*/ 59 w 2774"/>
                <a:gd name="T9" fmla="*/ 2054 h 3199"/>
                <a:gd name="T10" fmla="*/ 36 w 2774"/>
                <a:gd name="T11" fmla="*/ 2435 h 3199"/>
                <a:gd name="T12" fmla="*/ 12 w 2774"/>
                <a:gd name="T13" fmla="*/ 2812 h 3199"/>
                <a:gd name="T14" fmla="*/ 3 w 2774"/>
                <a:gd name="T15" fmla="*/ 2983 h 3199"/>
                <a:gd name="T16" fmla="*/ 34 w 2774"/>
                <a:gd name="T17" fmla="*/ 3161 h 3199"/>
                <a:gd name="T18" fmla="*/ 415 w 2774"/>
                <a:gd name="T19" fmla="*/ 3163 h 3199"/>
                <a:gd name="T20" fmla="*/ 475 w 2774"/>
                <a:gd name="T21" fmla="*/ 2622 h 3199"/>
                <a:gd name="T22" fmla="*/ 508 w 2774"/>
                <a:gd name="T23" fmla="*/ 2047 h 3199"/>
                <a:gd name="T24" fmla="*/ 750 w 2774"/>
                <a:gd name="T25" fmla="*/ 1079 h 3199"/>
                <a:gd name="T26" fmla="*/ 803 w 2774"/>
                <a:gd name="T27" fmla="*/ 1614 h 3199"/>
                <a:gd name="T28" fmla="*/ 754 w 2774"/>
                <a:gd name="T29" fmla="*/ 2159 h 3199"/>
                <a:gd name="T30" fmla="*/ 2077 w 2774"/>
                <a:gd name="T31" fmla="*/ 2158 h 3199"/>
                <a:gd name="T32" fmla="*/ 2082 w 2774"/>
                <a:gd name="T33" fmla="*/ 1157 h 3199"/>
                <a:gd name="T34" fmla="*/ 2256 w 2774"/>
                <a:gd name="T35" fmla="*/ 2130 h 3199"/>
                <a:gd name="T36" fmla="*/ 2292 w 2774"/>
                <a:gd name="T37" fmla="*/ 2666 h 3199"/>
                <a:gd name="T38" fmla="*/ 2353 w 2774"/>
                <a:gd name="T39" fmla="*/ 3185 h 3199"/>
                <a:gd name="T40" fmla="*/ 2726 w 2774"/>
                <a:gd name="T41" fmla="*/ 3199 h 3199"/>
                <a:gd name="T42" fmla="*/ 2759 w 2774"/>
                <a:gd name="T43" fmla="*/ 2985 h 3199"/>
                <a:gd name="T44" fmla="*/ 2745 w 2774"/>
                <a:gd name="T45" fmla="*/ 2757 h 3199"/>
                <a:gd name="T46" fmla="*/ 2719 w 2774"/>
                <a:gd name="T47" fmla="*/ 2292 h 3199"/>
                <a:gd name="T48" fmla="*/ 2696 w 2774"/>
                <a:gd name="T49" fmla="*/ 1986 h 3199"/>
                <a:gd name="T50" fmla="*/ 2647 w 2774"/>
                <a:gd name="T51" fmla="*/ 1706 h 3199"/>
                <a:gd name="T52" fmla="*/ 2435 w 2774"/>
                <a:gd name="T53" fmla="*/ 579 h 3199"/>
                <a:gd name="T54" fmla="*/ 2327 w 2774"/>
                <a:gd name="T55" fmla="*/ 358 h 3199"/>
                <a:gd name="T56" fmla="*/ 2146 w 2774"/>
                <a:gd name="T57" fmla="*/ 203 h 3199"/>
                <a:gd name="T58" fmla="*/ 1745 w 2774"/>
                <a:gd name="T59" fmla="*/ 39 h 3199"/>
                <a:gd name="T60" fmla="*/ 1908 w 2774"/>
                <a:gd name="T61" fmla="*/ 421 h 3199"/>
                <a:gd name="T62" fmla="*/ 1760 w 2774"/>
                <a:gd name="T63" fmla="*/ 373 h 3199"/>
                <a:gd name="T64" fmla="*/ 1870 w 2774"/>
                <a:gd name="T65" fmla="*/ 505 h 3199"/>
                <a:gd name="T66" fmla="*/ 1776 w 2774"/>
                <a:gd name="T67" fmla="*/ 643 h 3199"/>
                <a:gd name="T68" fmla="*/ 1448 w 2774"/>
                <a:gd name="T69" fmla="*/ 988 h 3199"/>
                <a:gd name="T70" fmla="*/ 1428 w 2774"/>
                <a:gd name="T71" fmla="*/ 1000 h 3199"/>
                <a:gd name="T72" fmla="*/ 989 w 2774"/>
                <a:gd name="T73" fmla="*/ 488 h 3199"/>
                <a:gd name="T74" fmla="*/ 1097 w 2774"/>
                <a:gd name="T75" fmla="*/ 359 h 3199"/>
                <a:gd name="T76" fmla="*/ 950 w 2774"/>
                <a:gd name="T77" fmla="*/ 406 h 3199"/>
                <a:gd name="T78" fmla="*/ 1103 w 2774"/>
                <a:gd name="T79" fmla="*/ 29 h 3199"/>
                <a:gd name="T80" fmla="*/ 742 w 2774"/>
                <a:gd name="T81" fmla="*/ 166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74" h="3199">
                  <a:moveTo>
                    <a:pt x="742" y="166"/>
                  </a:moveTo>
                  <a:cubicBezTo>
                    <a:pt x="654" y="213"/>
                    <a:pt x="563" y="299"/>
                    <a:pt x="503" y="360"/>
                  </a:cubicBezTo>
                  <a:cubicBezTo>
                    <a:pt x="437" y="426"/>
                    <a:pt x="413" y="578"/>
                    <a:pt x="385" y="692"/>
                  </a:cubicBezTo>
                  <a:cubicBezTo>
                    <a:pt x="326" y="929"/>
                    <a:pt x="262" y="1165"/>
                    <a:pt x="204" y="1403"/>
                  </a:cubicBezTo>
                  <a:cubicBezTo>
                    <a:pt x="163" y="1625"/>
                    <a:pt x="72" y="1827"/>
                    <a:pt x="59" y="2054"/>
                  </a:cubicBezTo>
                  <a:cubicBezTo>
                    <a:pt x="51" y="2183"/>
                    <a:pt x="43" y="2308"/>
                    <a:pt x="36" y="2435"/>
                  </a:cubicBezTo>
                  <a:cubicBezTo>
                    <a:pt x="28" y="2549"/>
                    <a:pt x="29" y="2706"/>
                    <a:pt x="12" y="2812"/>
                  </a:cubicBezTo>
                  <a:lnTo>
                    <a:pt x="3" y="2983"/>
                  </a:lnTo>
                  <a:cubicBezTo>
                    <a:pt x="0" y="3056"/>
                    <a:pt x="0" y="3104"/>
                    <a:pt x="34" y="3161"/>
                  </a:cubicBezTo>
                  <a:lnTo>
                    <a:pt x="415" y="3163"/>
                  </a:lnTo>
                  <a:cubicBezTo>
                    <a:pt x="469" y="3062"/>
                    <a:pt x="468" y="2754"/>
                    <a:pt x="475" y="2622"/>
                  </a:cubicBezTo>
                  <a:cubicBezTo>
                    <a:pt x="484" y="2433"/>
                    <a:pt x="491" y="2232"/>
                    <a:pt x="508" y="2047"/>
                  </a:cubicBezTo>
                  <a:cubicBezTo>
                    <a:pt x="518" y="1950"/>
                    <a:pt x="723" y="1241"/>
                    <a:pt x="750" y="1079"/>
                  </a:cubicBezTo>
                  <a:cubicBezTo>
                    <a:pt x="789" y="1152"/>
                    <a:pt x="804" y="1508"/>
                    <a:pt x="803" y="1614"/>
                  </a:cubicBezTo>
                  <a:cubicBezTo>
                    <a:pt x="799" y="1809"/>
                    <a:pt x="777" y="1970"/>
                    <a:pt x="754" y="2159"/>
                  </a:cubicBezTo>
                  <a:lnTo>
                    <a:pt x="2077" y="2158"/>
                  </a:lnTo>
                  <a:cubicBezTo>
                    <a:pt x="2039" y="1743"/>
                    <a:pt x="2012" y="1595"/>
                    <a:pt x="2082" y="1157"/>
                  </a:cubicBezTo>
                  <a:cubicBezTo>
                    <a:pt x="2116" y="1225"/>
                    <a:pt x="2247" y="2012"/>
                    <a:pt x="2256" y="2130"/>
                  </a:cubicBezTo>
                  <a:cubicBezTo>
                    <a:pt x="2269" y="2308"/>
                    <a:pt x="2281" y="2489"/>
                    <a:pt x="2292" y="2666"/>
                  </a:cubicBezTo>
                  <a:cubicBezTo>
                    <a:pt x="2301" y="2798"/>
                    <a:pt x="2300" y="3089"/>
                    <a:pt x="2353" y="3185"/>
                  </a:cubicBezTo>
                  <a:lnTo>
                    <a:pt x="2726" y="3199"/>
                  </a:lnTo>
                  <a:cubicBezTo>
                    <a:pt x="2756" y="3092"/>
                    <a:pt x="2774" y="3137"/>
                    <a:pt x="2759" y="2985"/>
                  </a:cubicBezTo>
                  <a:cubicBezTo>
                    <a:pt x="2751" y="2914"/>
                    <a:pt x="2748" y="2830"/>
                    <a:pt x="2745" y="2757"/>
                  </a:cubicBezTo>
                  <a:cubicBezTo>
                    <a:pt x="2742" y="2679"/>
                    <a:pt x="2707" y="2339"/>
                    <a:pt x="2719" y="2292"/>
                  </a:cubicBezTo>
                  <a:cubicBezTo>
                    <a:pt x="2703" y="2225"/>
                    <a:pt x="2704" y="2069"/>
                    <a:pt x="2696" y="1986"/>
                  </a:cubicBezTo>
                  <a:cubicBezTo>
                    <a:pt x="2689" y="1900"/>
                    <a:pt x="2663" y="1793"/>
                    <a:pt x="2647" y="1706"/>
                  </a:cubicBezTo>
                  <a:lnTo>
                    <a:pt x="2435" y="579"/>
                  </a:lnTo>
                  <a:cubicBezTo>
                    <a:pt x="2406" y="429"/>
                    <a:pt x="2411" y="444"/>
                    <a:pt x="2327" y="358"/>
                  </a:cubicBezTo>
                  <a:cubicBezTo>
                    <a:pt x="2263" y="293"/>
                    <a:pt x="2228" y="259"/>
                    <a:pt x="2146" y="203"/>
                  </a:cubicBezTo>
                  <a:cubicBezTo>
                    <a:pt x="2101" y="179"/>
                    <a:pt x="1805" y="9"/>
                    <a:pt x="1745" y="39"/>
                  </a:cubicBezTo>
                  <a:cubicBezTo>
                    <a:pt x="1870" y="93"/>
                    <a:pt x="1936" y="237"/>
                    <a:pt x="1908" y="421"/>
                  </a:cubicBezTo>
                  <a:lnTo>
                    <a:pt x="1760" y="373"/>
                  </a:lnTo>
                  <a:cubicBezTo>
                    <a:pt x="1794" y="419"/>
                    <a:pt x="1833" y="453"/>
                    <a:pt x="1870" y="505"/>
                  </a:cubicBezTo>
                  <a:cubicBezTo>
                    <a:pt x="1837" y="553"/>
                    <a:pt x="1809" y="595"/>
                    <a:pt x="1776" y="643"/>
                  </a:cubicBezTo>
                  <a:cubicBezTo>
                    <a:pt x="1690" y="768"/>
                    <a:pt x="1579" y="909"/>
                    <a:pt x="1448" y="988"/>
                  </a:cubicBezTo>
                  <a:lnTo>
                    <a:pt x="1428" y="1000"/>
                  </a:lnTo>
                  <a:cubicBezTo>
                    <a:pt x="1284" y="929"/>
                    <a:pt x="1025" y="582"/>
                    <a:pt x="989" y="488"/>
                  </a:cubicBezTo>
                  <a:cubicBezTo>
                    <a:pt x="1007" y="458"/>
                    <a:pt x="1083" y="391"/>
                    <a:pt x="1097" y="359"/>
                  </a:cubicBezTo>
                  <a:lnTo>
                    <a:pt x="950" y="406"/>
                  </a:lnTo>
                  <a:cubicBezTo>
                    <a:pt x="933" y="209"/>
                    <a:pt x="974" y="111"/>
                    <a:pt x="1103" y="29"/>
                  </a:cubicBezTo>
                  <a:cubicBezTo>
                    <a:pt x="1049" y="0"/>
                    <a:pt x="791" y="135"/>
                    <a:pt x="742" y="1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5" name="Freeform 408">
              <a:extLst>
                <a:ext uri="{FF2B5EF4-FFF2-40B4-BE49-F238E27FC236}">
                  <a16:creationId xmlns:a16="http://schemas.microsoft.com/office/drawing/2014/main" id="{CB879A56-09E2-482B-BE5F-B4A5A34EA47F}"/>
                </a:ext>
              </a:extLst>
            </p:cNvPr>
            <p:cNvSpPr>
              <a:spLocks/>
            </p:cNvSpPr>
            <p:nvPr/>
          </p:nvSpPr>
          <p:spPr bwMode="auto">
            <a:xfrm>
              <a:off x="11347" y="3731704"/>
              <a:ext cx="135957" cy="176919"/>
            </a:xfrm>
            <a:custGeom>
              <a:avLst/>
              <a:gdLst>
                <a:gd name="T0" fmla="*/ 360 w 758"/>
                <a:gd name="T1" fmla="*/ 985 h 985"/>
                <a:gd name="T2" fmla="*/ 380 w 758"/>
                <a:gd name="T3" fmla="*/ 973 h 985"/>
                <a:gd name="T4" fmla="*/ 479 w 758"/>
                <a:gd name="T5" fmla="*/ 771 h 985"/>
                <a:gd name="T6" fmla="*/ 618 w 758"/>
                <a:gd name="T7" fmla="*/ 16 h 985"/>
                <a:gd name="T8" fmla="*/ 110 w 758"/>
                <a:gd name="T9" fmla="*/ 0 h 985"/>
                <a:gd name="T10" fmla="*/ 143 w 758"/>
                <a:gd name="T11" fmla="*/ 536 h 985"/>
                <a:gd name="T12" fmla="*/ 242 w 758"/>
                <a:gd name="T13" fmla="*/ 767 h 985"/>
                <a:gd name="T14" fmla="*/ 360 w 758"/>
                <a:gd name="T15" fmla="*/ 985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8" h="985">
                  <a:moveTo>
                    <a:pt x="360" y="985"/>
                  </a:moveTo>
                  <a:lnTo>
                    <a:pt x="380" y="973"/>
                  </a:lnTo>
                  <a:cubicBezTo>
                    <a:pt x="365" y="962"/>
                    <a:pt x="457" y="816"/>
                    <a:pt x="479" y="771"/>
                  </a:cubicBezTo>
                  <a:cubicBezTo>
                    <a:pt x="555" y="618"/>
                    <a:pt x="758" y="119"/>
                    <a:pt x="618" y="16"/>
                  </a:cubicBezTo>
                  <a:cubicBezTo>
                    <a:pt x="648" y="316"/>
                    <a:pt x="61" y="319"/>
                    <a:pt x="110" y="0"/>
                  </a:cubicBezTo>
                  <a:cubicBezTo>
                    <a:pt x="0" y="69"/>
                    <a:pt x="107" y="437"/>
                    <a:pt x="143" y="536"/>
                  </a:cubicBezTo>
                  <a:cubicBezTo>
                    <a:pt x="174" y="621"/>
                    <a:pt x="205" y="692"/>
                    <a:pt x="242" y="767"/>
                  </a:cubicBezTo>
                  <a:cubicBezTo>
                    <a:pt x="279" y="842"/>
                    <a:pt x="327" y="917"/>
                    <a:pt x="360" y="985"/>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6" name="Freeform 437">
              <a:extLst>
                <a:ext uri="{FF2B5EF4-FFF2-40B4-BE49-F238E27FC236}">
                  <a16:creationId xmlns:a16="http://schemas.microsoft.com/office/drawing/2014/main" id="{FE5382AF-9CED-4289-B3C8-0700B804E742}"/>
                </a:ext>
              </a:extLst>
            </p:cNvPr>
            <p:cNvSpPr>
              <a:spLocks/>
            </p:cNvSpPr>
            <p:nvPr/>
          </p:nvSpPr>
          <p:spPr bwMode="auto">
            <a:xfrm>
              <a:off x="-13055" y="3729961"/>
              <a:ext cx="88895" cy="178662"/>
            </a:xfrm>
            <a:custGeom>
              <a:avLst/>
              <a:gdLst>
                <a:gd name="T0" fmla="*/ 170 w 495"/>
                <a:gd name="T1" fmla="*/ 22 h 993"/>
                <a:gd name="T2" fmla="*/ 17 w 495"/>
                <a:gd name="T3" fmla="*/ 399 h 993"/>
                <a:gd name="T4" fmla="*/ 164 w 495"/>
                <a:gd name="T5" fmla="*/ 352 h 993"/>
                <a:gd name="T6" fmla="*/ 56 w 495"/>
                <a:gd name="T7" fmla="*/ 481 h 993"/>
                <a:gd name="T8" fmla="*/ 495 w 495"/>
                <a:gd name="T9" fmla="*/ 993 h 993"/>
                <a:gd name="T10" fmla="*/ 377 w 495"/>
                <a:gd name="T11" fmla="*/ 775 h 993"/>
                <a:gd name="T12" fmla="*/ 278 w 495"/>
                <a:gd name="T13" fmla="*/ 544 h 993"/>
                <a:gd name="T14" fmla="*/ 245 w 495"/>
                <a:gd name="T15" fmla="*/ 8 h 993"/>
                <a:gd name="T16" fmla="*/ 225 w 495"/>
                <a:gd name="T17" fmla="*/ 3 h 993"/>
                <a:gd name="T18" fmla="*/ 206 w 495"/>
                <a:gd name="T19" fmla="*/ 6 h 993"/>
                <a:gd name="T20" fmla="*/ 170 w 495"/>
                <a:gd name="T21" fmla="*/ 2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5" h="993">
                  <a:moveTo>
                    <a:pt x="170" y="22"/>
                  </a:moveTo>
                  <a:cubicBezTo>
                    <a:pt x="41" y="104"/>
                    <a:pt x="0" y="202"/>
                    <a:pt x="17" y="399"/>
                  </a:cubicBezTo>
                  <a:lnTo>
                    <a:pt x="164" y="352"/>
                  </a:lnTo>
                  <a:cubicBezTo>
                    <a:pt x="150" y="384"/>
                    <a:pt x="74" y="451"/>
                    <a:pt x="56" y="481"/>
                  </a:cubicBezTo>
                  <a:cubicBezTo>
                    <a:pt x="92" y="575"/>
                    <a:pt x="351" y="922"/>
                    <a:pt x="495" y="993"/>
                  </a:cubicBezTo>
                  <a:cubicBezTo>
                    <a:pt x="462" y="925"/>
                    <a:pt x="414" y="850"/>
                    <a:pt x="377" y="775"/>
                  </a:cubicBezTo>
                  <a:cubicBezTo>
                    <a:pt x="340" y="700"/>
                    <a:pt x="309" y="629"/>
                    <a:pt x="278" y="544"/>
                  </a:cubicBezTo>
                  <a:cubicBezTo>
                    <a:pt x="242" y="445"/>
                    <a:pt x="135" y="77"/>
                    <a:pt x="245" y="8"/>
                  </a:cubicBezTo>
                  <a:cubicBezTo>
                    <a:pt x="228" y="0"/>
                    <a:pt x="244" y="4"/>
                    <a:pt x="225" y="3"/>
                  </a:cubicBezTo>
                  <a:cubicBezTo>
                    <a:pt x="218" y="3"/>
                    <a:pt x="213" y="4"/>
                    <a:pt x="206" y="6"/>
                  </a:cubicBezTo>
                  <a:cubicBezTo>
                    <a:pt x="199" y="8"/>
                    <a:pt x="178" y="18"/>
                    <a:pt x="170"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7" name="Freeform 438">
              <a:extLst>
                <a:ext uri="{FF2B5EF4-FFF2-40B4-BE49-F238E27FC236}">
                  <a16:creationId xmlns:a16="http://schemas.microsoft.com/office/drawing/2014/main" id="{BC81097E-A1DA-4E5B-B918-E669168AE01B}"/>
                </a:ext>
              </a:extLst>
            </p:cNvPr>
            <p:cNvSpPr>
              <a:spLocks/>
            </p:cNvSpPr>
            <p:nvPr/>
          </p:nvSpPr>
          <p:spPr bwMode="auto">
            <a:xfrm>
              <a:off x="76712" y="3731704"/>
              <a:ext cx="90638" cy="175176"/>
            </a:xfrm>
            <a:custGeom>
              <a:avLst/>
              <a:gdLst>
                <a:gd name="T0" fmla="*/ 15 w 503"/>
                <a:gd name="T1" fmla="*/ 974 h 974"/>
                <a:gd name="T2" fmla="*/ 343 w 503"/>
                <a:gd name="T3" fmla="*/ 629 h 974"/>
                <a:gd name="T4" fmla="*/ 437 w 503"/>
                <a:gd name="T5" fmla="*/ 491 h 974"/>
                <a:gd name="T6" fmla="*/ 327 w 503"/>
                <a:gd name="T7" fmla="*/ 359 h 974"/>
                <a:gd name="T8" fmla="*/ 475 w 503"/>
                <a:gd name="T9" fmla="*/ 407 h 974"/>
                <a:gd name="T10" fmla="*/ 312 w 503"/>
                <a:gd name="T11" fmla="*/ 25 h 974"/>
                <a:gd name="T12" fmla="*/ 286 w 503"/>
                <a:gd name="T13" fmla="*/ 12 h 974"/>
                <a:gd name="T14" fmla="*/ 253 w 503"/>
                <a:gd name="T15" fmla="*/ 17 h 974"/>
                <a:gd name="T16" fmla="*/ 114 w 503"/>
                <a:gd name="T17" fmla="*/ 772 h 974"/>
                <a:gd name="T18" fmla="*/ 15 w 503"/>
                <a:gd name="T19" fmla="*/ 974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3" h="974">
                  <a:moveTo>
                    <a:pt x="15" y="974"/>
                  </a:moveTo>
                  <a:cubicBezTo>
                    <a:pt x="146" y="895"/>
                    <a:pt x="257" y="754"/>
                    <a:pt x="343" y="629"/>
                  </a:cubicBezTo>
                  <a:cubicBezTo>
                    <a:pt x="376" y="581"/>
                    <a:pt x="404" y="539"/>
                    <a:pt x="437" y="491"/>
                  </a:cubicBezTo>
                  <a:cubicBezTo>
                    <a:pt x="400" y="439"/>
                    <a:pt x="361" y="405"/>
                    <a:pt x="327" y="359"/>
                  </a:cubicBezTo>
                  <a:lnTo>
                    <a:pt x="475" y="407"/>
                  </a:lnTo>
                  <a:cubicBezTo>
                    <a:pt x="503" y="223"/>
                    <a:pt x="437" y="79"/>
                    <a:pt x="312" y="25"/>
                  </a:cubicBezTo>
                  <a:cubicBezTo>
                    <a:pt x="309" y="23"/>
                    <a:pt x="289" y="13"/>
                    <a:pt x="286" y="12"/>
                  </a:cubicBezTo>
                  <a:cubicBezTo>
                    <a:pt x="244" y="4"/>
                    <a:pt x="268" y="0"/>
                    <a:pt x="253" y="17"/>
                  </a:cubicBezTo>
                  <a:cubicBezTo>
                    <a:pt x="393" y="120"/>
                    <a:pt x="190" y="619"/>
                    <a:pt x="114" y="772"/>
                  </a:cubicBezTo>
                  <a:cubicBezTo>
                    <a:pt x="92" y="817"/>
                    <a:pt x="0" y="963"/>
                    <a:pt x="15" y="9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8" name="Rectangle 267">
              <a:extLst>
                <a:ext uri="{FF2B5EF4-FFF2-40B4-BE49-F238E27FC236}">
                  <a16:creationId xmlns:a16="http://schemas.microsoft.com/office/drawing/2014/main" id="{DAE01089-2B2A-48B0-8F6E-D288F1BFDB9F}"/>
                </a:ext>
              </a:extLst>
            </p:cNvPr>
            <p:cNvSpPr/>
            <p:nvPr/>
          </p:nvSpPr>
          <p:spPr>
            <a:xfrm>
              <a:off x="235795" y="4296504"/>
              <a:ext cx="80028" cy="40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25" name="Group 224">
            <a:extLst>
              <a:ext uri="{FF2B5EF4-FFF2-40B4-BE49-F238E27FC236}">
                <a16:creationId xmlns:a16="http://schemas.microsoft.com/office/drawing/2014/main" id="{60FD7547-7542-433F-AC69-A98C8F32CB17}"/>
              </a:ext>
            </a:extLst>
          </p:cNvPr>
          <p:cNvGrpSpPr/>
          <p:nvPr/>
        </p:nvGrpSpPr>
        <p:grpSpPr>
          <a:xfrm>
            <a:off x="1233622" y="2085696"/>
            <a:ext cx="504181" cy="1232950"/>
            <a:chOff x="1566078" y="327738"/>
            <a:chExt cx="2894555" cy="7078494"/>
          </a:xfrm>
        </p:grpSpPr>
        <p:sp>
          <p:nvSpPr>
            <p:cNvPr id="226" name="Freeform 75">
              <a:extLst>
                <a:ext uri="{FF2B5EF4-FFF2-40B4-BE49-F238E27FC236}">
                  <a16:creationId xmlns:a16="http://schemas.microsoft.com/office/drawing/2014/main" id="{03FF03E0-BDC3-4382-8A29-C6A25579BC3D}"/>
                </a:ext>
              </a:extLst>
            </p:cNvPr>
            <p:cNvSpPr>
              <a:spLocks/>
            </p:cNvSpPr>
            <p:nvPr/>
          </p:nvSpPr>
          <p:spPr bwMode="auto">
            <a:xfrm>
              <a:off x="3671888" y="3962401"/>
              <a:ext cx="731838" cy="593725"/>
            </a:xfrm>
            <a:custGeom>
              <a:avLst/>
              <a:gdLst>
                <a:gd name="T0" fmla="*/ 1343 w 2741"/>
                <a:gd name="T1" fmla="*/ 56 h 2226"/>
                <a:gd name="T2" fmla="*/ 172 w 2741"/>
                <a:gd name="T3" fmla="*/ 1151 h 2226"/>
                <a:gd name="T4" fmla="*/ 1341 w 2741"/>
                <a:gd name="T5" fmla="*/ 2196 h 2226"/>
                <a:gd name="T6" fmla="*/ 2254 w 2741"/>
                <a:gd name="T7" fmla="*/ 211 h 2226"/>
                <a:gd name="T8" fmla="*/ 1343 w 2741"/>
                <a:gd name="T9" fmla="*/ 56 h 2226"/>
              </a:gdLst>
              <a:ahLst/>
              <a:cxnLst>
                <a:cxn ang="0">
                  <a:pos x="T0" y="T1"/>
                </a:cxn>
                <a:cxn ang="0">
                  <a:pos x="T2" y="T3"/>
                </a:cxn>
                <a:cxn ang="0">
                  <a:pos x="T4" y="T5"/>
                </a:cxn>
                <a:cxn ang="0">
                  <a:pos x="T6" y="T7"/>
                </a:cxn>
                <a:cxn ang="0">
                  <a:pos x="T8" y="T9"/>
                </a:cxn>
              </a:cxnLst>
              <a:rect l="0" t="0" r="r" b="b"/>
              <a:pathLst>
                <a:path w="2741" h="2226">
                  <a:moveTo>
                    <a:pt x="1343" y="56"/>
                  </a:moveTo>
                  <a:cubicBezTo>
                    <a:pt x="723" y="170"/>
                    <a:pt x="306" y="582"/>
                    <a:pt x="172" y="1151"/>
                  </a:cubicBezTo>
                  <a:cubicBezTo>
                    <a:pt x="0" y="1879"/>
                    <a:pt x="806" y="2226"/>
                    <a:pt x="1341" y="2196"/>
                  </a:cubicBezTo>
                  <a:cubicBezTo>
                    <a:pt x="2593" y="2125"/>
                    <a:pt x="2741" y="535"/>
                    <a:pt x="2254" y="211"/>
                  </a:cubicBezTo>
                  <a:cubicBezTo>
                    <a:pt x="2046" y="72"/>
                    <a:pt x="1648" y="0"/>
                    <a:pt x="1343" y="56"/>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7" name="Freeform 71">
              <a:extLst>
                <a:ext uri="{FF2B5EF4-FFF2-40B4-BE49-F238E27FC236}">
                  <a16:creationId xmlns:a16="http://schemas.microsoft.com/office/drawing/2014/main" id="{658F8D51-1A83-4ED5-A1FE-D84B1D75B15A}"/>
                </a:ext>
              </a:extLst>
            </p:cNvPr>
            <p:cNvSpPr>
              <a:spLocks/>
            </p:cNvSpPr>
            <p:nvPr/>
          </p:nvSpPr>
          <p:spPr bwMode="auto">
            <a:xfrm>
              <a:off x="2051208" y="2660946"/>
              <a:ext cx="2409425" cy="1501995"/>
            </a:xfrm>
            <a:custGeom>
              <a:avLst/>
              <a:gdLst>
                <a:gd name="T0" fmla="*/ 423 w 4660"/>
                <a:gd name="T1" fmla="*/ 2206 h 2845"/>
                <a:gd name="T2" fmla="*/ 477 w 4660"/>
                <a:gd name="T3" fmla="*/ 2497 h 2845"/>
                <a:gd name="T4" fmla="*/ 687 w 4660"/>
                <a:gd name="T5" fmla="*/ 2529 h 2845"/>
                <a:gd name="T6" fmla="*/ 1105 w 4660"/>
                <a:gd name="T7" fmla="*/ 2739 h 2845"/>
                <a:gd name="T8" fmla="*/ 3264 w 4660"/>
                <a:gd name="T9" fmla="*/ 2739 h 2845"/>
                <a:gd name="T10" fmla="*/ 4153 w 4660"/>
                <a:gd name="T11" fmla="*/ 2845 h 2845"/>
                <a:gd name="T12" fmla="*/ 4201 w 4660"/>
                <a:gd name="T13" fmla="*/ 2839 h 2845"/>
                <a:gd name="T14" fmla="*/ 4110 w 4660"/>
                <a:gd name="T15" fmla="*/ 2719 h 2845"/>
                <a:gd name="T16" fmla="*/ 4494 w 4660"/>
                <a:gd name="T17" fmla="*/ 585 h 2845"/>
                <a:gd name="T18" fmla="*/ 4269 w 4660"/>
                <a:gd name="T19" fmla="*/ 58 h 2845"/>
                <a:gd name="T20" fmla="*/ 3414 w 4660"/>
                <a:gd name="T21" fmla="*/ 68 h 2845"/>
                <a:gd name="T22" fmla="*/ 2510 w 4660"/>
                <a:gd name="T23" fmla="*/ 68 h 2845"/>
                <a:gd name="T24" fmla="*/ 1840 w 4660"/>
                <a:gd name="T25" fmla="*/ 67 h 2845"/>
                <a:gd name="T26" fmla="*/ 156 w 4660"/>
                <a:gd name="T27" fmla="*/ 123 h 2845"/>
                <a:gd name="T28" fmla="*/ 95 w 4660"/>
                <a:gd name="T29" fmla="*/ 920 h 2845"/>
                <a:gd name="T30" fmla="*/ 313 w 4660"/>
                <a:gd name="T31" fmla="*/ 1493 h 2845"/>
                <a:gd name="T32" fmla="*/ 423 w 4660"/>
                <a:gd name="T33" fmla="*/ 2206 h 2845"/>
                <a:gd name="connsiteX0" fmla="*/ 765 w 9623"/>
                <a:gd name="connsiteY0" fmla="*/ 7560 h 9806"/>
                <a:gd name="connsiteX1" fmla="*/ 881 w 9623"/>
                <a:gd name="connsiteY1" fmla="*/ 8583 h 9806"/>
                <a:gd name="connsiteX2" fmla="*/ 1331 w 9623"/>
                <a:gd name="connsiteY2" fmla="*/ 8695 h 9806"/>
                <a:gd name="connsiteX3" fmla="*/ 2228 w 9623"/>
                <a:gd name="connsiteY3" fmla="*/ 9433 h 9806"/>
                <a:gd name="connsiteX4" fmla="*/ 6861 w 9623"/>
                <a:gd name="connsiteY4" fmla="*/ 9433 h 9806"/>
                <a:gd name="connsiteX5" fmla="*/ 8769 w 9623"/>
                <a:gd name="connsiteY5" fmla="*/ 9806 h 9806"/>
                <a:gd name="connsiteX6" fmla="*/ 8872 w 9623"/>
                <a:gd name="connsiteY6" fmla="*/ 9785 h 9806"/>
                <a:gd name="connsiteX7" fmla="*/ 8677 w 9623"/>
                <a:gd name="connsiteY7" fmla="*/ 9363 h 9806"/>
                <a:gd name="connsiteX8" fmla="*/ 9501 w 9623"/>
                <a:gd name="connsiteY8" fmla="*/ 1862 h 9806"/>
                <a:gd name="connsiteX9" fmla="*/ 9018 w 9623"/>
                <a:gd name="connsiteY9" fmla="*/ 10 h 9806"/>
                <a:gd name="connsiteX10" fmla="*/ 7183 w 9623"/>
                <a:gd name="connsiteY10" fmla="*/ 45 h 9806"/>
                <a:gd name="connsiteX11" fmla="*/ 5243 w 9623"/>
                <a:gd name="connsiteY11" fmla="*/ 45 h 9806"/>
                <a:gd name="connsiteX12" fmla="*/ 3805 w 9623"/>
                <a:gd name="connsiteY12" fmla="*/ 42 h 9806"/>
                <a:gd name="connsiteX13" fmla="*/ 192 w 9623"/>
                <a:gd name="connsiteY13" fmla="*/ 238 h 9806"/>
                <a:gd name="connsiteX14" fmla="*/ 529 w 9623"/>
                <a:gd name="connsiteY14" fmla="*/ 5054 h 9806"/>
                <a:gd name="connsiteX15" fmla="*/ 765 w 9623"/>
                <a:gd name="connsiteY15" fmla="*/ 7560 h 9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23" h="9806">
                  <a:moveTo>
                    <a:pt x="765" y="7560"/>
                  </a:moveTo>
                  <a:cubicBezTo>
                    <a:pt x="804" y="7901"/>
                    <a:pt x="842" y="8242"/>
                    <a:pt x="881" y="8583"/>
                  </a:cubicBezTo>
                  <a:lnTo>
                    <a:pt x="1331" y="8695"/>
                  </a:lnTo>
                  <a:cubicBezTo>
                    <a:pt x="1771" y="8853"/>
                    <a:pt x="1986" y="9082"/>
                    <a:pt x="2228" y="9433"/>
                  </a:cubicBezTo>
                  <a:lnTo>
                    <a:pt x="6861" y="9433"/>
                  </a:lnTo>
                  <a:cubicBezTo>
                    <a:pt x="7490" y="8632"/>
                    <a:pt x="8331" y="8541"/>
                    <a:pt x="8769" y="9806"/>
                  </a:cubicBezTo>
                  <a:lnTo>
                    <a:pt x="8872" y="9785"/>
                  </a:lnTo>
                  <a:lnTo>
                    <a:pt x="8677" y="9363"/>
                  </a:lnTo>
                  <a:cubicBezTo>
                    <a:pt x="8992" y="7261"/>
                    <a:pt x="9260" y="4172"/>
                    <a:pt x="9501" y="1862"/>
                  </a:cubicBezTo>
                  <a:cubicBezTo>
                    <a:pt x="9617" y="741"/>
                    <a:pt x="9857" y="63"/>
                    <a:pt x="9018" y="10"/>
                  </a:cubicBezTo>
                  <a:lnTo>
                    <a:pt x="7183" y="45"/>
                  </a:lnTo>
                  <a:lnTo>
                    <a:pt x="5243" y="45"/>
                  </a:lnTo>
                  <a:lnTo>
                    <a:pt x="3805" y="42"/>
                  </a:lnTo>
                  <a:cubicBezTo>
                    <a:pt x="3080" y="108"/>
                    <a:pt x="567" y="-194"/>
                    <a:pt x="192" y="238"/>
                  </a:cubicBezTo>
                  <a:cubicBezTo>
                    <a:pt x="-354" y="1073"/>
                    <a:pt x="433" y="3834"/>
                    <a:pt x="529" y="5054"/>
                  </a:cubicBezTo>
                  <a:cubicBezTo>
                    <a:pt x="612" y="5890"/>
                    <a:pt x="722" y="6727"/>
                    <a:pt x="765" y="7560"/>
                  </a:cubicBezTo>
                  <a:close/>
                </a:path>
              </a:pathLst>
            </a:custGeom>
            <a:solidFill>
              <a:srgbClr val="BAE3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8" name="Freeform 74">
              <a:extLst>
                <a:ext uri="{FF2B5EF4-FFF2-40B4-BE49-F238E27FC236}">
                  <a16:creationId xmlns:a16="http://schemas.microsoft.com/office/drawing/2014/main" id="{D4E9ECE4-855A-4C2E-8CE3-DBD52D7597C6}"/>
                </a:ext>
              </a:extLst>
            </p:cNvPr>
            <p:cNvSpPr>
              <a:spLocks/>
            </p:cNvSpPr>
            <p:nvPr/>
          </p:nvSpPr>
          <p:spPr bwMode="auto">
            <a:xfrm>
              <a:off x="1566078" y="1615650"/>
              <a:ext cx="1445040" cy="2206861"/>
            </a:xfrm>
            <a:custGeom>
              <a:avLst/>
              <a:gdLst>
                <a:gd name="T0" fmla="*/ 602 w 3032"/>
                <a:gd name="T1" fmla="*/ 2310 h 4135"/>
                <a:gd name="T2" fmla="*/ 1383 w 3032"/>
                <a:gd name="T3" fmla="*/ 3981 h 4135"/>
                <a:gd name="T4" fmla="*/ 1561 w 3032"/>
                <a:gd name="T5" fmla="*/ 4110 h 4135"/>
                <a:gd name="T6" fmla="*/ 1615 w 3032"/>
                <a:gd name="T7" fmla="*/ 4117 h 4135"/>
                <a:gd name="T8" fmla="*/ 1505 w 3032"/>
                <a:gd name="T9" fmla="*/ 3404 h 4135"/>
                <a:gd name="T10" fmla="*/ 1287 w 3032"/>
                <a:gd name="T11" fmla="*/ 2831 h 4135"/>
                <a:gd name="T12" fmla="*/ 1348 w 3032"/>
                <a:gd name="T13" fmla="*/ 2034 h 4135"/>
                <a:gd name="T14" fmla="*/ 3032 w 3032"/>
                <a:gd name="T15" fmla="*/ 1978 h 4135"/>
                <a:gd name="T16" fmla="*/ 2601 w 3032"/>
                <a:gd name="T17" fmla="*/ 1243 h 4135"/>
                <a:gd name="T18" fmla="*/ 2843 w 3032"/>
                <a:gd name="T19" fmla="*/ 957 h 4135"/>
                <a:gd name="T20" fmla="*/ 2435 w 3032"/>
                <a:gd name="T21" fmla="*/ 734 h 4135"/>
                <a:gd name="T22" fmla="*/ 2430 w 3032"/>
                <a:gd name="T23" fmla="*/ 21 h 4135"/>
                <a:gd name="T24" fmla="*/ 1236 w 3032"/>
                <a:gd name="T25" fmla="*/ 900 h 4135"/>
                <a:gd name="T26" fmla="*/ 923 w 3032"/>
                <a:gd name="T27" fmla="*/ 1608 h 4135"/>
                <a:gd name="T28" fmla="*/ 602 w 3032"/>
                <a:gd name="T29" fmla="*/ 2310 h 4135"/>
                <a:gd name="connsiteX0" fmla="*/ 799 w 8814"/>
                <a:gd name="connsiteY0" fmla="*/ 5537 h 9930"/>
                <a:gd name="connsiteX1" fmla="*/ 3375 w 8814"/>
                <a:gd name="connsiteY1" fmla="*/ 9579 h 9930"/>
                <a:gd name="connsiteX2" fmla="*/ 3962 w 8814"/>
                <a:gd name="connsiteY2" fmla="*/ 9891 h 9930"/>
                <a:gd name="connsiteX3" fmla="*/ 4141 w 8814"/>
                <a:gd name="connsiteY3" fmla="*/ 9907 h 9930"/>
                <a:gd name="connsiteX4" fmla="*/ 3778 w 8814"/>
                <a:gd name="connsiteY4" fmla="*/ 8183 h 9930"/>
                <a:gd name="connsiteX5" fmla="*/ 3059 w 8814"/>
                <a:gd name="connsiteY5" fmla="*/ 6797 h 9930"/>
                <a:gd name="connsiteX6" fmla="*/ 3260 w 8814"/>
                <a:gd name="connsiteY6" fmla="*/ 4870 h 9930"/>
                <a:gd name="connsiteX7" fmla="*/ 8814 w 8814"/>
                <a:gd name="connsiteY7" fmla="*/ 4735 h 9930"/>
                <a:gd name="connsiteX8" fmla="*/ 7392 w 8814"/>
                <a:gd name="connsiteY8" fmla="*/ 2957 h 9930"/>
                <a:gd name="connsiteX9" fmla="*/ 8191 w 8814"/>
                <a:gd name="connsiteY9" fmla="*/ 2265 h 9930"/>
                <a:gd name="connsiteX10" fmla="*/ 6845 w 8814"/>
                <a:gd name="connsiteY10" fmla="*/ 1726 h 9930"/>
                <a:gd name="connsiteX11" fmla="*/ 6829 w 8814"/>
                <a:gd name="connsiteY11" fmla="*/ 2 h 9930"/>
                <a:gd name="connsiteX12" fmla="*/ 2891 w 8814"/>
                <a:gd name="connsiteY12" fmla="*/ 2128 h 9930"/>
                <a:gd name="connsiteX13" fmla="*/ 1858 w 8814"/>
                <a:gd name="connsiteY13" fmla="*/ 3840 h 9930"/>
                <a:gd name="connsiteX14" fmla="*/ 799 w 8814"/>
                <a:gd name="connsiteY14" fmla="*/ 5537 h 9930"/>
                <a:gd name="connsiteX0" fmla="*/ 907 w 10000"/>
                <a:gd name="connsiteY0" fmla="*/ 5576 h 10000"/>
                <a:gd name="connsiteX1" fmla="*/ 3829 w 10000"/>
                <a:gd name="connsiteY1" fmla="*/ 9647 h 10000"/>
                <a:gd name="connsiteX2" fmla="*/ 4495 w 10000"/>
                <a:gd name="connsiteY2" fmla="*/ 9961 h 10000"/>
                <a:gd name="connsiteX3" fmla="*/ 4698 w 10000"/>
                <a:gd name="connsiteY3" fmla="*/ 9977 h 10000"/>
                <a:gd name="connsiteX4" fmla="*/ 4286 w 10000"/>
                <a:gd name="connsiteY4" fmla="*/ 8241 h 10000"/>
                <a:gd name="connsiteX5" fmla="*/ 3471 w 10000"/>
                <a:gd name="connsiteY5" fmla="*/ 6845 h 10000"/>
                <a:gd name="connsiteX6" fmla="*/ 3699 w 10000"/>
                <a:gd name="connsiteY6" fmla="*/ 4904 h 10000"/>
                <a:gd name="connsiteX7" fmla="*/ 10000 w 10000"/>
                <a:gd name="connsiteY7" fmla="*/ 4768 h 10000"/>
                <a:gd name="connsiteX8" fmla="*/ 8387 w 10000"/>
                <a:gd name="connsiteY8" fmla="*/ 2978 h 10000"/>
                <a:gd name="connsiteX9" fmla="*/ 9293 w 10000"/>
                <a:gd name="connsiteY9" fmla="*/ 2281 h 10000"/>
                <a:gd name="connsiteX10" fmla="*/ 7832 w 10000"/>
                <a:gd name="connsiteY10" fmla="*/ 1712 h 10000"/>
                <a:gd name="connsiteX11" fmla="*/ 7748 w 10000"/>
                <a:gd name="connsiteY11" fmla="*/ 2 h 10000"/>
                <a:gd name="connsiteX12" fmla="*/ 3280 w 10000"/>
                <a:gd name="connsiteY12" fmla="*/ 2143 h 10000"/>
                <a:gd name="connsiteX13" fmla="*/ 2108 w 10000"/>
                <a:gd name="connsiteY13" fmla="*/ 3867 h 10000"/>
                <a:gd name="connsiteX14" fmla="*/ 907 w 10000"/>
                <a:gd name="connsiteY14" fmla="*/ 5576 h 10000"/>
                <a:gd name="connsiteX0" fmla="*/ 907 w 10000"/>
                <a:gd name="connsiteY0" fmla="*/ 5576 h 10000"/>
                <a:gd name="connsiteX1" fmla="*/ 3829 w 10000"/>
                <a:gd name="connsiteY1" fmla="*/ 9647 h 10000"/>
                <a:gd name="connsiteX2" fmla="*/ 4495 w 10000"/>
                <a:gd name="connsiteY2" fmla="*/ 9961 h 10000"/>
                <a:gd name="connsiteX3" fmla="*/ 4698 w 10000"/>
                <a:gd name="connsiteY3" fmla="*/ 9977 h 10000"/>
                <a:gd name="connsiteX4" fmla="*/ 4286 w 10000"/>
                <a:gd name="connsiteY4" fmla="*/ 8241 h 10000"/>
                <a:gd name="connsiteX5" fmla="*/ 3471 w 10000"/>
                <a:gd name="connsiteY5" fmla="*/ 6845 h 10000"/>
                <a:gd name="connsiteX6" fmla="*/ 3699 w 10000"/>
                <a:gd name="connsiteY6" fmla="*/ 4904 h 10000"/>
                <a:gd name="connsiteX7" fmla="*/ 10000 w 10000"/>
                <a:gd name="connsiteY7" fmla="*/ 4768 h 10000"/>
                <a:gd name="connsiteX8" fmla="*/ 8387 w 10000"/>
                <a:gd name="connsiteY8" fmla="*/ 2978 h 10000"/>
                <a:gd name="connsiteX9" fmla="*/ 9346 w 10000"/>
                <a:gd name="connsiteY9" fmla="*/ 2272 h 10000"/>
                <a:gd name="connsiteX10" fmla="*/ 7832 w 10000"/>
                <a:gd name="connsiteY10" fmla="*/ 1712 h 10000"/>
                <a:gd name="connsiteX11" fmla="*/ 7748 w 10000"/>
                <a:gd name="connsiteY11" fmla="*/ 2 h 10000"/>
                <a:gd name="connsiteX12" fmla="*/ 3280 w 10000"/>
                <a:gd name="connsiteY12" fmla="*/ 2143 h 10000"/>
                <a:gd name="connsiteX13" fmla="*/ 2108 w 10000"/>
                <a:gd name="connsiteY13" fmla="*/ 3867 h 10000"/>
                <a:gd name="connsiteX14" fmla="*/ 907 w 10000"/>
                <a:gd name="connsiteY14" fmla="*/ 5576 h 10000"/>
                <a:gd name="connsiteX0" fmla="*/ 907 w 10000"/>
                <a:gd name="connsiteY0" fmla="*/ 5576 h 10000"/>
                <a:gd name="connsiteX1" fmla="*/ 3829 w 10000"/>
                <a:gd name="connsiteY1" fmla="*/ 9647 h 10000"/>
                <a:gd name="connsiteX2" fmla="*/ 4495 w 10000"/>
                <a:gd name="connsiteY2" fmla="*/ 9961 h 10000"/>
                <a:gd name="connsiteX3" fmla="*/ 4698 w 10000"/>
                <a:gd name="connsiteY3" fmla="*/ 9977 h 10000"/>
                <a:gd name="connsiteX4" fmla="*/ 4286 w 10000"/>
                <a:gd name="connsiteY4" fmla="*/ 8241 h 10000"/>
                <a:gd name="connsiteX5" fmla="*/ 3471 w 10000"/>
                <a:gd name="connsiteY5" fmla="*/ 6845 h 10000"/>
                <a:gd name="connsiteX6" fmla="*/ 3699 w 10000"/>
                <a:gd name="connsiteY6" fmla="*/ 4904 h 10000"/>
                <a:gd name="connsiteX7" fmla="*/ 10000 w 10000"/>
                <a:gd name="connsiteY7" fmla="*/ 4768 h 10000"/>
                <a:gd name="connsiteX8" fmla="*/ 8493 w 10000"/>
                <a:gd name="connsiteY8" fmla="*/ 2987 h 10000"/>
                <a:gd name="connsiteX9" fmla="*/ 9346 w 10000"/>
                <a:gd name="connsiteY9" fmla="*/ 2272 h 10000"/>
                <a:gd name="connsiteX10" fmla="*/ 7832 w 10000"/>
                <a:gd name="connsiteY10" fmla="*/ 1712 h 10000"/>
                <a:gd name="connsiteX11" fmla="*/ 7748 w 10000"/>
                <a:gd name="connsiteY11" fmla="*/ 2 h 10000"/>
                <a:gd name="connsiteX12" fmla="*/ 3280 w 10000"/>
                <a:gd name="connsiteY12" fmla="*/ 2143 h 10000"/>
                <a:gd name="connsiteX13" fmla="*/ 2108 w 10000"/>
                <a:gd name="connsiteY13" fmla="*/ 3867 h 10000"/>
                <a:gd name="connsiteX14" fmla="*/ 907 w 10000"/>
                <a:gd name="connsiteY14" fmla="*/ 5576 h 10000"/>
                <a:gd name="connsiteX0" fmla="*/ 907 w 10053"/>
                <a:gd name="connsiteY0" fmla="*/ 5576 h 10000"/>
                <a:gd name="connsiteX1" fmla="*/ 3829 w 10053"/>
                <a:gd name="connsiteY1" fmla="*/ 9647 h 10000"/>
                <a:gd name="connsiteX2" fmla="*/ 4495 w 10053"/>
                <a:gd name="connsiteY2" fmla="*/ 9961 h 10000"/>
                <a:gd name="connsiteX3" fmla="*/ 4698 w 10053"/>
                <a:gd name="connsiteY3" fmla="*/ 9977 h 10000"/>
                <a:gd name="connsiteX4" fmla="*/ 4286 w 10053"/>
                <a:gd name="connsiteY4" fmla="*/ 8241 h 10000"/>
                <a:gd name="connsiteX5" fmla="*/ 3471 w 10053"/>
                <a:gd name="connsiteY5" fmla="*/ 6845 h 10000"/>
                <a:gd name="connsiteX6" fmla="*/ 3699 w 10053"/>
                <a:gd name="connsiteY6" fmla="*/ 4904 h 10000"/>
                <a:gd name="connsiteX7" fmla="*/ 10053 w 10053"/>
                <a:gd name="connsiteY7" fmla="*/ 4768 h 10000"/>
                <a:gd name="connsiteX8" fmla="*/ 8493 w 10053"/>
                <a:gd name="connsiteY8" fmla="*/ 2987 h 10000"/>
                <a:gd name="connsiteX9" fmla="*/ 9346 w 10053"/>
                <a:gd name="connsiteY9" fmla="*/ 2272 h 10000"/>
                <a:gd name="connsiteX10" fmla="*/ 7832 w 10053"/>
                <a:gd name="connsiteY10" fmla="*/ 1712 h 10000"/>
                <a:gd name="connsiteX11" fmla="*/ 7748 w 10053"/>
                <a:gd name="connsiteY11" fmla="*/ 2 h 10000"/>
                <a:gd name="connsiteX12" fmla="*/ 3280 w 10053"/>
                <a:gd name="connsiteY12" fmla="*/ 2143 h 10000"/>
                <a:gd name="connsiteX13" fmla="*/ 2108 w 10053"/>
                <a:gd name="connsiteY13" fmla="*/ 3867 h 10000"/>
                <a:gd name="connsiteX14" fmla="*/ 907 w 10053"/>
                <a:gd name="connsiteY14" fmla="*/ 557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53" h="10000">
                  <a:moveTo>
                    <a:pt x="907" y="5576"/>
                  </a:moveTo>
                  <a:cubicBezTo>
                    <a:pt x="-111" y="7766"/>
                    <a:pt x="-1346" y="6963"/>
                    <a:pt x="3829" y="9647"/>
                  </a:cubicBezTo>
                  <a:lnTo>
                    <a:pt x="4495" y="9961"/>
                  </a:lnTo>
                  <a:cubicBezTo>
                    <a:pt x="4746" y="10021"/>
                    <a:pt x="4552" y="10002"/>
                    <a:pt x="4698" y="9977"/>
                  </a:cubicBezTo>
                  <a:cubicBezTo>
                    <a:pt x="4623" y="9400"/>
                    <a:pt x="4432" y="8821"/>
                    <a:pt x="4286" y="8241"/>
                  </a:cubicBezTo>
                  <a:cubicBezTo>
                    <a:pt x="4084" y="7456"/>
                    <a:pt x="4249" y="7213"/>
                    <a:pt x="3471" y="6845"/>
                  </a:cubicBezTo>
                  <a:cubicBezTo>
                    <a:pt x="4181" y="5783"/>
                    <a:pt x="3114" y="5318"/>
                    <a:pt x="3699" y="4904"/>
                  </a:cubicBezTo>
                  <a:cubicBezTo>
                    <a:pt x="4353" y="4605"/>
                    <a:pt x="8788" y="4815"/>
                    <a:pt x="10053" y="4768"/>
                  </a:cubicBezTo>
                  <a:cubicBezTo>
                    <a:pt x="9817" y="4247"/>
                    <a:pt x="8493" y="3508"/>
                    <a:pt x="8493" y="2987"/>
                  </a:cubicBezTo>
                  <a:cubicBezTo>
                    <a:pt x="9010" y="2558"/>
                    <a:pt x="9255" y="2933"/>
                    <a:pt x="9346" y="2272"/>
                  </a:cubicBezTo>
                  <a:cubicBezTo>
                    <a:pt x="8724" y="1966"/>
                    <a:pt x="8176" y="2083"/>
                    <a:pt x="7832" y="1712"/>
                  </a:cubicBezTo>
                  <a:cubicBezTo>
                    <a:pt x="7480" y="1225"/>
                    <a:pt x="8372" y="385"/>
                    <a:pt x="7748" y="2"/>
                  </a:cubicBezTo>
                  <a:cubicBezTo>
                    <a:pt x="6333" y="-49"/>
                    <a:pt x="4062" y="983"/>
                    <a:pt x="3280" y="2143"/>
                  </a:cubicBezTo>
                  <a:cubicBezTo>
                    <a:pt x="2891" y="2722"/>
                    <a:pt x="2497" y="3282"/>
                    <a:pt x="2108" y="3867"/>
                  </a:cubicBezTo>
                  <a:cubicBezTo>
                    <a:pt x="1719" y="4458"/>
                    <a:pt x="1364" y="5080"/>
                    <a:pt x="907" y="5576"/>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9" name="Freeform 77">
              <a:extLst>
                <a:ext uri="{FF2B5EF4-FFF2-40B4-BE49-F238E27FC236}">
                  <a16:creationId xmlns:a16="http://schemas.microsoft.com/office/drawing/2014/main" id="{58119575-4A9C-4A65-AE88-263BB2C4C6AE}"/>
                </a:ext>
              </a:extLst>
            </p:cNvPr>
            <p:cNvSpPr>
              <a:spLocks/>
            </p:cNvSpPr>
            <p:nvPr/>
          </p:nvSpPr>
          <p:spPr bwMode="auto">
            <a:xfrm>
              <a:off x="2658146" y="930042"/>
              <a:ext cx="1125599" cy="1419789"/>
            </a:xfrm>
            <a:custGeom>
              <a:avLst/>
              <a:gdLst>
                <a:gd name="T0" fmla="*/ 114 w 2096"/>
                <a:gd name="T1" fmla="*/ 613 h 2638"/>
                <a:gd name="T2" fmla="*/ 87 w 2096"/>
                <a:gd name="T3" fmla="*/ 894 h 2638"/>
                <a:gd name="T4" fmla="*/ 182 w 2096"/>
                <a:gd name="T5" fmla="*/ 1186 h 2638"/>
                <a:gd name="T6" fmla="*/ 684 w 2096"/>
                <a:gd name="T7" fmla="*/ 1851 h 2638"/>
                <a:gd name="T8" fmla="*/ 672 w 2096"/>
                <a:gd name="T9" fmla="*/ 2246 h 2638"/>
                <a:gd name="T10" fmla="*/ 742 w 2096"/>
                <a:gd name="T11" fmla="*/ 2638 h 2638"/>
                <a:gd name="T12" fmla="*/ 761 w 2096"/>
                <a:gd name="T13" fmla="*/ 2603 h 2638"/>
                <a:gd name="T14" fmla="*/ 810 w 2096"/>
                <a:gd name="T15" fmla="*/ 2470 h 2638"/>
                <a:gd name="T16" fmla="*/ 779 w 2096"/>
                <a:gd name="T17" fmla="*/ 1958 h 2638"/>
                <a:gd name="T18" fmla="*/ 1096 w 2096"/>
                <a:gd name="T19" fmla="*/ 1933 h 2638"/>
                <a:gd name="T20" fmla="*/ 1090 w 2096"/>
                <a:gd name="T21" fmla="*/ 2161 h 2638"/>
                <a:gd name="T22" fmla="*/ 1077 w 2096"/>
                <a:gd name="T23" fmla="*/ 2191 h 2638"/>
                <a:gd name="T24" fmla="*/ 1105 w 2096"/>
                <a:gd name="T25" fmla="*/ 2624 h 2638"/>
                <a:gd name="T26" fmla="*/ 1135 w 2096"/>
                <a:gd name="T27" fmla="*/ 2577 h 2638"/>
                <a:gd name="T28" fmla="*/ 1221 w 2096"/>
                <a:gd name="T29" fmla="*/ 2174 h 2638"/>
                <a:gd name="T30" fmla="*/ 1235 w 2096"/>
                <a:gd name="T31" fmla="*/ 1936 h 2638"/>
                <a:gd name="T32" fmla="*/ 1800 w 2096"/>
                <a:gd name="T33" fmla="*/ 1545 h 2638"/>
                <a:gd name="T34" fmla="*/ 1933 w 2096"/>
                <a:gd name="T35" fmla="*/ 1319 h 2638"/>
                <a:gd name="T36" fmla="*/ 2096 w 2096"/>
                <a:gd name="T37" fmla="*/ 1132 h 2638"/>
                <a:gd name="T38" fmla="*/ 2071 w 2096"/>
                <a:gd name="T39" fmla="*/ 845 h 2638"/>
                <a:gd name="T40" fmla="*/ 2002 w 2096"/>
                <a:gd name="T41" fmla="*/ 856 h 2638"/>
                <a:gd name="T42" fmla="*/ 1994 w 2096"/>
                <a:gd name="T43" fmla="*/ 826 h 2638"/>
                <a:gd name="T44" fmla="*/ 1943 w 2096"/>
                <a:gd name="T45" fmla="*/ 653 h 2638"/>
                <a:gd name="T46" fmla="*/ 888 w 2096"/>
                <a:gd name="T47" fmla="*/ 127 h 2638"/>
                <a:gd name="T48" fmla="*/ 791 w 2096"/>
                <a:gd name="T49" fmla="*/ 0 h 2638"/>
                <a:gd name="T50" fmla="*/ 267 w 2096"/>
                <a:gd name="T51" fmla="*/ 297 h 2638"/>
                <a:gd name="T52" fmla="*/ 237 w 2096"/>
                <a:gd name="T53" fmla="*/ 608 h 2638"/>
                <a:gd name="T54" fmla="*/ 114 w 2096"/>
                <a:gd name="T55" fmla="*/ 613 h 2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96" h="2638">
                  <a:moveTo>
                    <a:pt x="114" y="613"/>
                  </a:moveTo>
                  <a:cubicBezTo>
                    <a:pt x="57" y="716"/>
                    <a:pt x="0" y="765"/>
                    <a:pt x="87" y="894"/>
                  </a:cubicBezTo>
                  <a:cubicBezTo>
                    <a:pt x="190" y="1048"/>
                    <a:pt x="170" y="904"/>
                    <a:pt x="182" y="1186"/>
                  </a:cubicBezTo>
                  <a:cubicBezTo>
                    <a:pt x="222" y="1522"/>
                    <a:pt x="429" y="1743"/>
                    <a:pt x="684" y="1851"/>
                  </a:cubicBezTo>
                  <a:cubicBezTo>
                    <a:pt x="686" y="2005"/>
                    <a:pt x="658" y="2090"/>
                    <a:pt x="672" y="2246"/>
                  </a:cubicBezTo>
                  <a:cubicBezTo>
                    <a:pt x="683" y="2376"/>
                    <a:pt x="725" y="2508"/>
                    <a:pt x="742" y="2638"/>
                  </a:cubicBezTo>
                  <a:cubicBezTo>
                    <a:pt x="749" y="2627"/>
                    <a:pt x="758" y="2598"/>
                    <a:pt x="761" y="2603"/>
                  </a:cubicBezTo>
                  <a:lnTo>
                    <a:pt x="810" y="2470"/>
                  </a:lnTo>
                  <a:cubicBezTo>
                    <a:pt x="860" y="2209"/>
                    <a:pt x="762" y="2074"/>
                    <a:pt x="779" y="1958"/>
                  </a:cubicBezTo>
                  <a:cubicBezTo>
                    <a:pt x="780" y="1957"/>
                    <a:pt x="833" y="1831"/>
                    <a:pt x="1096" y="1933"/>
                  </a:cubicBezTo>
                  <a:cubicBezTo>
                    <a:pt x="1142" y="2050"/>
                    <a:pt x="1118" y="2080"/>
                    <a:pt x="1090" y="2161"/>
                  </a:cubicBezTo>
                  <a:cubicBezTo>
                    <a:pt x="1086" y="2173"/>
                    <a:pt x="1081" y="2179"/>
                    <a:pt x="1077" y="2191"/>
                  </a:cubicBezTo>
                  <a:cubicBezTo>
                    <a:pt x="1030" y="2328"/>
                    <a:pt x="1062" y="2458"/>
                    <a:pt x="1105" y="2624"/>
                  </a:cubicBezTo>
                  <a:lnTo>
                    <a:pt x="1135" y="2577"/>
                  </a:lnTo>
                  <a:cubicBezTo>
                    <a:pt x="1192" y="2454"/>
                    <a:pt x="1209" y="2305"/>
                    <a:pt x="1221" y="2174"/>
                  </a:cubicBezTo>
                  <a:lnTo>
                    <a:pt x="1235" y="1936"/>
                  </a:lnTo>
                  <a:cubicBezTo>
                    <a:pt x="1502" y="1847"/>
                    <a:pt x="1654" y="1785"/>
                    <a:pt x="1800" y="1545"/>
                  </a:cubicBezTo>
                  <a:lnTo>
                    <a:pt x="1933" y="1319"/>
                  </a:lnTo>
                  <a:cubicBezTo>
                    <a:pt x="1960" y="1179"/>
                    <a:pt x="1988" y="1199"/>
                    <a:pt x="2096" y="1132"/>
                  </a:cubicBezTo>
                  <a:lnTo>
                    <a:pt x="2071" y="845"/>
                  </a:lnTo>
                  <a:cubicBezTo>
                    <a:pt x="2040" y="862"/>
                    <a:pt x="2033" y="859"/>
                    <a:pt x="2002" y="856"/>
                  </a:cubicBezTo>
                  <a:cubicBezTo>
                    <a:pt x="1998" y="847"/>
                    <a:pt x="1996" y="834"/>
                    <a:pt x="1994" y="826"/>
                  </a:cubicBezTo>
                  <a:lnTo>
                    <a:pt x="1943" y="653"/>
                  </a:lnTo>
                  <a:cubicBezTo>
                    <a:pt x="1502" y="640"/>
                    <a:pt x="1003" y="449"/>
                    <a:pt x="888" y="127"/>
                  </a:cubicBezTo>
                  <a:lnTo>
                    <a:pt x="791" y="0"/>
                  </a:lnTo>
                  <a:cubicBezTo>
                    <a:pt x="687" y="191"/>
                    <a:pt x="490" y="292"/>
                    <a:pt x="267" y="297"/>
                  </a:cubicBezTo>
                  <a:lnTo>
                    <a:pt x="237" y="608"/>
                  </a:lnTo>
                  <a:lnTo>
                    <a:pt x="114" y="613"/>
                  </a:lnTo>
                  <a:close/>
                </a:path>
              </a:pathLst>
            </a:custGeom>
            <a:solidFill>
              <a:srgbClr val="FBB2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0" name="Freeform 78">
              <a:extLst>
                <a:ext uri="{FF2B5EF4-FFF2-40B4-BE49-F238E27FC236}">
                  <a16:creationId xmlns:a16="http://schemas.microsoft.com/office/drawing/2014/main" id="{6D3DAD74-8D77-48BD-AA10-F382A2CBAB71}"/>
                </a:ext>
              </a:extLst>
            </p:cNvPr>
            <p:cNvSpPr>
              <a:spLocks/>
            </p:cNvSpPr>
            <p:nvPr/>
          </p:nvSpPr>
          <p:spPr bwMode="auto">
            <a:xfrm>
              <a:off x="2718424" y="327738"/>
              <a:ext cx="998779" cy="931670"/>
            </a:xfrm>
            <a:custGeom>
              <a:avLst/>
              <a:gdLst>
                <a:gd name="T0" fmla="*/ 249 w 2214"/>
                <a:gd name="T1" fmla="*/ 1746 h 1746"/>
                <a:gd name="T2" fmla="*/ 372 w 2214"/>
                <a:gd name="T3" fmla="*/ 1741 h 1746"/>
                <a:gd name="T4" fmla="*/ 402 w 2214"/>
                <a:gd name="T5" fmla="*/ 1430 h 1746"/>
                <a:gd name="T6" fmla="*/ 926 w 2214"/>
                <a:gd name="T7" fmla="*/ 1133 h 1746"/>
                <a:gd name="T8" fmla="*/ 1023 w 2214"/>
                <a:gd name="T9" fmla="*/ 1260 h 1746"/>
                <a:gd name="T10" fmla="*/ 1999 w 2214"/>
                <a:gd name="T11" fmla="*/ 1431 h 1746"/>
                <a:gd name="T12" fmla="*/ 1959 w 2214"/>
                <a:gd name="T13" fmla="*/ 202 h 1746"/>
                <a:gd name="T14" fmla="*/ 1896 w 2214"/>
                <a:gd name="T15" fmla="*/ 143 h 1746"/>
                <a:gd name="T16" fmla="*/ 1233 w 2214"/>
                <a:gd name="T17" fmla="*/ 29 h 1746"/>
                <a:gd name="T18" fmla="*/ 249 w 2214"/>
                <a:gd name="T19" fmla="*/ 1746 h 1746"/>
                <a:gd name="connsiteX0" fmla="*/ 0 w 8347"/>
                <a:gd name="connsiteY0" fmla="*/ 9910 h 9910"/>
                <a:gd name="connsiteX1" fmla="*/ 555 w 8347"/>
                <a:gd name="connsiteY1" fmla="*/ 9881 h 9910"/>
                <a:gd name="connsiteX2" fmla="*/ 691 w 8347"/>
                <a:gd name="connsiteY2" fmla="*/ 8100 h 9910"/>
                <a:gd name="connsiteX3" fmla="*/ 3057 w 8347"/>
                <a:gd name="connsiteY3" fmla="*/ 6399 h 9910"/>
                <a:gd name="connsiteX4" fmla="*/ 3496 w 8347"/>
                <a:gd name="connsiteY4" fmla="*/ 7126 h 9910"/>
                <a:gd name="connsiteX5" fmla="*/ 8000 w 8347"/>
                <a:gd name="connsiteY5" fmla="*/ 8106 h 9910"/>
                <a:gd name="connsiteX6" fmla="*/ 7723 w 8347"/>
                <a:gd name="connsiteY6" fmla="*/ 1067 h 9910"/>
                <a:gd name="connsiteX7" fmla="*/ 7439 w 8347"/>
                <a:gd name="connsiteY7" fmla="*/ 729 h 9910"/>
                <a:gd name="connsiteX8" fmla="*/ 4444 w 8347"/>
                <a:gd name="connsiteY8" fmla="*/ 76 h 9910"/>
                <a:gd name="connsiteX9" fmla="*/ 0 w 8347"/>
                <a:gd name="connsiteY9" fmla="*/ 9910 h 9910"/>
                <a:gd name="connsiteX0" fmla="*/ 0 w 10059"/>
                <a:gd name="connsiteY0" fmla="*/ 10000 h 10000"/>
                <a:gd name="connsiteX1" fmla="*/ 665 w 10059"/>
                <a:gd name="connsiteY1" fmla="*/ 9971 h 10000"/>
                <a:gd name="connsiteX2" fmla="*/ 828 w 10059"/>
                <a:gd name="connsiteY2" fmla="*/ 8174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 name="connsiteX0" fmla="*/ 0 w 10059"/>
                <a:gd name="connsiteY0" fmla="*/ 10000 h 10000"/>
                <a:gd name="connsiteX1" fmla="*/ 665 w 10059"/>
                <a:gd name="connsiteY1" fmla="*/ 9971 h 10000"/>
                <a:gd name="connsiteX2" fmla="*/ 828 w 10059"/>
                <a:gd name="connsiteY2" fmla="*/ 8174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 name="connsiteX0" fmla="*/ 0 w 10059"/>
                <a:gd name="connsiteY0" fmla="*/ 10000 h 10000"/>
                <a:gd name="connsiteX1" fmla="*/ 665 w 10059"/>
                <a:gd name="connsiteY1" fmla="*/ 9971 h 10000"/>
                <a:gd name="connsiteX2" fmla="*/ 943 w 10059"/>
                <a:gd name="connsiteY2" fmla="*/ 8133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 name="connsiteX0" fmla="*/ 0 w 10059"/>
                <a:gd name="connsiteY0" fmla="*/ 10000 h 10000"/>
                <a:gd name="connsiteX1" fmla="*/ 780 w 10059"/>
                <a:gd name="connsiteY1" fmla="*/ 9971 h 10000"/>
                <a:gd name="connsiteX2" fmla="*/ 943 w 10059"/>
                <a:gd name="connsiteY2" fmla="*/ 8133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59" h="10000">
                  <a:moveTo>
                    <a:pt x="0" y="10000"/>
                  </a:moveTo>
                  <a:lnTo>
                    <a:pt x="780" y="9971"/>
                  </a:lnTo>
                  <a:cubicBezTo>
                    <a:pt x="834" y="9371"/>
                    <a:pt x="889" y="8732"/>
                    <a:pt x="943" y="8133"/>
                  </a:cubicBezTo>
                  <a:cubicBezTo>
                    <a:pt x="2149" y="8104"/>
                    <a:pt x="3101" y="7561"/>
                    <a:pt x="3662" y="6457"/>
                  </a:cubicBezTo>
                  <a:lnTo>
                    <a:pt x="4188" y="7191"/>
                  </a:lnTo>
                  <a:cubicBezTo>
                    <a:pt x="6259" y="7582"/>
                    <a:pt x="5531" y="8850"/>
                    <a:pt x="9584" y="8180"/>
                  </a:cubicBezTo>
                  <a:cubicBezTo>
                    <a:pt x="10748" y="3810"/>
                    <a:pt x="9430" y="2195"/>
                    <a:pt x="9252" y="1077"/>
                  </a:cubicBezTo>
                  <a:cubicBezTo>
                    <a:pt x="9177" y="979"/>
                    <a:pt x="9274" y="1013"/>
                    <a:pt x="8912" y="736"/>
                  </a:cubicBezTo>
                  <a:cubicBezTo>
                    <a:pt x="7917" y="-27"/>
                    <a:pt x="6483" y="-91"/>
                    <a:pt x="5324" y="77"/>
                  </a:cubicBezTo>
                  <a:cubicBezTo>
                    <a:pt x="-1348" y="1024"/>
                    <a:pt x="422" y="3741"/>
                    <a:pt x="0" y="10000"/>
                  </a:cubicBezTo>
                  <a:close/>
                </a:path>
              </a:pathLst>
            </a:custGeom>
            <a:solidFill>
              <a:srgbClr val="7B3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1" name="Freeform 80">
              <a:extLst>
                <a:ext uri="{FF2B5EF4-FFF2-40B4-BE49-F238E27FC236}">
                  <a16:creationId xmlns:a16="http://schemas.microsoft.com/office/drawing/2014/main" id="{189DA3F4-D69D-4415-A3E0-155B0781AD2B}"/>
                </a:ext>
              </a:extLst>
            </p:cNvPr>
            <p:cNvSpPr>
              <a:spLocks/>
            </p:cNvSpPr>
            <p:nvPr/>
          </p:nvSpPr>
          <p:spPr bwMode="auto">
            <a:xfrm>
              <a:off x="3533611" y="1697496"/>
              <a:ext cx="800739" cy="972108"/>
            </a:xfrm>
            <a:custGeom>
              <a:avLst/>
              <a:gdLst>
                <a:gd name="T0" fmla="*/ 572 w 1566"/>
                <a:gd name="T1" fmla="*/ 1805 h 1805"/>
                <a:gd name="T2" fmla="*/ 1427 w 1566"/>
                <a:gd name="T3" fmla="*/ 1795 h 1805"/>
                <a:gd name="T4" fmla="*/ 1446 w 1566"/>
                <a:gd name="T5" fmla="*/ 1622 h 1805"/>
                <a:gd name="T6" fmla="*/ 1267 w 1566"/>
                <a:gd name="T7" fmla="*/ 559 h 1805"/>
                <a:gd name="T8" fmla="*/ 591 w 1566"/>
                <a:gd name="T9" fmla="*/ 0 h 1805"/>
                <a:gd name="T10" fmla="*/ 406 w 1566"/>
                <a:gd name="T11" fmla="*/ 400 h 1805"/>
                <a:gd name="T12" fmla="*/ 233 w 1566"/>
                <a:gd name="T13" fmla="*/ 794 h 1805"/>
                <a:gd name="T14" fmla="*/ 1 w 1566"/>
                <a:gd name="T15" fmla="*/ 887 h 1805"/>
                <a:gd name="T16" fmla="*/ 60 w 1566"/>
                <a:gd name="T17" fmla="*/ 1023 h 1805"/>
                <a:gd name="T18" fmla="*/ 76 w 1566"/>
                <a:gd name="T19" fmla="*/ 1454 h 1805"/>
                <a:gd name="T20" fmla="*/ 474 w 1566"/>
                <a:gd name="T21" fmla="*/ 1454 h 1805"/>
                <a:gd name="T22" fmla="*/ 580 w 1566"/>
                <a:gd name="T23" fmla="*/ 1240 h 1805"/>
                <a:gd name="T24" fmla="*/ 608 w 1566"/>
                <a:gd name="T25" fmla="*/ 1522 h 1805"/>
                <a:gd name="T26" fmla="*/ 572 w 1566"/>
                <a:gd name="T27" fmla="*/ 1805 h 1805"/>
                <a:gd name="connsiteX0" fmla="*/ 3647 w 9395"/>
                <a:gd name="connsiteY0" fmla="*/ 10000 h 10000"/>
                <a:gd name="connsiteX1" fmla="*/ 9106 w 9395"/>
                <a:gd name="connsiteY1" fmla="*/ 9945 h 10000"/>
                <a:gd name="connsiteX2" fmla="*/ 9228 w 9395"/>
                <a:gd name="connsiteY2" fmla="*/ 8986 h 10000"/>
                <a:gd name="connsiteX3" fmla="*/ 8085 w 9395"/>
                <a:gd name="connsiteY3" fmla="*/ 3097 h 10000"/>
                <a:gd name="connsiteX4" fmla="*/ 3768 w 9395"/>
                <a:gd name="connsiteY4" fmla="*/ 0 h 10000"/>
                <a:gd name="connsiteX5" fmla="*/ 2587 w 9395"/>
                <a:gd name="connsiteY5" fmla="*/ 2216 h 10000"/>
                <a:gd name="connsiteX6" fmla="*/ 1482 w 9395"/>
                <a:gd name="connsiteY6" fmla="*/ 4399 h 10000"/>
                <a:gd name="connsiteX7" fmla="*/ 0 w 9395"/>
                <a:gd name="connsiteY7" fmla="*/ 4914 h 10000"/>
                <a:gd name="connsiteX8" fmla="*/ 377 w 9395"/>
                <a:gd name="connsiteY8" fmla="*/ 5668 h 10000"/>
                <a:gd name="connsiteX9" fmla="*/ 479 w 9395"/>
                <a:gd name="connsiteY9" fmla="*/ 8055 h 10000"/>
                <a:gd name="connsiteX10" fmla="*/ 3089 w 9395"/>
                <a:gd name="connsiteY10" fmla="*/ 8055 h 10000"/>
                <a:gd name="connsiteX11" fmla="*/ 3698 w 9395"/>
                <a:gd name="connsiteY11" fmla="*/ 6870 h 10000"/>
                <a:gd name="connsiteX12" fmla="*/ 3877 w 9395"/>
                <a:gd name="connsiteY12" fmla="*/ 8432 h 10000"/>
                <a:gd name="connsiteX13" fmla="*/ 3647 w 9395"/>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55 h 10000"/>
                <a:gd name="connsiteX10" fmla="*/ 3288 w 10000"/>
                <a:gd name="connsiteY10" fmla="*/ 8055 h 10000"/>
                <a:gd name="connsiteX11" fmla="*/ 3936 w 10000"/>
                <a:gd name="connsiteY11" fmla="*/ 6870 h 10000"/>
                <a:gd name="connsiteX12" fmla="*/ 4127 w 10000"/>
                <a:gd name="connsiteY12" fmla="*/ 8432 h 10000"/>
                <a:gd name="connsiteX13" fmla="*/ 3882 w 10000"/>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55 h 10000"/>
                <a:gd name="connsiteX10" fmla="*/ 3288 w 10000"/>
                <a:gd name="connsiteY10" fmla="*/ 8055 h 10000"/>
                <a:gd name="connsiteX11" fmla="*/ 3936 w 10000"/>
                <a:gd name="connsiteY11" fmla="*/ 6870 h 10000"/>
                <a:gd name="connsiteX12" fmla="*/ 4127 w 10000"/>
                <a:gd name="connsiteY12" fmla="*/ 8432 h 10000"/>
                <a:gd name="connsiteX13" fmla="*/ 3882 w 10000"/>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94 h 10000"/>
                <a:gd name="connsiteX10" fmla="*/ 3288 w 10000"/>
                <a:gd name="connsiteY10" fmla="*/ 8055 h 10000"/>
                <a:gd name="connsiteX11" fmla="*/ 3936 w 10000"/>
                <a:gd name="connsiteY11" fmla="*/ 6870 h 10000"/>
                <a:gd name="connsiteX12" fmla="*/ 4127 w 10000"/>
                <a:gd name="connsiteY12" fmla="*/ 8432 h 10000"/>
                <a:gd name="connsiteX13" fmla="*/ 3882 w 10000"/>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94 h 10000"/>
                <a:gd name="connsiteX10" fmla="*/ 3288 w 10000"/>
                <a:gd name="connsiteY10" fmla="*/ 8114 h 10000"/>
                <a:gd name="connsiteX11" fmla="*/ 3936 w 10000"/>
                <a:gd name="connsiteY11" fmla="*/ 6870 h 10000"/>
                <a:gd name="connsiteX12" fmla="*/ 4127 w 10000"/>
                <a:gd name="connsiteY12" fmla="*/ 8432 h 10000"/>
                <a:gd name="connsiteX13" fmla="*/ 3882 w 10000"/>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850 w 10096"/>
                <a:gd name="connsiteY5" fmla="*/ 2216 h 10000"/>
                <a:gd name="connsiteX6" fmla="*/ 1673 w 10096"/>
                <a:gd name="connsiteY6" fmla="*/ 4399 h 10000"/>
                <a:gd name="connsiteX7" fmla="*/ 0 w 10096"/>
                <a:gd name="connsiteY7" fmla="*/ 4914 h 10000"/>
                <a:gd name="connsiteX8" fmla="*/ 497 w 10096"/>
                <a:gd name="connsiteY8" fmla="*/ 566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850 w 10096"/>
                <a:gd name="connsiteY5" fmla="*/ 2216 h 10000"/>
                <a:gd name="connsiteX6" fmla="*/ 1673 w 10096"/>
                <a:gd name="connsiteY6" fmla="*/ 439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850 w 10096"/>
                <a:gd name="connsiteY5" fmla="*/ 2216 h 10000"/>
                <a:gd name="connsiteX6" fmla="*/ 1625 w 10096"/>
                <a:gd name="connsiteY6" fmla="*/ 437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586 w 10096"/>
                <a:gd name="connsiteY5" fmla="*/ 2177 h 10000"/>
                <a:gd name="connsiteX6" fmla="*/ 1625 w 10096"/>
                <a:gd name="connsiteY6" fmla="*/ 437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586 w 10096"/>
                <a:gd name="connsiteY5" fmla="*/ 2177 h 10000"/>
                <a:gd name="connsiteX6" fmla="*/ 1625 w 10096"/>
                <a:gd name="connsiteY6" fmla="*/ 437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96" h="10000">
                  <a:moveTo>
                    <a:pt x="3978" y="10000"/>
                  </a:moveTo>
                  <a:lnTo>
                    <a:pt x="9788" y="9945"/>
                  </a:lnTo>
                  <a:cubicBezTo>
                    <a:pt x="9832" y="9625"/>
                    <a:pt x="9875" y="9306"/>
                    <a:pt x="9918" y="8986"/>
                  </a:cubicBezTo>
                  <a:cubicBezTo>
                    <a:pt x="9959" y="5956"/>
                    <a:pt x="10734" y="5385"/>
                    <a:pt x="8702" y="3097"/>
                  </a:cubicBezTo>
                  <a:cubicBezTo>
                    <a:pt x="7451" y="1684"/>
                    <a:pt x="6268" y="1025"/>
                    <a:pt x="4107" y="0"/>
                  </a:cubicBezTo>
                  <a:cubicBezTo>
                    <a:pt x="3944" y="953"/>
                    <a:pt x="3182" y="1587"/>
                    <a:pt x="2586" y="2177"/>
                  </a:cubicBezTo>
                  <a:cubicBezTo>
                    <a:pt x="1908" y="2848"/>
                    <a:pt x="2135" y="2623"/>
                    <a:pt x="1625" y="4379"/>
                  </a:cubicBezTo>
                  <a:lnTo>
                    <a:pt x="0" y="4914"/>
                  </a:lnTo>
                  <a:cubicBezTo>
                    <a:pt x="225" y="5873"/>
                    <a:pt x="276" y="5158"/>
                    <a:pt x="377" y="5688"/>
                  </a:cubicBezTo>
                  <a:cubicBezTo>
                    <a:pt x="478" y="6218"/>
                    <a:pt x="776" y="6482"/>
                    <a:pt x="606" y="8094"/>
                  </a:cubicBezTo>
                  <a:lnTo>
                    <a:pt x="3384" y="8114"/>
                  </a:lnTo>
                  <a:cubicBezTo>
                    <a:pt x="4159" y="7339"/>
                    <a:pt x="3384" y="7538"/>
                    <a:pt x="4032" y="6870"/>
                  </a:cubicBezTo>
                  <a:cubicBezTo>
                    <a:pt x="4344" y="7269"/>
                    <a:pt x="4277" y="7967"/>
                    <a:pt x="4223" y="8432"/>
                  </a:cubicBezTo>
                  <a:cubicBezTo>
                    <a:pt x="4161" y="8920"/>
                    <a:pt x="4073" y="9452"/>
                    <a:pt x="3978" y="1000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2" name="Freeform 81">
              <a:extLst>
                <a:ext uri="{FF2B5EF4-FFF2-40B4-BE49-F238E27FC236}">
                  <a16:creationId xmlns:a16="http://schemas.microsoft.com/office/drawing/2014/main" id="{9E58364A-FD6E-4DE2-A317-6A9063247833}"/>
                </a:ext>
              </a:extLst>
            </p:cNvPr>
            <p:cNvSpPr>
              <a:spLocks/>
            </p:cNvSpPr>
            <p:nvPr/>
          </p:nvSpPr>
          <p:spPr bwMode="auto">
            <a:xfrm>
              <a:off x="2669941" y="1566388"/>
              <a:ext cx="982467" cy="1103215"/>
            </a:xfrm>
            <a:custGeom>
              <a:avLst/>
              <a:gdLst>
                <a:gd name="T0" fmla="*/ 89 w 1916"/>
                <a:gd name="T1" fmla="*/ 89 h 2047"/>
                <a:gd name="T2" fmla="*/ 94 w 1916"/>
                <a:gd name="T3" fmla="*/ 802 h 2047"/>
                <a:gd name="T4" fmla="*/ 502 w 1916"/>
                <a:gd name="T5" fmla="*/ 1025 h 2047"/>
                <a:gd name="T6" fmla="*/ 260 w 1916"/>
                <a:gd name="T7" fmla="*/ 1311 h 2047"/>
                <a:gd name="T8" fmla="*/ 691 w 1916"/>
                <a:gd name="T9" fmla="*/ 2046 h 2047"/>
                <a:gd name="T10" fmla="*/ 1361 w 1916"/>
                <a:gd name="T11" fmla="*/ 2047 h 2047"/>
                <a:gd name="T12" fmla="*/ 1637 w 1916"/>
                <a:gd name="T13" fmla="*/ 1628 h 2047"/>
                <a:gd name="T14" fmla="*/ 1648 w 1916"/>
                <a:gd name="T15" fmla="*/ 1106 h 2047"/>
                <a:gd name="T16" fmla="*/ 1891 w 1916"/>
                <a:gd name="T17" fmla="*/ 854 h 2047"/>
                <a:gd name="T18" fmla="*/ 1269 w 1916"/>
                <a:gd name="T19" fmla="*/ 988 h 2047"/>
                <a:gd name="T20" fmla="*/ 1183 w 1916"/>
                <a:gd name="T21" fmla="*/ 1391 h 2047"/>
                <a:gd name="T22" fmla="*/ 1153 w 1916"/>
                <a:gd name="T23" fmla="*/ 1438 h 2047"/>
                <a:gd name="T24" fmla="*/ 1003 w 1916"/>
                <a:gd name="T25" fmla="*/ 1944 h 2047"/>
                <a:gd name="T26" fmla="*/ 790 w 1916"/>
                <a:gd name="T27" fmla="*/ 1452 h 2047"/>
                <a:gd name="T28" fmla="*/ 720 w 1916"/>
                <a:gd name="T29" fmla="*/ 1060 h 2047"/>
                <a:gd name="T30" fmla="*/ 732 w 1916"/>
                <a:gd name="T31" fmla="*/ 665 h 2047"/>
                <a:gd name="T32" fmla="*/ 230 w 1916"/>
                <a:gd name="T33" fmla="*/ 0 h 2047"/>
                <a:gd name="T34" fmla="*/ 89 w 1916"/>
                <a:gd name="T35" fmla="*/ 89 h 2047"/>
                <a:gd name="connsiteX0" fmla="*/ 102 w 9514"/>
                <a:gd name="connsiteY0" fmla="*/ 435 h 10000"/>
                <a:gd name="connsiteX1" fmla="*/ 128 w 9514"/>
                <a:gd name="connsiteY1" fmla="*/ 3918 h 10000"/>
                <a:gd name="connsiteX2" fmla="*/ 2257 w 9514"/>
                <a:gd name="connsiteY2" fmla="*/ 5007 h 10000"/>
                <a:gd name="connsiteX3" fmla="*/ 994 w 9514"/>
                <a:gd name="connsiteY3" fmla="*/ 6404 h 10000"/>
                <a:gd name="connsiteX4" fmla="*/ 3243 w 9514"/>
                <a:gd name="connsiteY4" fmla="*/ 9995 h 10000"/>
                <a:gd name="connsiteX5" fmla="*/ 6740 w 9514"/>
                <a:gd name="connsiteY5" fmla="*/ 10000 h 10000"/>
                <a:gd name="connsiteX6" fmla="*/ 8181 w 9514"/>
                <a:gd name="connsiteY6" fmla="*/ 7953 h 10000"/>
                <a:gd name="connsiteX7" fmla="*/ 8238 w 9514"/>
                <a:gd name="connsiteY7" fmla="*/ 5403 h 10000"/>
                <a:gd name="connsiteX8" fmla="*/ 9507 w 9514"/>
                <a:gd name="connsiteY8" fmla="*/ 4172 h 10000"/>
                <a:gd name="connsiteX9" fmla="*/ 6260 w 9514"/>
                <a:gd name="connsiteY9" fmla="*/ 4827 h 10000"/>
                <a:gd name="connsiteX10" fmla="*/ 5811 w 9514"/>
                <a:gd name="connsiteY10" fmla="*/ 6795 h 10000"/>
                <a:gd name="connsiteX11" fmla="*/ 5655 w 9514"/>
                <a:gd name="connsiteY11" fmla="*/ 7025 h 10000"/>
                <a:gd name="connsiteX12" fmla="*/ 4872 w 9514"/>
                <a:gd name="connsiteY12" fmla="*/ 9497 h 10000"/>
                <a:gd name="connsiteX13" fmla="*/ 3760 w 9514"/>
                <a:gd name="connsiteY13" fmla="*/ 7093 h 10000"/>
                <a:gd name="connsiteX14" fmla="*/ 3395 w 9514"/>
                <a:gd name="connsiteY14" fmla="*/ 5178 h 10000"/>
                <a:gd name="connsiteX15" fmla="*/ 3457 w 9514"/>
                <a:gd name="connsiteY15" fmla="*/ 3249 h 10000"/>
                <a:gd name="connsiteX16" fmla="*/ 837 w 9514"/>
                <a:gd name="connsiteY16" fmla="*/ 0 h 10000"/>
                <a:gd name="connsiteX17" fmla="*/ 102 w 9514"/>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29" h="10000">
                  <a:moveTo>
                    <a:pt x="107" y="435"/>
                  </a:moveTo>
                  <a:cubicBezTo>
                    <a:pt x="809" y="1221"/>
                    <a:pt x="-382" y="2941"/>
                    <a:pt x="135" y="3918"/>
                  </a:cubicBezTo>
                  <a:cubicBezTo>
                    <a:pt x="639" y="4660"/>
                    <a:pt x="1462" y="4392"/>
                    <a:pt x="2372" y="5007"/>
                  </a:cubicBezTo>
                  <a:cubicBezTo>
                    <a:pt x="2241" y="6331"/>
                    <a:pt x="1802" y="5545"/>
                    <a:pt x="1045" y="6404"/>
                  </a:cubicBezTo>
                  <a:cubicBezTo>
                    <a:pt x="1045" y="7450"/>
                    <a:pt x="3064" y="8950"/>
                    <a:pt x="3409" y="9995"/>
                  </a:cubicBezTo>
                  <a:lnTo>
                    <a:pt x="7084" y="10000"/>
                  </a:lnTo>
                  <a:cubicBezTo>
                    <a:pt x="7440" y="9323"/>
                    <a:pt x="8188" y="8499"/>
                    <a:pt x="8599" y="7953"/>
                  </a:cubicBezTo>
                  <a:cubicBezTo>
                    <a:pt x="10218" y="6173"/>
                    <a:pt x="8701" y="6786"/>
                    <a:pt x="8659" y="5403"/>
                  </a:cubicBezTo>
                  <a:cubicBezTo>
                    <a:pt x="9844" y="5030"/>
                    <a:pt x="10144" y="5388"/>
                    <a:pt x="9993" y="4172"/>
                  </a:cubicBezTo>
                  <a:cubicBezTo>
                    <a:pt x="8670" y="4529"/>
                    <a:pt x="8236" y="4787"/>
                    <a:pt x="6580" y="4827"/>
                  </a:cubicBezTo>
                  <a:cubicBezTo>
                    <a:pt x="6515" y="5467"/>
                    <a:pt x="6421" y="6194"/>
                    <a:pt x="6108" y="6795"/>
                  </a:cubicBezTo>
                  <a:lnTo>
                    <a:pt x="5944" y="7025"/>
                  </a:lnTo>
                  <a:cubicBezTo>
                    <a:pt x="5976" y="7753"/>
                    <a:pt x="5593" y="9052"/>
                    <a:pt x="5121" y="9497"/>
                  </a:cubicBezTo>
                  <a:cubicBezTo>
                    <a:pt x="4325" y="9140"/>
                    <a:pt x="4407" y="7665"/>
                    <a:pt x="3952" y="7093"/>
                  </a:cubicBezTo>
                  <a:cubicBezTo>
                    <a:pt x="3859" y="6458"/>
                    <a:pt x="3628" y="5813"/>
                    <a:pt x="3568" y="5178"/>
                  </a:cubicBezTo>
                  <a:cubicBezTo>
                    <a:pt x="3492" y="4416"/>
                    <a:pt x="3645" y="4001"/>
                    <a:pt x="3634" y="3249"/>
                  </a:cubicBezTo>
                  <a:cubicBezTo>
                    <a:pt x="2236" y="2721"/>
                    <a:pt x="1099" y="1641"/>
                    <a:pt x="880" y="0"/>
                  </a:cubicBezTo>
                  <a:lnTo>
                    <a:pt x="107" y="43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3" name="Freeform 82">
              <a:extLst>
                <a:ext uri="{FF2B5EF4-FFF2-40B4-BE49-F238E27FC236}">
                  <a16:creationId xmlns:a16="http://schemas.microsoft.com/office/drawing/2014/main" id="{8332105A-5A29-459E-88DD-6CD7E5E131AE}"/>
                </a:ext>
              </a:extLst>
            </p:cNvPr>
            <p:cNvSpPr>
              <a:spLocks/>
            </p:cNvSpPr>
            <p:nvPr/>
          </p:nvSpPr>
          <p:spPr bwMode="auto">
            <a:xfrm>
              <a:off x="2606982" y="4105380"/>
              <a:ext cx="1166463" cy="390122"/>
            </a:xfrm>
            <a:custGeom>
              <a:avLst/>
              <a:gdLst>
                <a:gd name="T0" fmla="*/ 270 w 2159"/>
                <a:gd name="T1" fmla="*/ 724 h 724"/>
                <a:gd name="T2" fmla="*/ 1082 w 2159"/>
                <a:gd name="T3" fmla="*/ 666 h 724"/>
                <a:gd name="T4" fmla="*/ 1944 w 2159"/>
                <a:gd name="T5" fmla="*/ 702 h 724"/>
                <a:gd name="T6" fmla="*/ 1990 w 2159"/>
                <a:gd name="T7" fmla="*/ 318 h 724"/>
                <a:gd name="T8" fmla="*/ 2159 w 2159"/>
                <a:gd name="T9" fmla="*/ 0 h 724"/>
                <a:gd name="T10" fmla="*/ 0 w 2159"/>
                <a:gd name="T11" fmla="*/ 0 h 724"/>
                <a:gd name="T12" fmla="*/ 154 w 2159"/>
                <a:gd name="T13" fmla="*/ 344 h 724"/>
                <a:gd name="T14" fmla="*/ 270 w 2159"/>
                <a:gd name="T15" fmla="*/ 724 h 724"/>
                <a:gd name="connsiteX0" fmla="*/ 1251 w 10000"/>
                <a:gd name="connsiteY0" fmla="*/ 10000 h 10000"/>
                <a:gd name="connsiteX1" fmla="*/ 5012 w 10000"/>
                <a:gd name="connsiteY1" fmla="*/ 9199 h 10000"/>
                <a:gd name="connsiteX2" fmla="*/ 9004 w 10000"/>
                <a:gd name="connsiteY2" fmla="*/ 9696 h 10000"/>
                <a:gd name="connsiteX3" fmla="*/ 9365 w 10000"/>
                <a:gd name="connsiteY3" fmla="*/ 4441 h 10000"/>
                <a:gd name="connsiteX4" fmla="*/ 10000 w 10000"/>
                <a:gd name="connsiteY4" fmla="*/ 0 h 10000"/>
                <a:gd name="connsiteX5" fmla="*/ 0 w 10000"/>
                <a:gd name="connsiteY5" fmla="*/ 0 h 10000"/>
                <a:gd name="connsiteX6" fmla="*/ 713 w 10000"/>
                <a:gd name="connsiteY6" fmla="*/ 4751 h 10000"/>
                <a:gd name="connsiteX7" fmla="*/ 1251 w 10000"/>
                <a:gd name="connsiteY7" fmla="*/ 10000 h 10000"/>
                <a:gd name="connsiteX0" fmla="*/ 1251 w 10000"/>
                <a:gd name="connsiteY0" fmla="*/ 10000 h 10000"/>
                <a:gd name="connsiteX1" fmla="*/ 5012 w 10000"/>
                <a:gd name="connsiteY1" fmla="*/ 9199 h 10000"/>
                <a:gd name="connsiteX2" fmla="*/ 9119 w 10000"/>
                <a:gd name="connsiteY2" fmla="*/ 9647 h 10000"/>
                <a:gd name="connsiteX3" fmla="*/ 9365 w 10000"/>
                <a:gd name="connsiteY3" fmla="*/ 4441 h 10000"/>
                <a:gd name="connsiteX4" fmla="*/ 10000 w 10000"/>
                <a:gd name="connsiteY4" fmla="*/ 0 h 10000"/>
                <a:gd name="connsiteX5" fmla="*/ 0 w 10000"/>
                <a:gd name="connsiteY5" fmla="*/ 0 h 10000"/>
                <a:gd name="connsiteX6" fmla="*/ 713 w 10000"/>
                <a:gd name="connsiteY6" fmla="*/ 4751 h 10000"/>
                <a:gd name="connsiteX7" fmla="*/ 1251 w 10000"/>
                <a:gd name="connsiteY7" fmla="*/ 10000 h 10000"/>
                <a:gd name="connsiteX0" fmla="*/ 1251 w 10049"/>
                <a:gd name="connsiteY0" fmla="*/ 10000 h 10000"/>
                <a:gd name="connsiteX1" fmla="*/ 5012 w 10049"/>
                <a:gd name="connsiteY1" fmla="*/ 9199 h 10000"/>
                <a:gd name="connsiteX2" fmla="*/ 9119 w 10049"/>
                <a:gd name="connsiteY2" fmla="*/ 9647 h 10000"/>
                <a:gd name="connsiteX3" fmla="*/ 9365 w 10049"/>
                <a:gd name="connsiteY3" fmla="*/ 4441 h 10000"/>
                <a:gd name="connsiteX4" fmla="*/ 10049 w 10049"/>
                <a:gd name="connsiteY4" fmla="*/ 0 h 10000"/>
                <a:gd name="connsiteX5" fmla="*/ 0 w 10049"/>
                <a:gd name="connsiteY5" fmla="*/ 0 h 10000"/>
                <a:gd name="connsiteX6" fmla="*/ 713 w 10049"/>
                <a:gd name="connsiteY6" fmla="*/ 4751 h 10000"/>
                <a:gd name="connsiteX7" fmla="*/ 1251 w 10049"/>
                <a:gd name="connsiteY7"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49" h="10000">
                  <a:moveTo>
                    <a:pt x="1251" y="10000"/>
                  </a:moveTo>
                  <a:cubicBezTo>
                    <a:pt x="2534" y="9627"/>
                    <a:pt x="3701" y="9258"/>
                    <a:pt x="5012" y="9199"/>
                  </a:cubicBezTo>
                  <a:cubicBezTo>
                    <a:pt x="6323" y="9140"/>
                    <a:pt x="8123" y="9951"/>
                    <a:pt x="9119" y="9647"/>
                  </a:cubicBezTo>
                  <a:cubicBezTo>
                    <a:pt x="9277" y="8252"/>
                    <a:pt x="9194" y="6168"/>
                    <a:pt x="9365" y="4441"/>
                  </a:cubicBezTo>
                  <a:cubicBezTo>
                    <a:pt x="9555" y="2549"/>
                    <a:pt x="9804" y="1878"/>
                    <a:pt x="10049" y="0"/>
                  </a:cubicBezTo>
                  <a:lnTo>
                    <a:pt x="0" y="0"/>
                  </a:lnTo>
                  <a:cubicBezTo>
                    <a:pt x="371" y="1975"/>
                    <a:pt x="449" y="1892"/>
                    <a:pt x="713" y="4751"/>
                  </a:cubicBezTo>
                  <a:cubicBezTo>
                    <a:pt x="899" y="6713"/>
                    <a:pt x="1065" y="8605"/>
                    <a:pt x="1251" y="10000"/>
                  </a:cubicBezTo>
                  <a:close/>
                </a:path>
              </a:pathLst>
            </a:custGeom>
            <a:solidFill>
              <a:srgbClr val="2C3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4" name="Freeform 84">
              <a:extLst>
                <a:ext uri="{FF2B5EF4-FFF2-40B4-BE49-F238E27FC236}">
                  <a16:creationId xmlns:a16="http://schemas.microsoft.com/office/drawing/2014/main" id="{9A7B0760-1069-47D4-8745-750502F09923}"/>
                </a:ext>
              </a:extLst>
            </p:cNvPr>
            <p:cNvSpPr>
              <a:spLocks/>
            </p:cNvSpPr>
            <p:nvPr/>
          </p:nvSpPr>
          <p:spPr bwMode="auto">
            <a:xfrm>
              <a:off x="3307285" y="6549242"/>
              <a:ext cx="601172" cy="856990"/>
            </a:xfrm>
            <a:custGeom>
              <a:avLst/>
              <a:gdLst>
                <a:gd name="T0" fmla="*/ 208 w 1117"/>
                <a:gd name="T1" fmla="*/ 556 h 1595"/>
                <a:gd name="T2" fmla="*/ 311 w 1117"/>
                <a:gd name="T3" fmla="*/ 1515 h 1595"/>
                <a:gd name="T4" fmla="*/ 893 w 1117"/>
                <a:gd name="T5" fmla="*/ 1011 h 1595"/>
                <a:gd name="T6" fmla="*/ 1117 w 1117"/>
                <a:gd name="T7" fmla="*/ 118 h 1595"/>
                <a:gd name="T8" fmla="*/ 743 w 1117"/>
                <a:gd name="T9" fmla="*/ 44 h 1595"/>
                <a:gd name="T10" fmla="*/ 384 w 1117"/>
                <a:gd name="T11" fmla="*/ 0 h 1595"/>
                <a:gd name="T12" fmla="*/ 208 w 1117"/>
                <a:gd name="T13" fmla="*/ 556 h 1595"/>
              </a:gdLst>
              <a:ahLst/>
              <a:cxnLst>
                <a:cxn ang="0">
                  <a:pos x="T0" y="T1"/>
                </a:cxn>
                <a:cxn ang="0">
                  <a:pos x="T2" y="T3"/>
                </a:cxn>
                <a:cxn ang="0">
                  <a:pos x="T4" y="T5"/>
                </a:cxn>
                <a:cxn ang="0">
                  <a:pos x="T6" y="T7"/>
                </a:cxn>
                <a:cxn ang="0">
                  <a:pos x="T8" y="T9"/>
                </a:cxn>
                <a:cxn ang="0">
                  <a:pos x="T10" y="T11"/>
                </a:cxn>
                <a:cxn ang="0">
                  <a:pos x="T12" y="T13"/>
                </a:cxn>
              </a:cxnLst>
              <a:rect l="0" t="0" r="r" b="b"/>
              <a:pathLst>
                <a:path w="1117" h="1595">
                  <a:moveTo>
                    <a:pt x="208" y="556"/>
                  </a:moveTo>
                  <a:cubicBezTo>
                    <a:pt x="125" y="945"/>
                    <a:pt x="0" y="1240"/>
                    <a:pt x="311" y="1515"/>
                  </a:cubicBezTo>
                  <a:cubicBezTo>
                    <a:pt x="487" y="1595"/>
                    <a:pt x="797" y="1330"/>
                    <a:pt x="893" y="1011"/>
                  </a:cubicBezTo>
                  <a:cubicBezTo>
                    <a:pt x="946" y="834"/>
                    <a:pt x="1112" y="272"/>
                    <a:pt x="1117" y="118"/>
                  </a:cubicBezTo>
                  <a:cubicBezTo>
                    <a:pt x="1081" y="21"/>
                    <a:pt x="889" y="61"/>
                    <a:pt x="743" y="44"/>
                  </a:cubicBezTo>
                  <a:cubicBezTo>
                    <a:pt x="618" y="29"/>
                    <a:pt x="478" y="13"/>
                    <a:pt x="384" y="0"/>
                  </a:cubicBezTo>
                  <a:lnTo>
                    <a:pt x="208" y="556"/>
                  </a:lnTo>
                  <a:close/>
                </a:path>
              </a:pathLst>
            </a:custGeom>
            <a:solidFill>
              <a:srgbClr val="021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5" name="Freeform 85">
              <a:extLst>
                <a:ext uri="{FF2B5EF4-FFF2-40B4-BE49-F238E27FC236}">
                  <a16:creationId xmlns:a16="http://schemas.microsoft.com/office/drawing/2014/main" id="{22A4474A-CEED-4496-A528-85CA124F3B1F}"/>
                </a:ext>
              </a:extLst>
            </p:cNvPr>
            <p:cNvSpPr>
              <a:spLocks/>
            </p:cNvSpPr>
            <p:nvPr/>
          </p:nvSpPr>
          <p:spPr bwMode="auto">
            <a:xfrm>
              <a:off x="2418317" y="6174308"/>
              <a:ext cx="866585" cy="914549"/>
            </a:xfrm>
            <a:custGeom>
              <a:avLst/>
              <a:gdLst>
                <a:gd name="T0" fmla="*/ 650 w 1611"/>
                <a:gd name="T1" fmla="*/ 308 h 1702"/>
                <a:gd name="T2" fmla="*/ 596 w 1611"/>
                <a:gd name="T3" fmla="*/ 456 h 1702"/>
                <a:gd name="T4" fmla="*/ 337 w 1611"/>
                <a:gd name="T5" fmla="*/ 1036 h 1702"/>
                <a:gd name="T6" fmla="*/ 48 w 1611"/>
                <a:gd name="T7" fmla="*/ 1541 h 1702"/>
                <a:gd name="T8" fmla="*/ 1115 w 1611"/>
                <a:gd name="T9" fmla="*/ 895 h 1702"/>
                <a:gd name="T10" fmla="*/ 1232 w 1611"/>
                <a:gd name="T11" fmla="*/ 667 h 1702"/>
                <a:gd name="T12" fmla="*/ 1244 w 1611"/>
                <a:gd name="T13" fmla="*/ 651 h 1702"/>
                <a:gd name="T14" fmla="*/ 1396 w 1611"/>
                <a:gd name="T15" fmla="*/ 544 h 1702"/>
                <a:gd name="T16" fmla="*/ 1597 w 1611"/>
                <a:gd name="T17" fmla="*/ 345 h 1702"/>
                <a:gd name="T18" fmla="*/ 1501 w 1611"/>
                <a:gd name="T19" fmla="*/ 8 h 1702"/>
                <a:gd name="T20" fmla="*/ 720 w 1611"/>
                <a:gd name="T21" fmla="*/ 260 h 1702"/>
                <a:gd name="T22" fmla="*/ 650 w 1611"/>
                <a:gd name="T23" fmla="*/ 308 h 1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1" h="1702">
                  <a:moveTo>
                    <a:pt x="650" y="308"/>
                  </a:moveTo>
                  <a:lnTo>
                    <a:pt x="596" y="456"/>
                  </a:lnTo>
                  <a:cubicBezTo>
                    <a:pt x="493" y="632"/>
                    <a:pt x="452" y="884"/>
                    <a:pt x="337" y="1036"/>
                  </a:cubicBezTo>
                  <a:cubicBezTo>
                    <a:pt x="219" y="1192"/>
                    <a:pt x="0" y="1321"/>
                    <a:pt x="48" y="1541"/>
                  </a:cubicBezTo>
                  <a:cubicBezTo>
                    <a:pt x="534" y="1702"/>
                    <a:pt x="821" y="1261"/>
                    <a:pt x="1115" y="895"/>
                  </a:cubicBezTo>
                  <a:cubicBezTo>
                    <a:pt x="1194" y="796"/>
                    <a:pt x="1188" y="730"/>
                    <a:pt x="1232" y="667"/>
                  </a:cubicBezTo>
                  <a:cubicBezTo>
                    <a:pt x="1235" y="663"/>
                    <a:pt x="1241" y="655"/>
                    <a:pt x="1244" y="651"/>
                  </a:cubicBezTo>
                  <a:cubicBezTo>
                    <a:pt x="1270" y="623"/>
                    <a:pt x="1321" y="626"/>
                    <a:pt x="1396" y="544"/>
                  </a:cubicBezTo>
                  <a:cubicBezTo>
                    <a:pt x="1492" y="437"/>
                    <a:pt x="1455" y="411"/>
                    <a:pt x="1597" y="345"/>
                  </a:cubicBezTo>
                  <a:cubicBezTo>
                    <a:pt x="1611" y="230"/>
                    <a:pt x="1576" y="119"/>
                    <a:pt x="1501" y="8"/>
                  </a:cubicBezTo>
                  <a:cubicBezTo>
                    <a:pt x="1383" y="0"/>
                    <a:pt x="810" y="210"/>
                    <a:pt x="720" y="260"/>
                  </a:cubicBezTo>
                  <a:lnTo>
                    <a:pt x="650" y="308"/>
                  </a:lnTo>
                  <a:close/>
                </a:path>
              </a:pathLst>
            </a:custGeom>
            <a:solidFill>
              <a:srgbClr val="021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6" name="Freeform 87">
              <a:extLst>
                <a:ext uri="{FF2B5EF4-FFF2-40B4-BE49-F238E27FC236}">
                  <a16:creationId xmlns:a16="http://schemas.microsoft.com/office/drawing/2014/main" id="{928CA431-9C30-4DFA-8F43-9AD0AA470FA2}"/>
                </a:ext>
              </a:extLst>
            </p:cNvPr>
            <p:cNvSpPr>
              <a:spLocks/>
            </p:cNvSpPr>
            <p:nvPr/>
          </p:nvSpPr>
          <p:spPr bwMode="auto">
            <a:xfrm>
              <a:off x="3313680" y="1639937"/>
              <a:ext cx="565998" cy="1029667"/>
            </a:xfrm>
            <a:custGeom>
              <a:avLst/>
              <a:gdLst>
                <a:gd name="T0" fmla="*/ 0 w 1050"/>
                <a:gd name="T1" fmla="*/ 855 h 1914"/>
                <a:gd name="T2" fmla="*/ 622 w 1050"/>
                <a:gd name="T3" fmla="*/ 721 h 1914"/>
                <a:gd name="T4" fmla="*/ 379 w 1050"/>
                <a:gd name="T5" fmla="*/ 973 h 1914"/>
                <a:gd name="T6" fmla="*/ 368 w 1050"/>
                <a:gd name="T7" fmla="*/ 1495 h 1914"/>
                <a:gd name="T8" fmla="*/ 92 w 1050"/>
                <a:gd name="T9" fmla="*/ 1914 h 1914"/>
                <a:gd name="T10" fmla="*/ 996 w 1050"/>
                <a:gd name="T11" fmla="*/ 1914 h 1914"/>
                <a:gd name="T12" fmla="*/ 1032 w 1050"/>
                <a:gd name="T13" fmla="*/ 1631 h 1914"/>
                <a:gd name="T14" fmla="*/ 1004 w 1050"/>
                <a:gd name="T15" fmla="*/ 1349 h 1914"/>
                <a:gd name="T16" fmla="*/ 898 w 1050"/>
                <a:gd name="T17" fmla="*/ 1563 h 1914"/>
                <a:gd name="T18" fmla="*/ 500 w 1050"/>
                <a:gd name="T19" fmla="*/ 1563 h 1914"/>
                <a:gd name="T20" fmla="*/ 484 w 1050"/>
                <a:gd name="T21" fmla="*/ 1132 h 1914"/>
                <a:gd name="T22" fmla="*/ 425 w 1050"/>
                <a:gd name="T23" fmla="*/ 996 h 1914"/>
                <a:gd name="T24" fmla="*/ 657 w 1050"/>
                <a:gd name="T25" fmla="*/ 903 h 1914"/>
                <a:gd name="T26" fmla="*/ 830 w 1050"/>
                <a:gd name="T27" fmla="*/ 509 h 1914"/>
                <a:gd name="T28" fmla="*/ 1015 w 1050"/>
                <a:gd name="T29" fmla="*/ 109 h 1914"/>
                <a:gd name="T30" fmla="*/ 712 w 1050"/>
                <a:gd name="T31" fmla="*/ 0 h 1914"/>
                <a:gd name="T32" fmla="*/ 579 w 1050"/>
                <a:gd name="T33" fmla="*/ 226 h 1914"/>
                <a:gd name="T34" fmla="*/ 14 w 1050"/>
                <a:gd name="T35" fmla="*/ 617 h 1914"/>
                <a:gd name="T36" fmla="*/ 0 w 1050"/>
                <a:gd name="T37" fmla="*/ 855 h 1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0" h="1914">
                  <a:moveTo>
                    <a:pt x="0" y="855"/>
                  </a:moveTo>
                  <a:cubicBezTo>
                    <a:pt x="302" y="847"/>
                    <a:pt x="381" y="794"/>
                    <a:pt x="622" y="721"/>
                  </a:cubicBezTo>
                  <a:cubicBezTo>
                    <a:pt x="632" y="977"/>
                    <a:pt x="556" y="865"/>
                    <a:pt x="379" y="973"/>
                  </a:cubicBezTo>
                  <a:cubicBezTo>
                    <a:pt x="376" y="1256"/>
                    <a:pt x="647" y="1123"/>
                    <a:pt x="368" y="1495"/>
                  </a:cubicBezTo>
                  <a:cubicBezTo>
                    <a:pt x="286" y="1603"/>
                    <a:pt x="139" y="1772"/>
                    <a:pt x="92" y="1914"/>
                  </a:cubicBezTo>
                  <a:lnTo>
                    <a:pt x="996" y="1914"/>
                  </a:lnTo>
                  <a:cubicBezTo>
                    <a:pt x="1010" y="1815"/>
                    <a:pt x="1023" y="1719"/>
                    <a:pt x="1032" y="1631"/>
                  </a:cubicBezTo>
                  <a:cubicBezTo>
                    <a:pt x="1040" y="1547"/>
                    <a:pt x="1050" y="1421"/>
                    <a:pt x="1004" y="1349"/>
                  </a:cubicBezTo>
                  <a:cubicBezTo>
                    <a:pt x="884" y="1452"/>
                    <a:pt x="1012" y="1423"/>
                    <a:pt x="898" y="1563"/>
                  </a:cubicBezTo>
                  <a:lnTo>
                    <a:pt x="500" y="1563"/>
                  </a:lnTo>
                  <a:cubicBezTo>
                    <a:pt x="525" y="1272"/>
                    <a:pt x="584" y="1323"/>
                    <a:pt x="484" y="1132"/>
                  </a:cubicBezTo>
                  <a:cubicBezTo>
                    <a:pt x="424" y="1018"/>
                    <a:pt x="458" y="1169"/>
                    <a:pt x="425" y="996"/>
                  </a:cubicBezTo>
                  <a:lnTo>
                    <a:pt x="657" y="903"/>
                  </a:lnTo>
                  <a:cubicBezTo>
                    <a:pt x="732" y="586"/>
                    <a:pt x="654" y="729"/>
                    <a:pt x="830" y="509"/>
                  </a:cubicBezTo>
                  <a:cubicBezTo>
                    <a:pt x="909" y="411"/>
                    <a:pt x="991" y="281"/>
                    <a:pt x="1015" y="109"/>
                  </a:cubicBezTo>
                  <a:lnTo>
                    <a:pt x="712" y="0"/>
                  </a:lnTo>
                  <a:lnTo>
                    <a:pt x="579" y="226"/>
                  </a:lnTo>
                  <a:cubicBezTo>
                    <a:pt x="433" y="466"/>
                    <a:pt x="281" y="528"/>
                    <a:pt x="14" y="617"/>
                  </a:cubicBezTo>
                  <a:lnTo>
                    <a:pt x="0" y="85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7" name="Freeform 88">
              <a:extLst>
                <a:ext uri="{FF2B5EF4-FFF2-40B4-BE49-F238E27FC236}">
                  <a16:creationId xmlns:a16="http://schemas.microsoft.com/office/drawing/2014/main" id="{711C1BDA-5876-4360-884A-783172D3769F}"/>
                </a:ext>
              </a:extLst>
            </p:cNvPr>
            <p:cNvSpPr>
              <a:spLocks/>
            </p:cNvSpPr>
            <p:nvPr/>
          </p:nvSpPr>
          <p:spPr bwMode="auto">
            <a:xfrm>
              <a:off x="3134608" y="427999"/>
              <a:ext cx="793036" cy="965712"/>
            </a:xfrm>
            <a:custGeom>
              <a:avLst/>
              <a:gdLst>
                <a:gd name="T0" fmla="*/ 0 w 1474"/>
                <a:gd name="T1" fmla="*/ 1058 h 1793"/>
                <a:gd name="T2" fmla="*/ 1055 w 1474"/>
                <a:gd name="T3" fmla="*/ 1584 h 1793"/>
                <a:gd name="T4" fmla="*/ 1106 w 1474"/>
                <a:gd name="T5" fmla="*/ 1757 h 1793"/>
                <a:gd name="T6" fmla="*/ 1114 w 1474"/>
                <a:gd name="T7" fmla="*/ 1787 h 1793"/>
                <a:gd name="T8" fmla="*/ 1183 w 1474"/>
                <a:gd name="T9" fmla="*/ 1776 h 1793"/>
                <a:gd name="T10" fmla="*/ 1398 w 1474"/>
                <a:gd name="T11" fmla="*/ 1558 h 1793"/>
                <a:gd name="T12" fmla="*/ 936 w 1474"/>
                <a:gd name="T13" fmla="*/ 0 h 1793"/>
                <a:gd name="T14" fmla="*/ 976 w 1474"/>
                <a:gd name="T15" fmla="*/ 1229 h 1793"/>
                <a:gd name="T16" fmla="*/ 0 w 1474"/>
                <a:gd name="T17" fmla="*/ 1058 h 1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4" h="1793">
                  <a:moveTo>
                    <a:pt x="0" y="1058"/>
                  </a:moveTo>
                  <a:cubicBezTo>
                    <a:pt x="115" y="1380"/>
                    <a:pt x="614" y="1571"/>
                    <a:pt x="1055" y="1584"/>
                  </a:cubicBezTo>
                  <a:lnTo>
                    <a:pt x="1106" y="1757"/>
                  </a:lnTo>
                  <a:cubicBezTo>
                    <a:pt x="1108" y="1765"/>
                    <a:pt x="1110" y="1778"/>
                    <a:pt x="1114" y="1787"/>
                  </a:cubicBezTo>
                  <a:cubicBezTo>
                    <a:pt x="1145" y="1790"/>
                    <a:pt x="1152" y="1793"/>
                    <a:pt x="1183" y="1776"/>
                  </a:cubicBezTo>
                  <a:cubicBezTo>
                    <a:pt x="1225" y="1493"/>
                    <a:pt x="1202" y="1633"/>
                    <a:pt x="1398" y="1558"/>
                  </a:cubicBezTo>
                  <a:cubicBezTo>
                    <a:pt x="1474" y="924"/>
                    <a:pt x="1353" y="188"/>
                    <a:pt x="936" y="0"/>
                  </a:cubicBezTo>
                  <a:cubicBezTo>
                    <a:pt x="905" y="144"/>
                    <a:pt x="1191" y="473"/>
                    <a:pt x="976" y="1229"/>
                  </a:cubicBezTo>
                  <a:cubicBezTo>
                    <a:pt x="227" y="1345"/>
                    <a:pt x="319" y="1076"/>
                    <a:pt x="0" y="1058"/>
                  </a:cubicBezTo>
                  <a:close/>
                </a:path>
              </a:pathLst>
            </a:custGeom>
            <a:solidFill>
              <a:srgbClr val="5929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8" name="Freeform 89">
              <a:extLst>
                <a:ext uri="{FF2B5EF4-FFF2-40B4-BE49-F238E27FC236}">
                  <a16:creationId xmlns:a16="http://schemas.microsoft.com/office/drawing/2014/main" id="{42D2AF80-B889-47F8-A932-97F0117492E4}"/>
                </a:ext>
              </a:extLst>
            </p:cNvPr>
            <p:cNvSpPr>
              <a:spLocks/>
            </p:cNvSpPr>
            <p:nvPr/>
          </p:nvSpPr>
          <p:spPr bwMode="auto">
            <a:xfrm>
              <a:off x="3057862" y="1914941"/>
              <a:ext cx="214249" cy="697104"/>
            </a:xfrm>
            <a:custGeom>
              <a:avLst/>
              <a:gdLst>
                <a:gd name="T0" fmla="*/ 0 w 400"/>
                <a:gd name="T1" fmla="*/ 807 h 1299"/>
                <a:gd name="T2" fmla="*/ 213 w 400"/>
                <a:gd name="T3" fmla="*/ 1299 h 1299"/>
                <a:gd name="T4" fmla="*/ 363 w 400"/>
                <a:gd name="T5" fmla="*/ 793 h 1299"/>
                <a:gd name="T6" fmla="*/ 335 w 400"/>
                <a:gd name="T7" fmla="*/ 360 h 1299"/>
                <a:gd name="T8" fmla="*/ 348 w 400"/>
                <a:gd name="T9" fmla="*/ 330 h 1299"/>
                <a:gd name="T10" fmla="*/ 354 w 400"/>
                <a:gd name="T11" fmla="*/ 102 h 1299"/>
                <a:gd name="T12" fmla="*/ 37 w 400"/>
                <a:gd name="T13" fmla="*/ 127 h 1299"/>
                <a:gd name="T14" fmla="*/ 68 w 400"/>
                <a:gd name="T15" fmla="*/ 639 h 1299"/>
                <a:gd name="T16" fmla="*/ 19 w 400"/>
                <a:gd name="T17" fmla="*/ 772 h 1299"/>
                <a:gd name="T18" fmla="*/ 0 w 400"/>
                <a:gd name="T19" fmla="*/ 807 h 1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1299">
                  <a:moveTo>
                    <a:pt x="0" y="807"/>
                  </a:moveTo>
                  <a:cubicBezTo>
                    <a:pt x="83" y="924"/>
                    <a:pt x="68" y="1226"/>
                    <a:pt x="213" y="1299"/>
                  </a:cubicBezTo>
                  <a:cubicBezTo>
                    <a:pt x="299" y="1208"/>
                    <a:pt x="369" y="942"/>
                    <a:pt x="363" y="793"/>
                  </a:cubicBezTo>
                  <a:cubicBezTo>
                    <a:pt x="320" y="627"/>
                    <a:pt x="288" y="497"/>
                    <a:pt x="335" y="360"/>
                  </a:cubicBezTo>
                  <a:cubicBezTo>
                    <a:pt x="339" y="348"/>
                    <a:pt x="344" y="342"/>
                    <a:pt x="348" y="330"/>
                  </a:cubicBezTo>
                  <a:cubicBezTo>
                    <a:pt x="376" y="249"/>
                    <a:pt x="400" y="219"/>
                    <a:pt x="354" y="102"/>
                  </a:cubicBezTo>
                  <a:cubicBezTo>
                    <a:pt x="91" y="0"/>
                    <a:pt x="38" y="126"/>
                    <a:pt x="37" y="127"/>
                  </a:cubicBezTo>
                  <a:cubicBezTo>
                    <a:pt x="20" y="243"/>
                    <a:pt x="118" y="378"/>
                    <a:pt x="68" y="639"/>
                  </a:cubicBezTo>
                  <a:lnTo>
                    <a:pt x="19" y="772"/>
                  </a:lnTo>
                  <a:cubicBezTo>
                    <a:pt x="16" y="767"/>
                    <a:pt x="7" y="796"/>
                    <a:pt x="0" y="807"/>
                  </a:cubicBezTo>
                  <a:close/>
                </a:path>
              </a:pathLst>
            </a:custGeom>
            <a:solidFill>
              <a:srgbClr val="DE64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9" name="Freeform 90">
              <a:extLst>
                <a:ext uri="{FF2B5EF4-FFF2-40B4-BE49-F238E27FC236}">
                  <a16:creationId xmlns:a16="http://schemas.microsoft.com/office/drawing/2014/main" id="{94BC392E-C047-44FF-9ABF-B88A298A5B0F}"/>
                </a:ext>
              </a:extLst>
            </p:cNvPr>
            <p:cNvSpPr>
              <a:spLocks/>
            </p:cNvSpPr>
            <p:nvPr/>
          </p:nvSpPr>
          <p:spPr bwMode="auto">
            <a:xfrm>
              <a:off x="3056222" y="3217762"/>
              <a:ext cx="406194" cy="313878"/>
            </a:xfrm>
            <a:prstGeom prst="ellipse">
              <a:avLst/>
            </a:pr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0" name="Oval 239">
              <a:extLst>
                <a:ext uri="{FF2B5EF4-FFF2-40B4-BE49-F238E27FC236}">
                  <a16:creationId xmlns:a16="http://schemas.microsoft.com/office/drawing/2014/main" id="{2578E5BA-4CF7-41A8-9172-CDEA2192E786}"/>
                </a:ext>
              </a:extLst>
            </p:cNvPr>
            <p:cNvSpPr/>
            <p:nvPr/>
          </p:nvSpPr>
          <p:spPr>
            <a:xfrm>
              <a:off x="2976001" y="1361577"/>
              <a:ext cx="92094" cy="9209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1" name="Freeform 56">
              <a:extLst>
                <a:ext uri="{FF2B5EF4-FFF2-40B4-BE49-F238E27FC236}">
                  <a16:creationId xmlns:a16="http://schemas.microsoft.com/office/drawing/2014/main" id="{A148765F-623B-4DAC-B1F8-517C90D7303F}"/>
                </a:ext>
              </a:extLst>
            </p:cNvPr>
            <p:cNvSpPr>
              <a:spLocks/>
            </p:cNvSpPr>
            <p:nvPr/>
          </p:nvSpPr>
          <p:spPr bwMode="auto">
            <a:xfrm flipH="1">
              <a:off x="2926075" y="1287442"/>
              <a:ext cx="188667" cy="63954"/>
            </a:xfrm>
            <a:custGeom>
              <a:avLst/>
              <a:gdLst>
                <a:gd name="T0" fmla="*/ 0 w 352"/>
                <a:gd name="T1" fmla="*/ 63 h 119"/>
                <a:gd name="T2" fmla="*/ 352 w 352"/>
                <a:gd name="T3" fmla="*/ 67 h 119"/>
                <a:gd name="T4" fmla="*/ 0 w 352"/>
                <a:gd name="T5" fmla="*/ 63 h 119"/>
              </a:gdLst>
              <a:ahLst/>
              <a:cxnLst>
                <a:cxn ang="0">
                  <a:pos x="T0" y="T1"/>
                </a:cxn>
                <a:cxn ang="0">
                  <a:pos x="T2" y="T3"/>
                </a:cxn>
                <a:cxn ang="0">
                  <a:pos x="T4" y="T5"/>
                </a:cxn>
              </a:cxnLst>
              <a:rect l="0" t="0" r="r" b="b"/>
              <a:pathLst>
                <a:path w="352" h="119">
                  <a:moveTo>
                    <a:pt x="0" y="63"/>
                  </a:moveTo>
                  <a:cubicBezTo>
                    <a:pt x="43" y="93"/>
                    <a:pt x="275" y="119"/>
                    <a:pt x="352" y="67"/>
                  </a:cubicBezTo>
                  <a:cubicBezTo>
                    <a:pt x="246" y="41"/>
                    <a:pt x="86" y="0"/>
                    <a:pt x="0" y="63"/>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242" name="Oval 241">
              <a:extLst>
                <a:ext uri="{FF2B5EF4-FFF2-40B4-BE49-F238E27FC236}">
                  <a16:creationId xmlns:a16="http://schemas.microsoft.com/office/drawing/2014/main" id="{74B5D618-2A6B-4540-B62D-6EF1C3BDD9A1}"/>
                </a:ext>
              </a:extLst>
            </p:cNvPr>
            <p:cNvSpPr/>
            <p:nvPr/>
          </p:nvSpPr>
          <p:spPr>
            <a:xfrm>
              <a:off x="3433276" y="1361577"/>
              <a:ext cx="92094" cy="9209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3" name="Freeform 56">
              <a:extLst>
                <a:ext uri="{FF2B5EF4-FFF2-40B4-BE49-F238E27FC236}">
                  <a16:creationId xmlns:a16="http://schemas.microsoft.com/office/drawing/2014/main" id="{F67671B2-E7AA-45CB-8855-3B05AF3C8CD5}"/>
                </a:ext>
              </a:extLst>
            </p:cNvPr>
            <p:cNvSpPr>
              <a:spLocks/>
            </p:cNvSpPr>
            <p:nvPr/>
          </p:nvSpPr>
          <p:spPr bwMode="auto">
            <a:xfrm>
              <a:off x="3394917" y="1287442"/>
              <a:ext cx="188667" cy="63954"/>
            </a:xfrm>
            <a:custGeom>
              <a:avLst/>
              <a:gdLst>
                <a:gd name="T0" fmla="*/ 0 w 352"/>
                <a:gd name="T1" fmla="*/ 63 h 119"/>
                <a:gd name="T2" fmla="*/ 352 w 352"/>
                <a:gd name="T3" fmla="*/ 67 h 119"/>
                <a:gd name="T4" fmla="*/ 0 w 352"/>
                <a:gd name="T5" fmla="*/ 63 h 119"/>
              </a:gdLst>
              <a:ahLst/>
              <a:cxnLst>
                <a:cxn ang="0">
                  <a:pos x="T0" y="T1"/>
                </a:cxn>
                <a:cxn ang="0">
                  <a:pos x="T2" y="T3"/>
                </a:cxn>
                <a:cxn ang="0">
                  <a:pos x="T4" y="T5"/>
                </a:cxn>
              </a:cxnLst>
              <a:rect l="0" t="0" r="r" b="b"/>
              <a:pathLst>
                <a:path w="352" h="119">
                  <a:moveTo>
                    <a:pt x="0" y="63"/>
                  </a:moveTo>
                  <a:cubicBezTo>
                    <a:pt x="43" y="93"/>
                    <a:pt x="275" y="119"/>
                    <a:pt x="352" y="67"/>
                  </a:cubicBezTo>
                  <a:cubicBezTo>
                    <a:pt x="246" y="41"/>
                    <a:pt x="86" y="0"/>
                    <a:pt x="0" y="63"/>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244" name="Freeform 41">
              <a:extLst>
                <a:ext uri="{FF2B5EF4-FFF2-40B4-BE49-F238E27FC236}">
                  <a16:creationId xmlns:a16="http://schemas.microsoft.com/office/drawing/2014/main" id="{F9B26192-861C-4F49-B226-8BA2A2D4CDC8}"/>
                </a:ext>
              </a:extLst>
            </p:cNvPr>
            <p:cNvSpPr>
              <a:spLocks/>
            </p:cNvSpPr>
            <p:nvPr/>
          </p:nvSpPr>
          <p:spPr bwMode="auto">
            <a:xfrm>
              <a:off x="3111819" y="1707748"/>
              <a:ext cx="253682" cy="111036"/>
            </a:xfrm>
            <a:custGeom>
              <a:avLst/>
              <a:gdLst>
                <a:gd name="T0" fmla="*/ 541 w 541"/>
                <a:gd name="T1" fmla="*/ 0 h 252"/>
                <a:gd name="T2" fmla="*/ 0 w 541"/>
                <a:gd name="T3" fmla="*/ 15 h 252"/>
                <a:gd name="T4" fmla="*/ 130 w 541"/>
                <a:gd name="T5" fmla="*/ 220 h 252"/>
                <a:gd name="T6" fmla="*/ 541 w 541"/>
                <a:gd name="T7" fmla="*/ 0 h 252"/>
                <a:gd name="connsiteX0" fmla="*/ 10000 w 10000"/>
                <a:gd name="connsiteY0" fmla="*/ 0 h 9263"/>
                <a:gd name="connsiteX1" fmla="*/ 0 w 10000"/>
                <a:gd name="connsiteY1" fmla="*/ 595 h 9263"/>
                <a:gd name="connsiteX2" fmla="*/ 2403 w 10000"/>
                <a:gd name="connsiteY2" fmla="*/ 8730 h 9263"/>
                <a:gd name="connsiteX3" fmla="*/ 10000 w 10000"/>
                <a:gd name="connsiteY3" fmla="*/ 0 h 9263"/>
              </a:gdLst>
              <a:ahLst/>
              <a:cxnLst>
                <a:cxn ang="0">
                  <a:pos x="connsiteX0" y="connsiteY0"/>
                </a:cxn>
                <a:cxn ang="0">
                  <a:pos x="connsiteX1" y="connsiteY1"/>
                </a:cxn>
                <a:cxn ang="0">
                  <a:pos x="connsiteX2" y="connsiteY2"/>
                </a:cxn>
                <a:cxn ang="0">
                  <a:pos x="connsiteX3" y="connsiteY3"/>
                </a:cxn>
              </a:cxnLst>
              <a:rect l="l" t="t" r="r" b="b"/>
              <a:pathLst>
                <a:path w="10000" h="9263">
                  <a:moveTo>
                    <a:pt x="10000" y="0"/>
                  </a:moveTo>
                  <a:lnTo>
                    <a:pt x="0" y="595"/>
                  </a:lnTo>
                  <a:cubicBezTo>
                    <a:pt x="388" y="5238"/>
                    <a:pt x="1209" y="7952"/>
                    <a:pt x="2403" y="8730"/>
                  </a:cubicBezTo>
                  <a:cubicBezTo>
                    <a:pt x="6636" y="10000"/>
                    <a:pt x="9242" y="9683"/>
                    <a:pt x="10000" y="0"/>
                  </a:cubicBezTo>
                  <a:close/>
                </a:path>
              </a:pathLst>
            </a:custGeom>
            <a:solidFill>
              <a:srgbClr val="FDFB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5" name="Freeform 34">
              <a:extLst>
                <a:ext uri="{FF2B5EF4-FFF2-40B4-BE49-F238E27FC236}">
                  <a16:creationId xmlns:a16="http://schemas.microsoft.com/office/drawing/2014/main" id="{BF6C1C8D-E46B-479C-844B-61C134E91B5D}"/>
                </a:ext>
              </a:extLst>
            </p:cNvPr>
            <p:cNvSpPr>
              <a:spLocks/>
            </p:cNvSpPr>
            <p:nvPr/>
          </p:nvSpPr>
          <p:spPr bwMode="auto">
            <a:xfrm>
              <a:off x="2545080" y="4079797"/>
              <a:ext cx="1304565" cy="83144"/>
            </a:xfrm>
            <a:custGeom>
              <a:avLst/>
              <a:gdLst>
                <a:gd name="T0" fmla="*/ 166 w 2515"/>
                <a:gd name="T1" fmla="*/ 149 h 149"/>
                <a:gd name="T2" fmla="*/ 2324 w 2515"/>
                <a:gd name="T3" fmla="*/ 148 h 149"/>
                <a:gd name="T4" fmla="*/ 2515 w 2515"/>
                <a:gd name="T5" fmla="*/ 0 h 149"/>
                <a:gd name="T6" fmla="*/ 0 w 2515"/>
                <a:gd name="T7" fmla="*/ 17 h 149"/>
                <a:gd name="T8" fmla="*/ 166 w 2515"/>
                <a:gd name="T9" fmla="*/ 149 h 149"/>
              </a:gdLst>
              <a:ahLst/>
              <a:cxnLst>
                <a:cxn ang="0">
                  <a:pos x="T0" y="T1"/>
                </a:cxn>
                <a:cxn ang="0">
                  <a:pos x="T2" y="T3"/>
                </a:cxn>
                <a:cxn ang="0">
                  <a:pos x="T4" y="T5"/>
                </a:cxn>
                <a:cxn ang="0">
                  <a:pos x="T6" y="T7"/>
                </a:cxn>
                <a:cxn ang="0">
                  <a:pos x="T8" y="T9"/>
                </a:cxn>
              </a:cxnLst>
              <a:rect l="0" t="0" r="r" b="b"/>
              <a:pathLst>
                <a:path w="2515" h="149">
                  <a:moveTo>
                    <a:pt x="166" y="149"/>
                  </a:moveTo>
                  <a:lnTo>
                    <a:pt x="2324" y="148"/>
                  </a:lnTo>
                  <a:lnTo>
                    <a:pt x="2515" y="0"/>
                  </a:lnTo>
                  <a:lnTo>
                    <a:pt x="0" y="17"/>
                  </a:lnTo>
                  <a:lnTo>
                    <a:pt x="166" y="149"/>
                  </a:lnTo>
                  <a:close/>
                </a:path>
              </a:pathLst>
            </a:custGeom>
            <a:solidFill>
              <a:srgbClr val="A3B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6" name="Freeform 72">
              <a:extLst>
                <a:ext uri="{FF2B5EF4-FFF2-40B4-BE49-F238E27FC236}">
                  <a16:creationId xmlns:a16="http://schemas.microsoft.com/office/drawing/2014/main" id="{373910DA-69B2-499C-91C5-35C6C66378C2}"/>
                </a:ext>
              </a:extLst>
            </p:cNvPr>
            <p:cNvSpPr>
              <a:spLocks/>
            </p:cNvSpPr>
            <p:nvPr/>
          </p:nvSpPr>
          <p:spPr bwMode="auto">
            <a:xfrm>
              <a:off x="3515136" y="3967879"/>
              <a:ext cx="847398" cy="2654110"/>
            </a:xfrm>
            <a:custGeom>
              <a:avLst/>
              <a:gdLst>
                <a:gd name="T0" fmla="*/ 474 w 1577"/>
                <a:gd name="T1" fmla="*/ 254 h 4932"/>
                <a:gd name="T2" fmla="*/ 305 w 1577"/>
                <a:gd name="T3" fmla="*/ 572 h 4932"/>
                <a:gd name="T4" fmla="*/ 259 w 1577"/>
                <a:gd name="T5" fmla="*/ 956 h 4932"/>
                <a:gd name="T6" fmla="*/ 259 w 1577"/>
                <a:gd name="T7" fmla="*/ 1025 h 4932"/>
                <a:gd name="T8" fmla="*/ 0 w 1577"/>
                <a:gd name="T9" fmla="*/ 4814 h 4932"/>
                <a:gd name="T10" fmla="*/ 359 w 1577"/>
                <a:gd name="T11" fmla="*/ 4858 h 4932"/>
                <a:gd name="T12" fmla="*/ 733 w 1577"/>
                <a:gd name="T13" fmla="*/ 4932 h 4932"/>
                <a:gd name="T14" fmla="*/ 860 w 1577"/>
                <a:gd name="T15" fmla="*/ 4731 h 4932"/>
                <a:gd name="T16" fmla="*/ 907 w 1577"/>
                <a:gd name="T17" fmla="*/ 4422 h 4932"/>
                <a:gd name="T18" fmla="*/ 1371 w 1577"/>
                <a:gd name="T19" fmla="*/ 1502 h 4932"/>
                <a:gd name="T20" fmla="*/ 1363 w 1577"/>
                <a:gd name="T21" fmla="*/ 360 h 4932"/>
                <a:gd name="T22" fmla="*/ 474 w 1577"/>
                <a:gd name="T23" fmla="*/ 254 h 4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7" h="4932">
                  <a:moveTo>
                    <a:pt x="474" y="254"/>
                  </a:moveTo>
                  <a:cubicBezTo>
                    <a:pt x="421" y="390"/>
                    <a:pt x="346" y="435"/>
                    <a:pt x="305" y="572"/>
                  </a:cubicBezTo>
                  <a:cubicBezTo>
                    <a:pt x="268" y="697"/>
                    <a:pt x="293" y="855"/>
                    <a:pt x="259" y="956"/>
                  </a:cubicBezTo>
                  <a:lnTo>
                    <a:pt x="259" y="1025"/>
                  </a:lnTo>
                  <a:lnTo>
                    <a:pt x="0" y="4814"/>
                  </a:lnTo>
                  <a:cubicBezTo>
                    <a:pt x="94" y="4827"/>
                    <a:pt x="234" y="4843"/>
                    <a:pt x="359" y="4858"/>
                  </a:cubicBezTo>
                  <a:cubicBezTo>
                    <a:pt x="505" y="4875"/>
                    <a:pt x="697" y="4835"/>
                    <a:pt x="733" y="4932"/>
                  </a:cubicBezTo>
                  <a:cubicBezTo>
                    <a:pt x="825" y="4864"/>
                    <a:pt x="831" y="4888"/>
                    <a:pt x="860" y="4731"/>
                  </a:cubicBezTo>
                  <a:cubicBezTo>
                    <a:pt x="878" y="4633"/>
                    <a:pt x="891" y="4522"/>
                    <a:pt x="907" y="4422"/>
                  </a:cubicBezTo>
                  <a:lnTo>
                    <a:pt x="1371" y="1502"/>
                  </a:lnTo>
                  <a:cubicBezTo>
                    <a:pt x="1433" y="1108"/>
                    <a:pt x="1577" y="684"/>
                    <a:pt x="1363" y="360"/>
                  </a:cubicBezTo>
                  <a:cubicBezTo>
                    <a:pt x="1159" y="0"/>
                    <a:pt x="767" y="26"/>
                    <a:pt x="474" y="254"/>
                  </a:cubicBezTo>
                  <a:close/>
                </a:path>
              </a:pathLst>
            </a:custGeom>
            <a:solidFill>
              <a:schemeClr val="tx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7" name="Freeform 73">
              <a:extLst>
                <a:ext uri="{FF2B5EF4-FFF2-40B4-BE49-F238E27FC236}">
                  <a16:creationId xmlns:a16="http://schemas.microsoft.com/office/drawing/2014/main" id="{8F0F6AD5-261D-4D04-9EB8-25116BD4F024}"/>
                </a:ext>
              </a:extLst>
            </p:cNvPr>
            <p:cNvSpPr>
              <a:spLocks/>
            </p:cNvSpPr>
            <p:nvPr/>
          </p:nvSpPr>
          <p:spPr bwMode="auto">
            <a:xfrm>
              <a:off x="2021799" y="3990262"/>
              <a:ext cx="1205544" cy="2347129"/>
            </a:xfrm>
            <a:custGeom>
              <a:avLst/>
              <a:gdLst>
                <a:gd name="T0" fmla="*/ 105 w 2243"/>
                <a:gd name="T1" fmla="*/ 883 h 4364"/>
                <a:gd name="T2" fmla="*/ 419 w 2243"/>
                <a:gd name="T3" fmla="*/ 1735 h 4364"/>
                <a:gd name="T4" fmla="*/ 748 w 2243"/>
                <a:gd name="T5" fmla="*/ 2605 h 4364"/>
                <a:gd name="T6" fmla="*/ 1392 w 2243"/>
                <a:gd name="T7" fmla="*/ 4364 h 4364"/>
                <a:gd name="T8" fmla="*/ 1462 w 2243"/>
                <a:gd name="T9" fmla="*/ 4316 h 4364"/>
                <a:gd name="T10" fmla="*/ 2243 w 2243"/>
                <a:gd name="T11" fmla="*/ 4064 h 4364"/>
                <a:gd name="T12" fmla="*/ 1899 w 2243"/>
                <a:gd name="T13" fmla="*/ 2801 h 4364"/>
                <a:gd name="T14" fmla="*/ 1363 w 2243"/>
                <a:gd name="T15" fmla="*/ 934 h 4364"/>
                <a:gd name="T16" fmla="*/ 1247 w 2243"/>
                <a:gd name="T17" fmla="*/ 554 h 4364"/>
                <a:gd name="T18" fmla="*/ 1093 w 2243"/>
                <a:gd name="T19" fmla="*/ 210 h 4364"/>
                <a:gd name="T20" fmla="*/ 675 w 2243"/>
                <a:gd name="T21" fmla="*/ 0 h 4364"/>
                <a:gd name="T22" fmla="*/ 147 w 2243"/>
                <a:gd name="T23" fmla="*/ 243 h 4364"/>
                <a:gd name="T24" fmla="*/ 105 w 2243"/>
                <a:gd name="T25" fmla="*/ 883 h 4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3" h="4364">
                  <a:moveTo>
                    <a:pt x="105" y="883"/>
                  </a:moveTo>
                  <a:cubicBezTo>
                    <a:pt x="174" y="1143"/>
                    <a:pt x="318" y="1470"/>
                    <a:pt x="419" y="1735"/>
                  </a:cubicBezTo>
                  <a:cubicBezTo>
                    <a:pt x="527" y="2019"/>
                    <a:pt x="636" y="2311"/>
                    <a:pt x="748" y="2605"/>
                  </a:cubicBezTo>
                  <a:cubicBezTo>
                    <a:pt x="871" y="2929"/>
                    <a:pt x="1368" y="4119"/>
                    <a:pt x="1392" y="4364"/>
                  </a:cubicBezTo>
                  <a:lnTo>
                    <a:pt x="1462" y="4316"/>
                  </a:lnTo>
                  <a:cubicBezTo>
                    <a:pt x="1552" y="4266"/>
                    <a:pt x="2125" y="4056"/>
                    <a:pt x="2243" y="4064"/>
                  </a:cubicBezTo>
                  <a:cubicBezTo>
                    <a:pt x="2163" y="3799"/>
                    <a:pt x="1911" y="3052"/>
                    <a:pt x="1899" y="2801"/>
                  </a:cubicBezTo>
                  <a:cubicBezTo>
                    <a:pt x="1821" y="2692"/>
                    <a:pt x="1394" y="1154"/>
                    <a:pt x="1363" y="934"/>
                  </a:cubicBezTo>
                  <a:cubicBezTo>
                    <a:pt x="1323" y="833"/>
                    <a:pt x="1287" y="696"/>
                    <a:pt x="1247" y="554"/>
                  </a:cubicBezTo>
                  <a:cubicBezTo>
                    <a:pt x="1190" y="347"/>
                    <a:pt x="1173" y="353"/>
                    <a:pt x="1093" y="210"/>
                  </a:cubicBezTo>
                  <a:cubicBezTo>
                    <a:pt x="980" y="110"/>
                    <a:pt x="880" y="45"/>
                    <a:pt x="675" y="0"/>
                  </a:cubicBezTo>
                  <a:cubicBezTo>
                    <a:pt x="385" y="1"/>
                    <a:pt x="257" y="61"/>
                    <a:pt x="147" y="243"/>
                  </a:cubicBezTo>
                  <a:cubicBezTo>
                    <a:pt x="42" y="417"/>
                    <a:pt x="0" y="688"/>
                    <a:pt x="105" y="883"/>
                  </a:cubicBezTo>
                  <a:close/>
                </a:path>
              </a:pathLst>
            </a:custGeom>
            <a:solidFill>
              <a:schemeClr val="tx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32175843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6456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574275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F7C51-412D-9BC5-9D2D-0265A51AEA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8ABBA9-21CD-A79C-D0AD-1F00680150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0D32D1-0BF7-CE98-8533-FBCC15F4A0AD}"/>
              </a:ext>
            </a:extLst>
          </p:cNvPr>
          <p:cNvSpPr>
            <a:spLocks noGrp="1"/>
          </p:cNvSpPr>
          <p:nvPr>
            <p:ph type="dt" sz="half" idx="10"/>
          </p:nvPr>
        </p:nvSpPr>
        <p:spPr/>
        <p:txBody>
          <a:bodyPr/>
          <a:lstStyle/>
          <a:p>
            <a:fld id="{7A36E963-4C27-7447-A1D7-716DBF32D4EE}" type="datetimeFigureOut">
              <a:rPr lang="en-US" smtClean="0"/>
              <a:t>10/21/22</a:t>
            </a:fld>
            <a:endParaRPr lang="en-US"/>
          </a:p>
        </p:txBody>
      </p:sp>
      <p:sp>
        <p:nvSpPr>
          <p:cNvPr id="5" name="Footer Placeholder 4">
            <a:extLst>
              <a:ext uri="{FF2B5EF4-FFF2-40B4-BE49-F238E27FC236}">
                <a16:creationId xmlns:a16="http://schemas.microsoft.com/office/drawing/2014/main" id="{906F6929-7865-F2F8-D84A-8DCAA89EF9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8A7776-111A-CABF-628C-01D07752F276}"/>
              </a:ext>
            </a:extLst>
          </p:cNvPr>
          <p:cNvSpPr>
            <a:spLocks noGrp="1"/>
          </p:cNvSpPr>
          <p:nvPr>
            <p:ph type="sldNum" sz="quarter" idx="12"/>
          </p:nvPr>
        </p:nvSpPr>
        <p:spPr/>
        <p:txBody>
          <a:bodyPr/>
          <a:lstStyle/>
          <a:p>
            <a:fld id="{A17B3E61-B580-F04B-80CB-2A2FEF24D7C7}" type="slidenum">
              <a:rPr lang="en-US" smtClean="0"/>
              <a:t>‹#›</a:t>
            </a:fld>
            <a:endParaRPr lang="en-US"/>
          </a:p>
        </p:txBody>
      </p:sp>
    </p:spTree>
    <p:extLst>
      <p:ext uri="{BB962C8B-B14F-4D97-AF65-F5344CB8AC3E}">
        <p14:creationId xmlns:p14="http://schemas.microsoft.com/office/powerpoint/2010/main" val="33310951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38667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1271BA6-E766-4E82-B118-37690444DC19}"/>
              </a:ext>
            </a:extLst>
          </p:cNvPr>
          <p:cNvSpPr>
            <a:spLocks noGrp="1"/>
          </p:cNvSpPr>
          <p:nvPr>
            <p:ph type="pic" sz="quarter" idx="13"/>
          </p:nvPr>
        </p:nvSpPr>
        <p:spPr>
          <a:xfrm>
            <a:off x="0" y="761771"/>
            <a:ext cx="4642643" cy="5672187"/>
          </a:xfrm>
          <a:custGeom>
            <a:avLst/>
            <a:gdLst>
              <a:gd name="connsiteX0" fmla="*/ 0 w 4642643"/>
              <a:gd name="connsiteY0" fmla="*/ 0 h 5672187"/>
              <a:gd name="connsiteX1" fmla="*/ 4642643 w 4642643"/>
              <a:gd name="connsiteY1" fmla="*/ 0 h 5672187"/>
              <a:gd name="connsiteX2" fmla="*/ 0 w 4642643"/>
              <a:gd name="connsiteY2" fmla="*/ 5672187 h 5672187"/>
            </a:gdLst>
            <a:ahLst/>
            <a:cxnLst>
              <a:cxn ang="0">
                <a:pos x="connsiteX0" y="connsiteY0"/>
              </a:cxn>
              <a:cxn ang="0">
                <a:pos x="connsiteX1" y="connsiteY1"/>
              </a:cxn>
              <a:cxn ang="0">
                <a:pos x="connsiteX2" y="connsiteY2"/>
              </a:cxn>
            </a:cxnLst>
            <a:rect l="l" t="t" r="r" b="b"/>
            <a:pathLst>
              <a:path w="4642643" h="5672187">
                <a:moveTo>
                  <a:pt x="0" y="0"/>
                </a:moveTo>
                <a:lnTo>
                  <a:pt x="4642643" y="0"/>
                </a:lnTo>
                <a:lnTo>
                  <a:pt x="0" y="5672187"/>
                </a:lnTo>
                <a:close/>
              </a:path>
            </a:pathLst>
          </a:custGeom>
        </p:spPr>
        <p:txBody>
          <a:bodyPr wrap="square">
            <a:noAutofit/>
          </a:bodyPr>
          <a:lstStyle/>
          <a:p>
            <a:endParaRPr lang="en-IN" dirty="0"/>
          </a:p>
        </p:txBody>
      </p:sp>
      <p:sp>
        <p:nvSpPr>
          <p:cNvPr id="2" name="Title 1">
            <a:extLst>
              <a:ext uri="{FF2B5EF4-FFF2-40B4-BE49-F238E27FC236}">
                <a16:creationId xmlns:a16="http://schemas.microsoft.com/office/drawing/2014/main" id="{984F6A04-A705-4B5F-BBBE-FB0AC2EB83A4}"/>
              </a:ext>
            </a:extLst>
          </p:cNvPr>
          <p:cNvSpPr>
            <a:spLocks noGrp="1"/>
          </p:cNvSpPr>
          <p:nvPr>
            <p:ph type="title"/>
          </p:nvPr>
        </p:nvSpPr>
        <p:spPr/>
        <p:txBody>
          <a:bodyPr/>
          <a:lstStyle/>
          <a:p>
            <a:r>
              <a:rPr lang="en-US" dirty="0"/>
              <a:t>Click to edit Master title style</a:t>
            </a:r>
            <a:endParaRPr lang="en-IN" dirty="0"/>
          </a:p>
        </p:txBody>
      </p:sp>
    </p:spTree>
    <p:extLst>
      <p:ext uri="{BB962C8B-B14F-4D97-AF65-F5344CB8AC3E}">
        <p14:creationId xmlns:p14="http://schemas.microsoft.com/office/powerpoint/2010/main" val="2384146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5049F150-705D-43F8-8162-2E3B70022AF3}"/>
              </a:ext>
            </a:extLst>
          </p:cNvPr>
          <p:cNvSpPr>
            <a:spLocks noGrp="1"/>
          </p:cNvSpPr>
          <p:nvPr>
            <p:ph type="pic" sz="quarter" idx="13"/>
          </p:nvPr>
        </p:nvSpPr>
        <p:spPr>
          <a:xfrm>
            <a:off x="5818910" y="640574"/>
            <a:ext cx="5725073" cy="5400000"/>
          </a:xfrm>
          <a:custGeom>
            <a:avLst/>
            <a:gdLst>
              <a:gd name="connsiteX0" fmla="*/ 0 w 5725073"/>
              <a:gd name="connsiteY0" fmla="*/ 0 h 5400000"/>
              <a:gd name="connsiteX1" fmla="*/ 5725073 w 5725073"/>
              <a:gd name="connsiteY1" fmla="*/ 0 h 5400000"/>
              <a:gd name="connsiteX2" fmla="*/ 5725073 w 5725073"/>
              <a:gd name="connsiteY2" fmla="*/ 5400000 h 5400000"/>
              <a:gd name="connsiteX3" fmla="*/ 0 w 5725073"/>
              <a:gd name="connsiteY3" fmla="*/ 5400000 h 5400000"/>
            </a:gdLst>
            <a:ahLst/>
            <a:cxnLst>
              <a:cxn ang="0">
                <a:pos x="connsiteX0" y="connsiteY0"/>
              </a:cxn>
              <a:cxn ang="0">
                <a:pos x="connsiteX1" y="connsiteY1"/>
              </a:cxn>
              <a:cxn ang="0">
                <a:pos x="connsiteX2" y="connsiteY2"/>
              </a:cxn>
              <a:cxn ang="0">
                <a:pos x="connsiteX3" y="connsiteY3"/>
              </a:cxn>
            </a:cxnLst>
            <a:rect l="l" t="t" r="r" b="b"/>
            <a:pathLst>
              <a:path w="5725073" h="5400000">
                <a:moveTo>
                  <a:pt x="0" y="0"/>
                </a:moveTo>
                <a:lnTo>
                  <a:pt x="5725073" y="0"/>
                </a:lnTo>
                <a:lnTo>
                  <a:pt x="5725073" y="5400000"/>
                </a:lnTo>
                <a:lnTo>
                  <a:pt x="0" y="5400000"/>
                </a:lnTo>
                <a:close/>
              </a:path>
            </a:pathLst>
          </a:custGeom>
        </p:spPr>
        <p:txBody>
          <a:bodyPr wrap="square">
            <a:noAutofit/>
          </a:bodyPr>
          <a:lstStyle/>
          <a:p>
            <a:endParaRPr lang="en-IN"/>
          </a:p>
        </p:txBody>
      </p:sp>
    </p:spTree>
    <p:extLst>
      <p:ext uri="{BB962C8B-B14F-4D97-AF65-F5344CB8AC3E}">
        <p14:creationId xmlns:p14="http://schemas.microsoft.com/office/powerpoint/2010/main" val="21152569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21000">
              <a:srgbClr val="0D13BF"/>
            </a:gs>
            <a:gs pos="58000">
              <a:schemeClr val="bg2">
                <a:lumMod val="25000"/>
              </a:schemeClr>
            </a:gs>
            <a:gs pos="0">
              <a:schemeClr val="accent2">
                <a:lumMod val="75000"/>
              </a:schemeClr>
            </a:gs>
          </a:gsLst>
          <a:lin ang="27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16738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F529794F-1D96-4CA7-A85F-39ACF1E426CC}"/>
              </a:ext>
            </a:extLst>
          </p:cNvPr>
          <p:cNvSpPr>
            <a:spLocks noGrp="1"/>
          </p:cNvSpPr>
          <p:nvPr>
            <p:ph type="pic" sz="quarter" idx="13"/>
          </p:nvPr>
        </p:nvSpPr>
        <p:spPr>
          <a:xfrm>
            <a:off x="609600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p>
            <a:endParaRPr lang="en-IN"/>
          </a:p>
        </p:txBody>
      </p:sp>
    </p:spTree>
    <p:extLst>
      <p:ext uri="{BB962C8B-B14F-4D97-AF65-F5344CB8AC3E}">
        <p14:creationId xmlns:p14="http://schemas.microsoft.com/office/powerpoint/2010/main" val="24015854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06689D2-E779-4342-9AAA-1FAEAD9774B7}"/>
              </a:ext>
            </a:extLst>
          </p:cNvPr>
          <p:cNvSpPr>
            <a:spLocks noGrp="1"/>
          </p:cNvSpPr>
          <p:nvPr>
            <p:ph type="pic" sz="quarter" idx="13"/>
          </p:nvPr>
        </p:nvSpPr>
        <p:spPr>
          <a:xfrm>
            <a:off x="-30436" y="0"/>
            <a:ext cx="6126436" cy="6832672"/>
          </a:xfrm>
          <a:custGeom>
            <a:avLst/>
            <a:gdLst>
              <a:gd name="connsiteX0" fmla="*/ 0 w 6126436"/>
              <a:gd name="connsiteY0" fmla="*/ 0 h 6832672"/>
              <a:gd name="connsiteX1" fmla="*/ 6126436 w 6126436"/>
              <a:gd name="connsiteY1" fmla="*/ 0 h 6832672"/>
              <a:gd name="connsiteX2" fmla="*/ 6126436 w 6126436"/>
              <a:gd name="connsiteY2" fmla="*/ 6832672 h 6832672"/>
              <a:gd name="connsiteX3" fmla="*/ 0 w 6126436"/>
              <a:gd name="connsiteY3" fmla="*/ 6832672 h 6832672"/>
            </a:gdLst>
            <a:ahLst/>
            <a:cxnLst>
              <a:cxn ang="0">
                <a:pos x="connsiteX0" y="connsiteY0"/>
              </a:cxn>
              <a:cxn ang="0">
                <a:pos x="connsiteX1" y="connsiteY1"/>
              </a:cxn>
              <a:cxn ang="0">
                <a:pos x="connsiteX2" y="connsiteY2"/>
              </a:cxn>
              <a:cxn ang="0">
                <a:pos x="connsiteX3" y="connsiteY3"/>
              </a:cxn>
            </a:cxnLst>
            <a:rect l="l" t="t" r="r" b="b"/>
            <a:pathLst>
              <a:path w="6126436" h="6832672">
                <a:moveTo>
                  <a:pt x="0" y="0"/>
                </a:moveTo>
                <a:lnTo>
                  <a:pt x="6126436" y="0"/>
                </a:lnTo>
                <a:lnTo>
                  <a:pt x="6126436" y="6832672"/>
                </a:lnTo>
                <a:lnTo>
                  <a:pt x="0" y="6832672"/>
                </a:lnTo>
                <a:close/>
              </a:path>
            </a:pathLst>
          </a:custGeom>
        </p:spPr>
        <p:txBody>
          <a:bodyPr wrap="square">
            <a:noAutofit/>
          </a:bodyPr>
          <a:lstStyle/>
          <a:p>
            <a:endParaRPr lang="en-IN"/>
          </a:p>
        </p:txBody>
      </p:sp>
      <p:sp>
        <p:nvSpPr>
          <p:cNvPr id="3" name="Date Placeholder 2">
            <a:extLst>
              <a:ext uri="{FF2B5EF4-FFF2-40B4-BE49-F238E27FC236}">
                <a16:creationId xmlns:a16="http://schemas.microsoft.com/office/drawing/2014/main" id="{F7020A87-9568-4A97-9719-FFF2BB8A5229}"/>
              </a:ext>
            </a:extLst>
          </p:cNvPr>
          <p:cNvSpPr>
            <a:spLocks noGrp="1"/>
          </p:cNvSpPr>
          <p:nvPr>
            <p:ph type="dt" sz="half" idx="10"/>
          </p:nvPr>
        </p:nvSpPr>
        <p:spPr>
          <a:xfrm>
            <a:off x="838200" y="6583286"/>
            <a:ext cx="2743200" cy="249385"/>
          </a:xfrm>
          <a:prstGeom prst="rect">
            <a:avLst/>
          </a:prstGeom>
        </p:spPr>
        <p:txBody>
          <a:bodyPr/>
          <a:lstStyle/>
          <a:p>
            <a:fld id="{75A06096-56DF-4290-9400-986291C51635}" type="datetime1">
              <a:rPr lang="en-US" smtClean="0"/>
              <a:t>10/21/22</a:t>
            </a:fld>
            <a:endParaRPr lang="en-US" dirty="0"/>
          </a:p>
        </p:txBody>
      </p:sp>
      <p:sp>
        <p:nvSpPr>
          <p:cNvPr id="4" name="Footer Placeholder 3">
            <a:extLst>
              <a:ext uri="{FF2B5EF4-FFF2-40B4-BE49-F238E27FC236}">
                <a16:creationId xmlns:a16="http://schemas.microsoft.com/office/drawing/2014/main" id="{F06E95DA-3CA5-4F3D-88E1-015ACB993978}"/>
              </a:ext>
            </a:extLst>
          </p:cNvPr>
          <p:cNvSpPr>
            <a:spLocks noGrp="1"/>
          </p:cNvSpPr>
          <p:nvPr>
            <p:ph type="ftr" sz="quarter" idx="11"/>
          </p:nvPr>
        </p:nvSpPr>
        <p:spPr>
          <a:xfrm>
            <a:off x="4038600" y="6583286"/>
            <a:ext cx="4114800" cy="24938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05B787F7-7750-47EC-8D8A-473507BC8CE5}"/>
              </a:ext>
            </a:extLst>
          </p:cNvPr>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pPr/>
              <a:t>‹#›</a:t>
            </a:fld>
            <a:endParaRPr lang="en-US" dirty="0"/>
          </a:p>
        </p:txBody>
      </p:sp>
    </p:spTree>
    <p:extLst>
      <p:ext uri="{BB962C8B-B14F-4D97-AF65-F5344CB8AC3E}">
        <p14:creationId xmlns:p14="http://schemas.microsoft.com/office/powerpoint/2010/main" val="16431741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EAC6560-EA34-441A-9BD2-1A91B7130509}"/>
              </a:ext>
            </a:extLst>
          </p:cNvPr>
          <p:cNvSpPr>
            <a:spLocks noGrp="1"/>
          </p:cNvSpPr>
          <p:nvPr>
            <p:ph type="pic" sz="quarter" idx="13"/>
          </p:nvPr>
        </p:nvSpPr>
        <p:spPr>
          <a:xfrm>
            <a:off x="5818909" y="640574"/>
            <a:ext cx="5725073" cy="5400000"/>
          </a:xfrm>
          <a:custGeom>
            <a:avLst/>
            <a:gdLst>
              <a:gd name="connsiteX0" fmla="*/ 0 w 5725073"/>
              <a:gd name="connsiteY0" fmla="*/ 0 h 5400000"/>
              <a:gd name="connsiteX1" fmla="*/ 5725073 w 5725073"/>
              <a:gd name="connsiteY1" fmla="*/ 0 h 5400000"/>
              <a:gd name="connsiteX2" fmla="*/ 5725073 w 5725073"/>
              <a:gd name="connsiteY2" fmla="*/ 5400000 h 5400000"/>
              <a:gd name="connsiteX3" fmla="*/ 0 w 5725073"/>
              <a:gd name="connsiteY3" fmla="*/ 5400000 h 5400000"/>
            </a:gdLst>
            <a:ahLst/>
            <a:cxnLst>
              <a:cxn ang="0">
                <a:pos x="connsiteX0" y="connsiteY0"/>
              </a:cxn>
              <a:cxn ang="0">
                <a:pos x="connsiteX1" y="connsiteY1"/>
              </a:cxn>
              <a:cxn ang="0">
                <a:pos x="connsiteX2" y="connsiteY2"/>
              </a:cxn>
              <a:cxn ang="0">
                <a:pos x="connsiteX3" y="connsiteY3"/>
              </a:cxn>
            </a:cxnLst>
            <a:rect l="l" t="t" r="r" b="b"/>
            <a:pathLst>
              <a:path w="5725073" h="5400000">
                <a:moveTo>
                  <a:pt x="0" y="0"/>
                </a:moveTo>
                <a:lnTo>
                  <a:pt x="5725073" y="0"/>
                </a:lnTo>
                <a:lnTo>
                  <a:pt x="5725073" y="5400000"/>
                </a:lnTo>
                <a:lnTo>
                  <a:pt x="0" y="5400000"/>
                </a:lnTo>
                <a:close/>
              </a:path>
            </a:pathLst>
          </a:custGeom>
        </p:spPr>
        <p:txBody>
          <a:bodyPr wrap="square">
            <a:noAutofit/>
          </a:bodyPr>
          <a:lstStyle/>
          <a:p>
            <a:endParaRPr lang="en-IN"/>
          </a:p>
        </p:txBody>
      </p:sp>
      <p:sp>
        <p:nvSpPr>
          <p:cNvPr id="3" name="Date Placeholder 2">
            <a:extLst>
              <a:ext uri="{FF2B5EF4-FFF2-40B4-BE49-F238E27FC236}">
                <a16:creationId xmlns:a16="http://schemas.microsoft.com/office/drawing/2014/main" id="{7A4AD5F6-0A15-4261-BDCD-E362F7138C19}"/>
              </a:ext>
            </a:extLst>
          </p:cNvPr>
          <p:cNvSpPr>
            <a:spLocks noGrp="1"/>
          </p:cNvSpPr>
          <p:nvPr>
            <p:ph type="dt" sz="half" idx="10"/>
          </p:nvPr>
        </p:nvSpPr>
        <p:spPr>
          <a:xfrm>
            <a:off x="838200" y="6583286"/>
            <a:ext cx="2743200" cy="249385"/>
          </a:xfrm>
          <a:prstGeom prst="rect">
            <a:avLst/>
          </a:prstGeom>
        </p:spPr>
        <p:txBody>
          <a:bodyPr/>
          <a:lstStyle/>
          <a:p>
            <a:fld id="{75A06096-56DF-4290-9400-986291C51635}" type="datetime1">
              <a:rPr lang="en-US" smtClean="0"/>
              <a:t>10/21/22</a:t>
            </a:fld>
            <a:endParaRPr lang="en-US" dirty="0"/>
          </a:p>
        </p:txBody>
      </p:sp>
      <p:sp>
        <p:nvSpPr>
          <p:cNvPr id="4" name="Footer Placeholder 3">
            <a:extLst>
              <a:ext uri="{FF2B5EF4-FFF2-40B4-BE49-F238E27FC236}">
                <a16:creationId xmlns:a16="http://schemas.microsoft.com/office/drawing/2014/main" id="{C86CB879-1569-4D6E-B10E-1C7D3305EFBA}"/>
              </a:ext>
            </a:extLst>
          </p:cNvPr>
          <p:cNvSpPr>
            <a:spLocks noGrp="1"/>
          </p:cNvSpPr>
          <p:nvPr>
            <p:ph type="ftr" sz="quarter" idx="11"/>
          </p:nvPr>
        </p:nvSpPr>
        <p:spPr>
          <a:xfrm>
            <a:off x="4038600" y="6583286"/>
            <a:ext cx="4114800" cy="24938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930AC812-75EF-4492-80B5-30A436522E05}"/>
              </a:ext>
            </a:extLst>
          </p:cNvPr>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pPr/>
              <a:t>‹#›</a:t>
            </a:fld>
            <a:endParaRPr lang="en-US" dirty="0"/>
          </a:p>
        </p:txBody>
      </p:sp>
    </p:spTree>
    <p:extLst>
      <p:ext uri="{BB962C8B-B14F-4D97-AF65-F5344CB8AC3E}">
        <p14:creationId xmlns:p14="http://schemas.microsoft.com/office/powerpoint/2010/main" val="17394247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583286"/>
            <a:ext cx="2743200" cy="249385"/>
          </a:xfrm>
          <a:prstGeom prst="rect">
            <a:avLst/>
          </a:prstGeom>
        </p:spPr>
        <p:txBody>
          <a:bodyPr/>
          <a:lstStyle/>
          <a:p>
            <a:fld id="{1561BE48-2D6D-4090-93EB-7EAB93FB2B16}" type="datetime1">
              <a:rPr lang="en-US" smtClean="0"/>
              <a:t>10/21/22</a:t>
            </a:fld>
            <a:endParaRPr lang="en-US"/>
          </a:p>
        </p:txBody>
      </p:sp>
      <p:sp>
        <p:nvSpPr>
          <p:cNvPr id="6" name="Footer Placeholder 5"/>
          <p:cNvSpPr>
            <a:spLocks noGrp="1"/>
          </p:cNvSpPr>
          <p:nvPr>
            <p:ph type="ftr" sz="quarter" idx="11"/>
          </p:nvPr>
        </p:nvSpPr>
        <p:spPr>
          <a:xfrm>
            <a:off x="4038600" y="6583286"/>
            <a:ext cx="4114800" cy="249385"/>
          </a:xfrm>
          <a:prstGeom prst="rect">
            <a:avLst/>
          </a:prstGeom>
        </p:spPr>
        <p:txBody>
          <a:bodyPr/>
          <a:lstStyle/>
          <a:p>
            <a:endParaRPr lang="en-US"/>
          </a:p>
        </p:txBody>
      </p:sp>
      <p:sp>
        <p:nvSpPr>
          <p:cNvPr id="7" name="Slide Number Placeholder 6"/>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11343789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583286"/>
            <a:ext cx="2743200" cy="249385"/>
          </a:xfrm>
          <a:prstGeom prst="rect">
            <a:avLst/>
          </a:prstGeom>
        </p:spPr>
        <p:txBody>
          <a:bodyPr/>
          <a:lstStyle/>
          <a:p>
            <a:fld id="{1AFAC0BB-E46E-40ED-9A52-C3063C3C97C2}" type="datetime1">
              <a:rPr lang="en-US" smtClean="0"/>
              <a:t>10/21/22</a:t>
            </a:fld>
            <a:endParaRPr lang="en-US"/>
          </a:p>
        </p:txBody>
      </p:sp>
      <p:sp>
        <p:nvSpPr>
          <p:cNvPr id="8" name="Footer Placeholder 7"/>
          <p:cNvSpPr>
            <a:spLocks noGrp="1"/>
          </p:cNvSpPr>
          <p:nvPr>
            <p:ph type="ftr" sz="quarter" idx="11"/>
          </p:nvPr>
        </p:nvSpPr>
        <p:spPr>
          <a:xfrm>
            <a:off x="4038600" y="6583286"/>
            <a:ext cx="4114800" cy="249385"/>
          </a:xfrm>
          <a:prstGeom prst="rect">
            <a:avLst/>
          </a:prstGeom>
        </p:spPr>
        <p:txBody>
          <a:bodyPr/>
          <a:lstStyle/>
          <a:p>
            <a:endParaRPr lang="en-US"/>
          </a:p>
        </p:txBody>
      </p:sp>
      <p:sp>
        <p:nvSpPr>
          <p:cNvPr id="9" name="Slide Number Placeholder 8"/>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5868581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583286"/>
            <a:ext cx="2743200" cy="249385"/>
          </a:xfrm>
          <a:prstGeom prst="rect">
            <a:avLst/>
          </a:prstGeom>
        </p:spPr>
        <p:txBody>
          <a:bodyPr/>
          <a:lstStyle/>
          <a:p>
            <a:fld id="{654299F2-490A-4689-9798-694CAE1CDFB5}" type="datetime1">
              <a:rPr lang="en-US" smtClean="0"/>
              <a:t>10/21/22</a:t>
            </a:fld>
            <a:endParaRPr lang="en-US"/>
          </a:p>
        </p:txBody>
      </p:sp>
      <p:sp>
        <p:nvSpPr>
          <p:cNvPr id="4" name="Footer Placeholder 3"/>
          <p:cNvSpPr>
            <a:spLocks noGrp="1"/>
          </p:cNvSpPr>
          <p:nvPr>
            <p:ph type="ftr" sz="quarter" idx="11"/>
          </p:nvPr>
        </p:nvSpPr>
        <p:spPr>
          <a:xfrm>
            <a:off x="4038600" y="6583286"/>
            <a:ext cx="4114800" cy="249385"/>
          </a:xfrm>
          <a:prstGeom prst="rect">
            <a:avLst/>
          </a:prstGeom>
        </p:spPr>
        <p:txBody>
          <a:bodyPr/>
          <a:lstStyle/>
          <a:p>
            <a:endParaRPr lang="en-US"/>
          </a:p>
        </p:txBody>
      </p:sp>
      <p:sp>
        <p:nvSpPr>
          <p:cNvPr id="5" name="Slide Number Placeholder 4"/>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1380660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1C4AC-3548-6B12-061B-FE1BEA50B1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DFB9721-D743-35D7-E317-B32DCDE608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17A391-9202-528C-122A-FD8F56668AB2}"/>
              </a:ext>
            </a:extLst>
          </p:cNvPr>
          <p:cNvSpPr>
            <a:spLocks noGrp="1"/>
          </p:cNvSpPr>
          <p:nvPr>
            <p:ph type="dt" sz="half" idx="10"/>
          </p:nvPr>
        </p:nvSpPr>
        <p:spPr/>
        <p:txBody>
          <a:bodyPr/>
          <a:lstStyle/>
          <a:p>
            <a:fld id="{7A36E963-4C27-7447-A1D7-716DBF32D4EE}" type="datetimeFigureOut">
              <a:rPr lang="en-US" smtClean="0"/>
              <a:t>10/21/22</a:t>
            </a:fld>
            <a:endParaRPr lang="en-US"/>
          </a:p>
        </p:txBody>
      </p:sp>
      <p:sp>
        <p:nvSpPr>
          <p:cNvPr id="5" name="Footer Placeholder 4">
            <a:extLst>
              <a:ext uri="{FF2B5EF4-FFF2-40B4-BE49-F238E27FC236}">
                <a16:creationId xmlns:a16="http://schemas.microsoft.com/office/drawing/2014/main" id="{75F53B5C-05AA-E100-AD1B-C1A2F2DF86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DF4998-5DFB-C791-135D-CA3EA513E840}"/>
              </a:ext>
            </a:extLst>
          </p:cNvPr>
          <p:cNvSpPr>
            <a:spLocks noGrp="1"/>
          </p:cNvSpPr>
          <p:nvPr>
            <p:ph type="sldNum" sz="quarter" idx="12"/>
          </p:nvPr>
        </p:nvSpPr>
        <p:spPr/>
        <p:txBody>
          <a:bodyPr/>
          <a:lstStyle/>
          <a:p>
            <a:fld id="{A17B3E61-B580-F04B-80CB-2A2FEF24D7C7}" type="slidenum">
              <a:rPr lang="en-US" smtClean="0"/>
              <a:t>‹#›</a:t>
            </a:fld>
            <a:endParaRPr lang="en-US"/>
          </a:p>
        </p:txBody>
      </p:sp>
    </p:spTree>
    <p:extLst>
      <p:ext uri="{BB962C8B-B14F-4D97-AF65-F5344CB8AC3E}">
        <p14:creationId xmlns:p14="http://schemas.microsoft.com/office/powerpoint/2010/main" val="34915789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583286"/>
            <a:ext cx="2743200" cy="249385"/>
          </a:xfrm>
          <a:prstGeom prst="rect">
            <a:avLst/>
          </a:prstGeom>
        </p:spPr>
        <p:txBody>
          <a:bodyPr/>
          <a:lstStyle/>
          <a:p>
            <a:fld id="{8606A597-4D65-4E7D-8110-2D0D7D9138F4}" type="datetime1">
              <a:rPr lang="en-US" smtClean="0"/>
              <a:t>10/21/22</a:t>
            </a:fld>
            <a:endParaRPr lang="en-US"/>
          </a:p>
        </p:txBody>
      </p:sp>
      <p:sp>
        <p:nvSpPr>
          <p:cNvPr id="3" name="Footer Placeholder 2"/>
          <p:cNvSpPr>
            <a:spLocks noGrp="1"/>
          </p:cNvSpPr>
          <p:nvPr>
            <p:ph type="ftr" sz="quarter" idx="11"/>
          </p:nvPr>
        </p:nvSpPr>
        <p:spPr>
          <a:xfrm>
            <a:off x="4038600" y="6583286"/>
            <a:ext cx="4114800" cy="249385"/>
          </a:xfrm>
          <a:prstGeom prst="rect">
            <a:avLst/>
          </a:prstGeom>
        </p:spPr>
        <p:txBody>
          <a:bodyPr/>
          <a:lstStyle/>
          <a:p>
            <a:endParaRPr lang="en-US"/>
          </a:p>
        </p:txBody>
      </p:sp>
      <p:sp>
        <p:nvSpPr>
          <p:cNvPr id="4" name="Slide Number Placeholder 3"/>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39175121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583286"/>
            <a:ext cx="2743200" cy="249385"/>
          </a:xfrm>
          <a:prstGeom prst="rect">
            <a:avLst/>
          </a:prstGeom>
        </p:spPr>
        <p:txBody>
          <a:bodyPr/>
          <a:lstStyle/>
          <a:p>
            <a:fld id="{20F94C64-6DD2-4C8E-A963-1407C194F17C}" type="datetime1">
              <a:rPr lang="en-US" smtClean="0"/>
              <a:t>10/21/22</a:t>
            </a:fld>
            <a:endParaRPr lang="en-US"/>
          </a:p>
        </p:txBody>
      </p:sp>
      <p:sp>
        <p:nvSpPr>
          <p:cNvPr id="6" name="Footer Placeholder 5"/>
          <p:cNvSpPr>
            <a:spLocks noGrp="1"/>
          </p:cNvSpPr>
          <p:nvPr>
            <p:ph type="ftr" sz="quarter" idx="11"/>
          </p:nvPr>
        </p:nvSpPr>
        <p:spPr>
          <a:xfrm>
            <a:off x="4038600" y="6583286"/>
            <a:ext cx="4114800" cy="249385"/>
          </a:xfrm>
          <a:prstGeom prst="rect">
            <a:avLst/>
          </a:prstGeom>
        </p:spPr>
        <p:txBody>
          <a:bodyPr/>
          <a:lstStyle/>
          <a:p>
            <a:endParaRPr lang="en-US"/>
          </a:p>
        </p:txBody>
      </p:sp>
      <p:sp>
        <p:nvSpPr>
          <p:cNvPr id="7" name="Slide Number Placeholder 6"/>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11829553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583286"/>
            <a:ext cx="2743200" cy="249385"/>
          </a:xfrm>
          <a:prstGeom prst="rect">
            <a:avLst/>
          </a:prstGeom>
        </p:spPr>
        <p:txBody>
          <a:bodyPr/>
          <a:lstStyle/>
          <a:p>
            <a:fld id="{71E736A9-847E-4AF8-850E-B2BC1B79C173}" type="datetime1">
              <a:rPr lang="en-US" smtClean="0"/>
              <a:t>10/21/22</a:t>
            </a:fld>
            <a:endParaRPr lang="en-US"/>
          </a:p>
        </p:txBody>
      </p:sp>
      <p:sp>
        <p:nvSpPr>
          <p:cNvPr id="6" name="Footer Placeholder 5"/>
          <p:cNvSpPr>
            <a:spLocks noGrp="1"/>
          </p:cNvSpPr>
          <p:nvPr>
            <p:ph type="ftr" sz="quarter" idx="11"/>
          </p:nvPr>
        </p:nvSpPr>
        <p:spPr>
          <a:xfrm>
            <a:off x="4038600" y="6583286"/>
            <a:ext cx="4114800" cy="249385"/>
          </a:xfrm>
          <a:prstGeom prst="rect">
            <a:avLst/>
          </a:prstGeom>
        </p:spPr>
        <p:txBody>
          <a:bodyPr/>
          <a:lstStyle/>
          <a:p>
            <a:endParaRPr lang="en-US"/>
          </a:p>
        </p:txBody>
      </p:sp>
      <p:sp>
        <p:nvSpPr>
          <p:cNvPr id="7" name="Slide Number Placeholder 6"/>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11541488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583286"/>
            <a:ext cx="2743200" cy="249385"/>
          </a:xfrm>
          <a:prstGeom prst="rect">
            <a:avLst/>
          </a:prstGeom>
        </p:spPr>
        <p:txBody>
          <a:bodyPr/>
          <a:lstStyle/>
          <a:p>
            <a:fld id="{E063FED3-3B2C-47DA-B07A-DF28FA123EC6}" type="datetime1">
              <a:rPr lang="en-US" smtClean="0"/>
              <a:t>10/21/22</a:t>
            </a:fld>
            <a:endParaRPr lang="en-US"/>
          </a:p>
        </p:txBody>
      </p:sp>
      <p:sp>
        <p:nvSpPr>
          <p:cNvPr id="5" name="Footer Placeholder 4"/>
          <p:cNvSpPr>
            <a:spLocks noGrp="1"/>
          </p:cNvSpPr>
          <p:nvPr>
            <p:ph type="ftr" sz="quarter" idx="11"/>
          </p:nvPr>
        </p:nvSpPr>
        <p:spPr>
          <a:xfrm>
            <a:off x="4038600" y="6583286"/>
            <a:ext cx="4114800" cy="249385"/>
          </a:xfrm>
          <a:prstGeom prst="rect">
            <a:avLst/>
          </a:prstGeom>
        </p:spPr>
        <p:txBody>
          <a:bodyPr/>
          <a:lstStyle/>
          <a:p>
            <a:endParaRPr lang="en-US"/>
          </a:p>
        </p:txBody>
      </p:sp>
      <p:sp>
        <p:nvSpPr>
          <p:cNvPr id="6" name="Slide Number Placeholder 5"/>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33101055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583286"/>
            <a:ext cx="2743200" cy="249385"/>
          </a:xfrm>
          <a:prstGeom prst="rect">
            <a:avLst/>
          </a:prstGeom>
        </p:spPr>
        <p:txBody>
          <a:bodyPr/>
          <a:lstStyle/>
          <a:p>
            <a:fld id="{07C5DAD9-4FE2-444A-8B60-CA0EBA9AFE94}" type="datetime1">
              <a:rPr lang="en-US" smtClean="0"/>
              <a:t>10/21/22</a:t>
            </a:fld>
            <a:endParaRPr lang="en-US"/>
          </a:p>
        </p:txBody>
      </p:sp>
      <p:sp>
        <p:nvSpPr>
          <p:cNvPr id="5" name="Footer Placeholder 4"/>
          <p:cNvSpPr>
            <a:spLocks noGrp="1"/>
          </p:cNvSpPr>
          <p:nvPr>
            <p:ph type="ftr" sz="quarter" idx="11"/>
          </p:nvPr>
        </p:nvSpPr>
        <p:spPr>
          <a:xfrm>
            <a:off x="4038600" y="6583286"/>
            <a:ext cx="4114800" cy="249385"/>
          </a:xfrm>
          <a:prstGeom prst="rect">
            <a:avLst/>
          </a:prstGeom>
        </p:spPr>
        <p:txBody>
          <a:bodyPr/>
          <a:lstStyle/>
          <a:p>
            <a:endParaRPr lang="en-US"/>
          </a:p>
        </p:txBody>
      </p:sp>
      <p:sp>
        <p:nvSpPr>
          <p:cNvPr id="6" name="Slide Number Placeholder 5"/>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387812831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10/21/22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609600" y="274640"/>
            <a:ext cx="10972800" cy="715961"/>
          </a:xfrm>
        </p:spPr>
        <p:txBody>
          <a:bodyPr>
            <a:normAutofit/>
          </a:bodyPr>
          <a:lstStyle>
            <a:lvl1pPr algn="l">
              <a:defRPr sz="3733">
                <a:solidFill>
                  <a:schemeClr val="tx1">
                    <a:lumMod val="65000"/>
                    <a:lumOff val="35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0" cy="508000"/>
          </a:xfrm>
        </p:spPr>
        <p:txBody>
          <a:bodyPr>
            <a:noAutofit/>
          </a:bodyPr>
          <a:lstStyle>
            <a:lvl1pPr marL="0" indent="0">
              <a:buNone/>
              <a:defRPr sz="1867">
                <a:solidFill>
                  <a:schemeClr val="tx1">
                    <a:lumMod val="65000"/>
                    <a:lumOff val="35000"/>
                  </a:schemeClr>
                </a:solidFill>
              </a:defRPr>
            </a:lvl1pPr>
          </a:lstStyle>
          <a:p>
            <a:pPr lvl="0"/>
            <a:r>
              <a:rPr lang="en-US"/>
              <a:t>Subtitle</a:t>
            </a:r>
          </a:p>
        </p:txBody>
      </p:sp>
    </p:spTree>
    <p:extLst>
      <p:ext uri="{BB962C8B-B14F-4D97-AF65-F5344CB8AC3E}">
        <p14:creationId xmlns:p14="http://schemas.microsoft.com/office/powerpoint/2010/main" val="5777001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white">
    <p:bg>
      <p:bgPr>
        <a:solidFill>
          <a:srgbClr val="FFFFFF"/>
        </a:solidFill>
        <a:effectLst/>
      </p:bgPr>
    </p:bg>
    <p:spTree>
      <p:nvGrpSpPr>
        <p:cNvPr id="1" name=""/>
        <p:cNvGrpSpPr/>
        <p:nvPr/>
      </p:nvGrpSpPr>
      <p:grpSpPr>
        <a:xfrm>
          <a:off x="0" y="0"/>
          <a:ext cx="0" cy="0"/>
          <a:chOff x="0" y="0"/>
          <a:chExt cx="0" cy="0"/>
        </a:xfrm>
      </p:grpSpPr>
      <p:sp>
        <p:nvSpPr>
          <p:cNvPr id="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04064693"/>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22B22-C4E9-E04D-2562-9A4A093835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5D90A8-28C0-7C4F-5D29-3AEF5EB20D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7D1E9C-A3EB-A99A-2313-C430D0D70D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5AC79E-A179-E66C-82D6-C420D95CE3DD}"/>
              </a:ext>
            </a:extLst>
          </p:cNvPr>
          <p:cNvSpPr>
            <a:spLocks noGrp="1"/>
          </p:cNvSpPr>
          <p:nvPr>
            <p:ph type="dt" sz="half" idx="10"/>
          </p:nvPr>
        </p:nvSpPr>
        <p:spPr/>
        <p:txBody>
          <a:bodyPr/>
          <a:lstStyle/>
          <a:p>
            <a:fld id="{7A36E963-4C27-7447-A1D7-716DBF32D4EE}" type="datetimeFigureOut">
              <a:rPr lang="en-US" smtClean="0"/>
              <a:t>10/21/22</a:t>
            </a:fld>
            <a:endParaRPr lang="en-US"/>
          </a:p>
        </p:txBody>
      </p:sp>
      <p:sp>
        <p:nvSpPr>
          <p:cNvPr id="6" name="Footer Placeholder 5">
            <a:extLst>
              <a:ext uri="{FF2B5EF4-FFF2-40B4-BE49-F238E27FC236}">
                <a16:creationId xmlns:a16="http://schemas.microsoft.com/office/drawing/2014/main" id="{F4C9C914-9A9E-EDC7-3122-4ED4AF61E6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0E4869-FFB9-8A02-D7DD-44B2DE874453}"/>
              </a:ext>
            </a:extLst>
          </p:cNvPr>
          <p:cNvSpPr>
            <a:spLocks noGrp="1"/>
          </p:cNvSpPr>
          <p:nvPr>
            <p:ph type="sldNum" sz="quarter" idx="12"/>
          </p:nvPr>
        </p:nvSpPr>
        <p:spPr/>
        <p:txBody>
          <a:bodyPr/>
          <a:lstStyle/>
          <a:p>
            <a:fld id="{A17B3E61-B580-F04B-80CB-2A2FEF24D7C7}" type="slidenum">
              <a:rPr lang="en-US" smtClean="0"/>
              <a:t>‹#›</a:t>
            </a:fld>
            <a:endParaRPr lang="en-US"/>
          </a:p>
        </p:txBody>
      </p:sp>
    </p:spTree>
    <p:extLst>
      <p:ext uri="{BB962C8B-B14F-4D97-AF65-F5344CB8AC3E}">
        <p14:creationId xmlns:p14="http://schemas.microsoft.com/office/powerpoint/2010/main" val="952765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8497F-938B-022F-8C01-908BEA468B7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98AF782-8DF6-731F-DD21-DE81DE6CCC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2EA5730-043A-C5D1-E02A-01B43A1C50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ACC158-E098-F501-739C-B77DDFF4D3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397DB3-2C35-0721-A07C-C82D545F7AE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015B60-5492-BD8E-E4E0-863B06FFE100}"/>
              </a:ext>
            </a:extLst>
          </p:cNvPr>
          <p:cNvSpPr>
            <a:spLocks noGrp="1"/>
          </p:cNvSpPr>
          <p:nvPr>
            <p:ph type="dt" sz="half" idx="10"/>
          </p:nvPr>
        </p:nvSpPr>
        <p:spPr/>
        <p:txBody>
          <a:bodyPr/>
          <a:lstStyle/>
          <a:p>
            <a:fld id="{7A36E963-4C27-7447-A1D7-716DBF32D4EE}" type="datetimeFigureOut">
              <a:rPr lang="en-US" smtClean="0"/>
              <a:t>10/21/22</a:t>
            </a:fld>
            <a:endParaRPr lang="en-US"/>
          </a:p>
        </p:txBody>
      </p:sp>
      <p:sp>
        <p:nvSpPr>
          <p:cNvPr id="8" name="Footer Placeholder 7">
            <a:extLst>
              <a:ext uri="{FF2B5EF4-FFF2-40B4-BE49-F238E27FC236}">
                <a16:creationId xmlns:a16="http://schemas.microsoft.com/office/drawing/2014/main" id="{4D73751C-9A3D-5548-4393-390E4DBFD6B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66B3212-2E28-3492-4B7E-F6B73CBD70A1}"/>
              </a:ext>
            </a:extLst>
          </p:cNvPr>
          <p:cNvSpPr>
            <a:spLocks noGrp="1"/>
          </p:cNvSpPr>
          <p:nvPr>
            <p:ph type="sldNum" sz="quarter" idx="12"/>
          </p:nvPr>
        </p:nvSpPr>
        <p:spPr/>
        <p:txBody>
          <a:bodyPr/>
          <a:lstStyle/>
          <a:p>
            <a:fld id="{A17B3E61-B580-F04B-80CB-2A2FEF24D7C7}" type="slidenum">
              <a:rPr lang="en-US" smtClean="0"/>
              <a:t>‹#›</a:t>
            </a:fld>
            <a:endParaRPr lang="en-US"/>
          </a:p>
        </p:txBody>
      </p:sp>
    </p:spTree>
    <p:extLst>
      <p:ext uri="{BB962C8B-B14F-4D97-AF65-F5344CB8AC3E}">
        <p14:creationId xmlns:p14="http://schemas.microsoft.com/office/powerpoint/2010/main" val="2713745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0227A-C113-AC73-B294-14BB2EB3F95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3FA1F8-E454-73B7-DC9E-4E3E94851BAF}"/>
              </a:ext>
            </a:extLst>
          </p:cNvPr>
          <p:cNvSpPr>
            <a:spLocks noGrp="1"/>
          </p:cNvSpPr>
          <p:nvPr>
            <p:ph type="dt" sz="half" idx="10"/>
          </p:nvPr>
        </p:nvSpPr>
        <p:spPr/>
        <p:txBody>
          <a:bodyPr/>
          <a:lstStyle/>
          <a:p>
            <a:fld id="{7A36E963-4C27-7447-A1D7-716DBF32D4EE}" type="datetimeFigureOut">
              <a:rPr lang="en-US" smtClean="0"/>
              <a:t>10/21/22</a:t>
            </a:fld>
            <a:endParaRPr lang="en-US"/>
          </a:p>
        </p:txBody>
      </p:sp>
      <p:sp>
        <p:nvSpPr>
          <p:cNvPr id="4" name="Footer Placeholder 3">
            <a:extLst>
              <a:ext uri="{FF2B5EF4-FFF2-40B4-BE49-F238E27FC236}">
                <a16:creationId xmlns:a16="http://schemas.microsoft.com/office/drawing/2014/main" id="{3DBB9377-FE66-394B-3F2E-275E20763E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D40456-609E-7052-F5E0-2CAE26F1B8B4}"/>
              </a:ext>
            </a:extLst>
          </p:cNvPr>
          <p:cNvSpPr>
            <a:spLocks noGrp="1"/>
          </p:cNvSpPr>
          <p:nvPr>
            <p:ph type="sldNum" sz="quarter" idx="12"/>
          </p:nvPr>
        </p:nvSpPr>
        <p:spPr/>
        <p:txBody>
          <a:bodyPr/>
          <a:lstStyle/>
          <a:p>
            <a:fld id="{A17B3E61-B580-F04B-80CB-2A2FEF24D7C7}" type="slidenum">
              <a:rPr lang="en-US" smtClean="0"/>
              <a:t>‹#›</a:t>
            </a:fld>
            <a:endParaRPr lang="en-US"/>
          </a:p>
        </p:txBody>
      </p:sp>
    </p:spTree>
    <p:extLst>
      <p:ext uri="{BB962C8B-B14F-4D97-AF65-F5344CB8AC3E}">
        <p14:creationId xmlns:p14="http://schemas.microsoft.com/office/powerpoint/2010/main" val="931690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B26928-7D1F-87AB-34C2-E75CE3B732B8}"/>
              </a:ext>
            </a:extLst>
          </p:cNvPr>
          <p:cNvSpPr>
            <a:spLocks noGrp="1"/>
          </p:cNvSpPr>
          <p:nvPr>
            <p:ph type="dt" sz="half" idx="10"/>
          </p:nvPr>
        </p:nvSpPr>
        <p:spPr/>
        <p:txBody>
          <a:bodyPr/>
          <a:lstStyle/>
          <a:p>
            <a:fld id="{7A36E963-4C27-7447-A1D7-716DBF32D4EE}" type="datetimeFigureOut">
              <a:rPr lang="en-US" smtClean="0"/>
              <a:t>10/21/22</a:t>
            </a:fld>
            <a:endParaRPr lang="en-US"/>
          </a:p>
        </p:txBody>
      </p:sp>
      <p:sp>
        <p:nvSpPr>
          <p:cNvPr id="3" name="Footer Placeholder 2">
            <a:extLst>
              <a:ext uri="{FF2B5EF4-FFF2-40B4-BE49-F238E27FC236}">
                <a16:creationId xmlns:a16="http://schemas.microsoft.com/office/drawing/2014/main" id="{8EFB1CF8-99FD-0344-1181-0248C0CA81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FD2C0C5-4C8F-8192-C6E2-99D201790A8A}"/>
              </a:ext>
            </a:extLst>
          </p:cNvPr>
          <p:cNvSpPr>
            <a:spLocks noGrp="1"/>
          </p:cNvSpPr>
          <p:nvPr>
            <p:ph type="sldNum" sz="quarter" idx="12"/>
          </p:nvPr>
        </p:nvSpPr>
        <p:spPr/>
        <p:txBody>
          <a:bodyPr/>
          <a:lstStyle/>
          <a:p>
            <a:fld id="{A17B3E61-B580-F04B-80CB-2A2FEF24D7C7}" type="slidenum">
              <a:rPr lang="en-US" smtClean="0"/>
              <a:t>‹#›</a:t>
            </a:fld>
            <a:endParaRPr lang="en-US"/>
          </a:p>
        </p:txBody>
      </p:sp>
    </p:spTree>
    <p:extLst>
      <p:ext uri="{BB962C8B-B14F-4D97-AF65-F5344CB8AC3E}">
        <p14:creationId xmlns:p14="http://schemas.microsoft.com/office/powerpoint/2010/main" val="3905185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D60A6-9F3C-5EAD-FC3E-9FABEA724D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CFDEC7D-70C9-C9C1-08ED-C276850DA9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630C5C-DB8C-995F-740C-916F6C0834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415FF0-02CC-806B-7B82-B1F73E2C1EFA}"/>
              </a:ext>
            </a:extLst>
          </p:cNvPr>
          <p:cNvSpPr>
            <a:spLocks noGrp="1"/>
          </p:cNvSpPr>
          <p:nvPr>
            <p:ph type="dt" sz="half" idx="10"/>
          </p:nvPr>
        </p:nvSpPr>
        <p:spPr/>
        <p:txBody>
          <a:bodyPr/>
          <a:lstStyle/>
          <a:p>
            <a:fld id="{7A36E963-4C27-7447-A1D7-716DBF32D4EE}" type="datetimeFigureOut">
              <a:rPr lang="en-US" smtClean="0"/>
              <a:t>10/21/22</a:t>
            </a:fld>
            <a:endParaRPr lang="en-US"/>
          </a:p>
        </p:txBody>
      </p:sp>
      <p:sp>
        <p:nvSpPr>
          <p:cNvPr id="6" name="Footer Placeholder 5">
            <a:extLst>
              <a:ext uri="{FF2B5EF4-FFF2-40B4-BE49-F238E27FC236}">
                <a16:creationId xmlns:a16="http://schemas.microsoft.com/office/drawing/2014/main" id="{A27D2DD4-4EF3-D2BA-A90C-384261ECAD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3C5FDC-98F7-476C-19E4-33F45E8C99AD}"/>
              </a:ext>
            </a:extLst>
          </p:cNvPr>
          <p:cNvSpPr>
            <a:spLocks noGrp="1"/>
          </p:cNvSpPr>
          <p:nvPr>
            <p:ph type="sldNum" sz="quarter" idx="12"/>
          </p:nvPr>
        </p:nvSpPr>
        <p:spPr/>
        <p:txBody>
          <a:bodyPr/>
          <a:lstStyle/>
          <a:p>
            <a:fld id="{A17B3E61-B580-F04B-80CB-2A2FEF24D7C7}" type="slidenum">
              <a:rPr lang="en-US" smtClean="0"/>
              <a:t>‹#›</a:t>
            </a:fld>
            <a:endParaRPr lang="en-US"/>
          </a:p>
        </p:txBody>
      </p:sp>
    </p:spTree>
    <p:extLst>
      <p:ext uri="{BB962C8B-B14F-4D97-AF65-F5344CB8AC3E}">
        <p14:creationId xmlns:p14="http://schemas.microsoft.com/office/powerpoint/2010/main" val="1641501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C4504-367E-B604-D55D-58FE86131B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75BD160-8318-BF3B-9A7E-7C937D59DA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E48ACF-3BEF-73D6-2017-C1F48CDFD2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5AA2F6-049E-4C07-693C-A5A78AA68E07}"/>
              </a:ext>
            </a:extLst>
          </p:cNvPr>
          <p:cNvSpPr>
            <a:spLocks noGrp="1"/>
          </p:cNvSpPr>
          <p:nvPr>
            <p:ph type="dt" sz="half" idx="10"/>
          </p:nvPr>
        </p:nvSpPr>
        <p:spPr/>
        <p:txBody>
          <a:bodyPr/>
          <a:lstStyle/>
          <a:p>
            <a:fld id="{7A36E963-4C27-7447-A1D7-716DBF32D4EE}" type="datetimeFigureOut">
              <a:rPr lang="en-US" smtClean="0"/>
              <a:t>10/21/22</a:t>
            </a:fld>
            <a:endParaRPr lang="en-US"/>
          </a:p>
        </p:txBody>
      </p:sp>
      <p:sp>
        <p:nvSpPr>
          <p:cNvPr id="6" name="Footer Placeholder 5">
            <a:extLst>
              <a:ext uri="{FF2B5EF4-FFF2-40B4-BE49-F238E27FC236}">
                <a16:creationId xmlns:a16="http://schemas.microsoft.com/office/drawing/2014/main" id="{D7CC16AB-591B-ACC9-D75A-9AF6C96C4A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F966A7-B761-4469-F02A-E0F3160E78BD}"/>
              </a:ext>
            </a:extLst>
          </p:cNvPr>
          <p:cNvSpPr>
            <a:spLocks noGrp="1"/>
          </p:cNvSpPr>
          <p:nvPr>
            <p:ph type="sldNum" sz="quarter" idx="12"/>
          </p:nvPr>
        </p:nvSpPr>
        <p:spPr/>
        <p:txBody>
          <a:bodyPr/>
          <a:lstStyle/>
          <a:p>
            <a:fld id="{A17B3E61-B580-F04B-80CB-2A2FEF24D7C7}" type="slidenum">
              <a:rPr lang="en-US" smtClean="0"/>
              <a:t>‹#›</a:t>
            </a:fld>
            <a:endParaRPr lang="en-US"/>
          </a:p>
        </p:txBody>
      </p:sp>
    </p:spTree>
    <p:extLst>
      <p:ext uri="{BB962C8B-B14F-4D97-AF65-F5344CB8AC3E}">
        <p14:creationId xmlns:p14="http://schemas.microsoft.com/office/powerpoint/2010/main" val="31121514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theme" Target="../theme/theme3.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D2C5C6-490C-2BD0-7D99-415B4CBC70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0E18966-77B9-07BF-7598-3826E0E657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825592-3133-304E-79D7-25C8FE85BC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36E963-4C27-7447-A1D7-716DBF32D4EE}" type="datetimeFigureOut">
              <a:rPr lang="en-US" smtClean="0"/>
              <a:t>10/21/22</a:t>
            </a:fld>
            <a:endParaRPr lang="en-US"/>
          </a:p>
        </p:txBody>
      </p:sp>
      <p:sp>
        <p:nvSpPr>
          <p:cNvPr id="5" name="Footer Placeholder 4">
            <a:extLst>
              <a:ext uri="{FF2B5EF4-FFF2-40B4-BE49-F238E27FC236}">
                <a16:creationId xmlns:a16="http://schemas.microsoft.com/office/drawing/2014/main" id="{079F02C7-574B-BD33-9D07-7993C4679B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B4320D0-FBD2-22BD-853D-120DC935A4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7B3E61-B580-F04B-80CB-2A2FEF24D7C7}" type="slidenum">
              <a:rPr lang="en-US" smtClean="0"/>
              <a:t>‹#›</a:t>
            </a:fld>
            <a:endParaRPr lang="en-US"/>
          </a:p>
        </p:txBody>
      </p:sp>
    </p:spTree>
    <p:extLst>
      <p:ext uri="{BB962C8B-B14F-4D97-AF65-F5344CB8AC3E}">
        <p14:creationId xmlns:p14="http://schemas.microsoft.com/office/powerpoint/2010/main" val="23260670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2580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3F3F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8624" y="0"/>
            <a:ext cx="11115357" cy="72866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28624" y="1047750"/>
            <a:ext cx="11115357" cy="512921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898593"/>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Lst>
  <p:hf hdr="0" ftr="0" dt="0"/>
  <p:txStyles>
    <p:titleStyle>
      <a:lvl1pPr marL="72000" indent="-72000" algn="l" defTabSz="914400" rtl="0" eaLnBrk="1" latinLnBrk="0" hangingPunct="1">
        <a:lnSpc>
          <a:spcPct val="100000"/>
        </a:lnSpc>
        <a:spcBef>
          <a:spcPct val="0"/>
        </a:spcBef>
        <a:buNone/>
        <a:defRPr sz="2800" b="1" kern="1200">
          <a:solidFill>
            <a:srgbClr val="0182C3"/>
          </a:solidFill>
          <a:latin typeface="Century Gothic" panose="020B0502020202020204" pitchFamily="34" charset="0"/>
          <a:ea typeface="+mj-ea"/>
          <a:cs typeface="+mj-cs"/>
        </a:defRPr>
      </a:lvl1pPr>
    </p:titleStyle>
    <p:bodyStyle>
      <a:lvl1pPr marL="72000" indent="-720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72000" indent="-720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72000" indent="-72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72000" indent="-720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72000" indent="-720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lus.youexec.com/video/roadtemp" TargetMode="External"/><Relationship Id="rId7" Type="http://schemas.openxmlformats.org/officeDocument/2006/relationships/hyperlink" Target="https://plus.youexec.com/feedback/roadtemp" TargetMode="External"/><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2.gif"/><Relationship Id="rId5" Type="http://schemas.openxmlformats.org/officeDocument/2006/relationships/image" Target="../media/image1.png"/><Relationship Id="rId4" Type="http://schemas.openxmlformats.org/officeDocument/2006/relationships/hyperlink" Target="https://youexec.com/plus?m=ppt&amp;sr=roadtemp"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17.gif"/><Relationship Id="rId3" Type="http://schemas.openxmlformats.org/officeDocument/2006/relationships/hyperlink" Target="https://plus.youexec.com/article/proroad" TargetMode="External"/><Relationship Id="rId7" Type="http://schemas.openxmlformats.org/officeDocument/2006/relationships/hyperlink" Target="https://plus.youexec.com/article/plm" TargetMode="External"/><Relationship Id="rId2" Type="http://schemas.openxmlformats.org/officeDocument/2006/relationships/notesSlide" Target="../notesSlides/notesSlide2.xml"/><Relationship Id="rId1" Type="http://schemas.openxmlformats.org/officeDocument/2006/relationships/slideLayout" Target="../slideLayouts/slideLayout36.xml"/><Relationship Id="rId6" Type="http://schemas.openxmlformats.org/officeDocument/2006/relationships/image" Target="../media/image16.gif"/><Relationship Id="rId5" Type="http://schemas.openxmlformats.org/officeDocument/2006/relationships/hyperlink" Target="https://plus.youexec.com/article/time" TargetMode="External"/><Relationship Id="rId10" Type="http://schemas.openxmlformats.org/officeDocument/2006/relationships/image" Target="../media/image18.gif"/><Relationship Id="rId4" Type="http://schemas.openxmlformats.org/officeDocument/2006/relationships/image" Target="../media/image15.gif"/><Relationship Id="rId9" Type="http://schemas.openxmlformats.org/officeDocument/2006/relationships/hyperlink" Target="https://plus.youexec.com/article/mvp"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jp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jpg"/><Relationship Id="rId4" Type="http://schemas.openxmlformats.org/officeDocument/2006/relationships/image" Target="../media/image5.svg"/><Relationship Id="rId9" Type="http://schemas.openxmlformats.org/officeDocument/2006/relationships/image" Target="../media/image10.jp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3.jpg"/><Relationship Id="rId1" Type="http://schemas.openxmlformats.org/officeDocument/2006/relationships/slideLayout" Target="../slideLayouts/slideLayout7.xml"/><Relationship Id="rId5" Type="http://schemas.openxmlformats.org/officeDocument/2006/relationships/image" Target="../media/image10.jpg"/><Relationship Id="rId4" Type="http://schemas.openxmlformats.org/officeDocument/2006/relationships/image" Target="../media/image14.jpg"/></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EFBBC22-36DF-084B-8829-047B0472472A}"/>
              </a:ext>
            </a:extLst>
          </p:cNvPr>
          <p:cNvSpPr txBox="1"/>
          <p:nvPr/>
        </p:nvSpPr>
        <p:spPr>
          <a:xfrm>
            <a:off x="7075564" y="5129052"/>
            <a:ext cx="3455705" cy="888256"/>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This video will walk you through the benefits of this framework. Paid members, please log in for a better viewing experience.</a:t>
            </a:r>
          </a:p>
        </p:txBody>
      </p:sp>
      <p:sp>
        <p:nvSpPr>
          <p:cNvPr id="15" name="Rounded Rectangle 14">
            <a:hlinkClick r:id="rId3"/>
            <a:extLst>
              <a:ext uri="{FF2B5EF4-FFF2-40B4-BE49-F238E27FC236}">
                <a16:creationId xmlns:a16="http://schemas.microsoft.com/office/drawing/2014/main" id="{46713F1D-4D14-9C48-AAB5-37AB772F3CA3}"/>
              </a:ext>
            </a:extLst>
          </p:cNvPr>
          <p:cNvSpPr/>
          <p:nvPr/>
        </p:nvSpPr>
        <p:spPr bwMode="auto">
          <a:xfrm>
            <a:off x="7083138" y="4206754"/>
            <a:ext cx="3455706" cy="690671"/>
          </a:xfrm>
          <a:prstGeom prst="roundRect">
            <a:avLst>
              <a:gd name="adj" fmla="val 9962"/>
            </a:avLst>
          </a:prstGeom>
          <a:solidFill>
            <a:srgbClr val="0044FF"/>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998"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Watch explainer</a:t>
            </a:r>
          </a:p>
        </p:txBody>
      </p:sp>
      <p:pic>
        <p:nvPicPr>
          <p:cNvPr id="25" name="Picture 24">
            <a:hlinkClick r:id="rId4"/>
            <a:extLst>
              <a:ext uri="{FF2B5EF4-FFF2-40B4-BE49-F238E27FC236}">
                <a16:creationId xmlns:a16="http://schemas.microsoft.com/office/drawing/2014/main" id="{1AB3293C-F512-DF4E-8165-1A9C8B9668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72131" y="840692"/>
            <a:ext cx="2388399" cy="686665"/>
          </a:xfrm>
          <a:prstGeom prst="rect">
            <a:avLst/>
          </a:prstGeom>
        </p:spPr>
      </p:pic>
      <p:sp>
        <p:nvSpPr>
          <p:cNvPr id="13" name="TextBox 12">
            <a:extLst>
              <a:ext uri="{FF2B5EF4-FFF2-40B4-BE49-F238E27FC236}">
                <a16:creationId xmlns:a16="http://schemas.microsoft.com/office/drawing/2014/main" id="{E6774262-A710-D04D-A5FB-5BDB58062892}"/>
              </a:ext>
            </a:extLst>
          </p:cNvPr>
          <p:cNvSpPr txBox="1"/>
          <p:nvPr/>
        </p:nvSpPr>
        <p:spPr>
          <a:xfrm>
            <a:off x="750698" y="2020243"/>
            <a:ext cx="4217177" cy="1165191"/>
          </a:xfrm>
          <a:prstGeom prst="rect">
            <a:avLst/>
          </a:prstGeom>
          <a:solidFill>
            <a:schemeClr val="bg1"/>
          </a:solid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You Exec provides business resources that move your career forward. Access our full library of presentations, spreadsheet models, and business book summaries. We do the work, you take the credit.</a:t>
            </a:r>
          </a:p>
        </p:txBody>
      </p:sp>
      <p:sp>
        <p:nvSpPr>
          <p:cNvPr id="14" name="TextBox 13">
            <a:extLst>
              <a:ext uri="{FF2B5EF4-FFF2-40B4-BE49-F238E27FC236}">
                <a16:creationId xmlns:a16="http://schemas.microsoft.com/office/drawing/2014/main" id="{BAC14C91-8D62-C340-9046-24DCF787110B}"/>
              </a:ext>
            </a:extLst>
          </p:cNvPr>
          <p:cNvSpPr txBox="1"/>
          <p:nvPr/>
        </p:nvSpPr>
        <p:spPr>
          <a:xfrm>
            <a:off x="750700" y="3503715"/>
            <a:ext cx="4217176" cy="1719189"/>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Errors &amp; Omissions Liability (E&amp;O): </a:t>
            </a: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You Exec makes no guarantee that the statements, analysis, projections, estimates, graphs, reports, numbers, and any derivatives sourced from this presentation are free of errors and omissions. You Exec assumes no liability for erroneous outcomes derived from this presentation. </a:t>
            </a:r>
            <a:endPar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endParaRPr>
          </a:p>
        </p:txBody>
      </p:sp>
      <p:pic>
        <p:nvPicPr>
          <p:cNvPr id="6" name="Picture 5">
            <a:hlinkClick r:id="rId3"/>
            <a:extLst>
              <a:ext uri="{FF2B5EF4-FFF2-40B4-BE49-F238E27FC236}">
                <a16:creationId xmlns:a16="http://schemas.microsoft.com/office/drawing/2014/main" id="{2005BA3B-18D8-2F48-95D5-B3C8B62AE9C6}"/>
              </a:ext>
            </a:extLst>
          </p:cNvPr>
          <p:cNvPicPr>
            <a:picLocks noChangeAspect="1"/>
          </p:cNvPicPr>
          <p:nvPr/>
        </p:nvPicPr>
        <p:blipFill>
          <a:blip r:embed="rId6"/>
          <a:srcRect l="74" r="74"/>
          <a:stretch/>
        </p:blipFill>
        <p:spPr>
          <a:xfrm>
            <a:off x="6248415" y="932980"/>
            <a:ext cx="5125153" cy="2887170"/>
          </a:xfrm>
          <a:prstGeom prst="roundRect">
            <a:avLst>
              <a:gd name="adj" fmla="val 5398"/>
            </a:avLst>
          </a:prstGeom>
          <a:solidFill>
            <a:srgbClr val="FFFFFF">
              <a:shade val="85000"/>
            </a:srgbClr>
          </a:solidFill>
          <a:ln>
            <a:noFill/>
          </a:ln>
          <a:effectLst/>
        </p:spPr>
      </p:pic>
      <p:sp>
        <p:nvSpPr>
          <p:cNvPr id="8" name="Rounded Rectangle 7">
            <a:hlinkClick r:id="rId7"/>
            <a:extLst>
              <a:ext uri="{FF2B5EF4-FFF2-40B4-BE49-F238E27FC236}">
                <a16:creationId xmlns:a16="http://schemas.microsoft.com/office/drawing/2014/main" id="{0653B420-FC03-DFCC-57E3-30F3F87284E0}"/>
              </a:ext>
            </a:extLst>
          </p:cNvPr>
          <p:cNvSpPr/>
          <p:nvPr/>
        </p:nvSpPr>
        <p:spPr bwMode="auto">
          <a:xfrm>
            <a:off x="3569478" y="5541186"/>
            <a:ext cx="1174618" cy="402414"/>
          </a:xfrm>
          <a:prstGeom prst="roundRect">
            <a:avLst>
              <a:gd name="adj" fmla="val 24054"/>
            </a:avLst>
          </a:prstGeom>
          <a:solidFill>
            <a:srgbClr val="424242"/>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Feedback</a:t>
            </a:r>
          </a:p>
        </p:txBody>
      </p:sp>
      <p:sp>
        <p:nvSpPr>
          <p:cNvPr id="9" name="TextBox 8">
            <a:extLst>
              <a:ext uri="{FF2B5EF4-FFF2-40B4-BE49-F238E27FC236}">
                <a16:creationId xmlns:a16="http://schemas.microsoft.com/office/drawing/2014/main" id="{5CEA113A-0781-CC8E-23A1-ADC09B093B93}"/>
              </a:ext>
            </a:extLst>
          </p:cNvPr>
          <p:cNvSpPr txBox="1"/>
          <p:nvPr/>
        </p:nvSpPr>
        <p:spPr>
          <a:xfrm>
            <a:off x="750699" y="5541186"/>
            <a:ext cx="2818780" cy="334194"/>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Found an error, have suggestions?</a:t>
            </a:r>
          </a:p>
        </p:txBody>
      </p:sp>
    </p:spTree>
    <p:extLst>
      <p:ext uri="{BB962C8B-B14F-4D97-AF65-F5344CB8AC3E}">
        <p14:creationId xmlns:p14="http://schemas.microsoft.com/office/powerpoint/2010/main" val="187216679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F3D91BD-AE98-4AFB-BB50-B10A0E27A91C}"/>
              </a:ext>
            </a:extLst>
          </p:cNvPr>
          <p:cNvSpPr/>
          <p:nvPr/>
        </p:nvSpPr>
        <p:spPr>
          <a:xfrm>
            <a:off x="718714" y="1135239"/>
            <a:ext cx="10754572" cy="1603835"/>
          </a:xfrm>
          <a:prstGeom prst="roundRect">
            <a:avLst>
              <a:gd name="adj" fmla="val 24043"/>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b="1" dirty="0">
                <a:solidFill>
                  <a:schemeClr val="accent1"/>
                </a:solidFill>
                <a:latin typeface="Montserrat" panose="00000500000000000000" pitchFamily="50" charset="0"/>
              </a:rPr>
              <a:t>STRATEGY</a:t>
            </a:r>
          </a:p>
        </p:txBody>
      </p:sp>
      <p:sp>
        <p:nvSpPr>
          <p:cNvPr id="5" name="Rectangle: Rounded Corners 4">
            <a:extLst>
              <a:ext uri="{FF2B5EF4-FFF2-40B4-BE49-F238E27FC236}">
                <a16:creationId xmlns:a16="http://schemas.microsoft.com/office/drawing/2014/main" id="{8D7F1723-52AA-4A90-957C-C578939FC85D}"/>
              </a:ext>
            </a:extLst>
          </p:cNvPr>
          <p:cNvSpPr/>
          <p:nvPr/>
        </p:nvSpPr>
        <p:spPr>
          <a:xfrm>
            <a:off x="718715" y="2963672"/>
            <a:ext cx="5256865" cy="3432268"/>
          </a:xfrm>
          <a:prstGeom prst="roundRect">
            <a:avLst>
              <a:gd name="adj" fmla="val 12110"/>
            </a:avLst>
          </a:prstGeom>
          <a:solidFill>
            <a:schemeClr val="accent3">
              <a:alpha val="2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b="1" dirty="0">
                <a:solidFill>
                  <a:schemeClr val="accent3"/>
                </a:solidFill>
                <a:latin typeface="Montserrat" panose="00000500000000000000" pitchFamily="50" charset="0"/>
              </a:rPr>
              <a:t>ROADMAP &amp; BACKLOG</a:t>
            </a:r>
          </a:p>
        </p:txBody>
      </p:sp>
      <p:sp>
        <p:nvSpPr>
          <p:cNvPr id="6" name="Rectangle: Rounded Corners 5">
            <a:extLst>
              <a:ext uri="{FF2B5EF4-FFF2-40B4-BE49-F238E27FC236}">
                <a16:creationId xmlns:a16="http://schemas.microsoft.com/office/drawing/2014/main" id="{55215C19-2826-478D-A490-EFC5FD652F87}"/>
              </a:ext>
            </a:extLst>
          </p:cNvPr>
          <p:cNvSpPr/>
          <p:nvPr/>
        </p:nvSpPr>
        <p:spPr>
          <a:xfrm>
            <a:off x="6216422" y="2963672"/>
            <a:ext cx="5256865" cy="1603835"/>
          </a:xfrm>
          <a:prstGeom prst="roundRect">
            <a:avLst>
              <a:gd name="adj" fmla="val 23800"/>
            </a:avLst>
          </a:prstGeom>
          <a:solidFill>
            <a:schemeClr val="accent2">
              <a:alpha val="2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b="1" dirty="0">
                <a:solidFill>
                  <a:schemeClr val="accent2"/>
                </a:solidFill>
                <a:latin typeface="Montserrat" panose="00000500000000000000" pitchFamily="50" charset="0"/>
              </a:rPr>
              <a:t>GOALS &amp; INITIATIVES</a:t>
            </a:r>
          </a:p>
        </p:txBody>
      </p:sp>
      <p:sp>
        <p:nvSpPr>
          <p:cNvPr id="11" name="Rectangle: Rounded Corners 10">
            <a:extLst>
              <a:ext uri="{FF2B5EF4-FFF2-40B4-BE49-F238E27FC236}">
                <a16:creationId xmlns:a16="http://schemas.microsoft.com/office/drawing/2014/main" id="{A35DDBAB-CFBC-415F-B27D-B7490AD5B5E3}"/>
              </a:ext>
            </a:extLst>
          </p:cNvPr>
          <p:cNvSpPr/>
          <p:nvPr/>
        </p:nvSpPr>
        <p:spPr>
          <a:xfrm>
            <a:off x="6216422" y="4792105"/>
            <a:ext cx="5256865" cy="1603835"/>
          </a:xfrm>
          <a:prstGeom prst="roundRect">
            <a:avLst>
              <a:gd name="adj" fmla="val 24394"/>
            </a:avLst>
          </a:prstGeom>
          <a:solidFill>
            <a:schemeClr val="accent4">
              <a:alpha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b="1" dirty="0">
                <a:solidFill>
                  <a:schemeClr val="accent4">
                    <a:lumMod val="75000"/>
                  </a:schemeClr>
                </a:solidFill>
                <a:latin typeface="Montserrat" panose="00000500000000000000" pitchFamily="50" charset="0"/>
              </a:rPr>
              <a:t>SPRINTS &amp; RELEASES</a:t>
            </a:r>
          </a:p>
        </p:txBody>
      </p:sp>
      <p:cxnSp>
        <p:nvCxnSpPr>
          <p:cNvPr id="40" name="Straight Arrow Connector 39">
            <a:extLst>
              <a:ext uri="{FF2B5EF4-FFF2-40B4-BE49-F238E27FC236}">
                <a16:creationId xmlns:a16="http://schemas.microsoft.com/office/drawing/2014/main" id="{0B8D0530-F089-4BE2-9964-DD7637F6FDEA}"/>
              </a:ext>
            </a:extLst>
          </p:cNvPr>
          <p:cNvCxnSpPr>
            <a:stCxn id="31" idx="3"/>
          </p:cNvCxnSpPr>
          <p:nvPr/>
        </p:nvCxnSpPr>
        <p:spPr>
          <a:xfrm>
            <a:off x="2766373" y="2099165"/>
            <a:ext cx="1186371" cy="0"/>
          </a:xfrm>
          <a:prstGeom prst="straightConnector1">
            <a:avLst/>
          </a:prstGeom>
          <a:ln w="38100">
            <a:solidFill>
              <a:schemeClr val="bg1"/>
            </a:solidFill>
            <a:tailEnd type="triangle"/>
          </a:ln>
          <a:effectLst>
            <a:outerShdw blurRad="114300" dist="63500" dir="2700000" algn="tl" rotWithShape="0">
              <a:schemeClr val="tx2">
                <a:alpha val="25000"/>
              </a:schemeClr>
            </a:outerShdw>
          </a:effectLst>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564C721-A1AF-4E5C-826A-57E1F18D943C}"/>
              </a:ext>
            </a:extLst>
          </p:cNvPr>
          <p:cNvCxnSpPr>
            <a:cxnSpLocks/>
            <a:stCxn id="32" idx="3"/>
            <a:endCxn id="33" idx="1"/>
          </p:cNvCxnSpPr>
          <p:nvPr/>
        </p:nvCxnSpPr>
        <p:spPr>
          <a:xfrm>
            <a:off x="5502817" y="2099165"/>
            <a:ext cx="1186371" cy="0"/>
          </a:xfrm>
          <a:prstGeom prst="straightConnector1">
            <a:avLst/>
          </a:prstGeom>
          <a:ln w="38100">
            <a:solidFill>
              <a:schemeClr val="bg1"/>
            </a:solidFill>
            <a:tailEnd type="triangle"/>
          </a:ln>
          <a:effectLst>
            <a:outerShdw blurRad="114300" dist="63500" dir="2700000" algn="tl" rotWithShape="0">
              <a:schemeClr val="tx2">
                <a:alpha val="25000"/>
              </a:schemeClr>
            </a:outerShdw>
          </a:effectLst>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ED5826F-E4C9-4460-BD29-1137677C071E}"/>
              </a:ext>
            </a:extLst>
          </p:cNvPr>
          <p:cNvCxnSpPr>
            <a:cxnSpLocks/>
            <a:stCxn id="33" idx="3"/>
            <a:endCxn id="34" idx="1"/>
          </p:cNvCxnSpPr>
          <p:nvPr/>
        </p:nvCxnSpPr>
        <p:spPr>
          <a:xfrm>
            <a:off x="8239261" y="2099165"/>
            <a:ext cx="1186370" cy="0"/>
          </a:xfrm>
          <a:prstGeom prst="straightConnector1">
            <a:avLst/>
          </a:prstGeom>
          <a:ln w="38100">
            <a:solidFill>
              <a:schemeClr val="bg1"/>
            </a:solidFill>
            <a:tailEnd type="triangle"/>
          </a:ln>
          <a:effectLst>
            <a:outerShdw blurRad="114300" dist="63500" dir="2700000" algn="tl" rotWithShape="0">
              <a:schemeClr val="tx2">
                <a:alpha val="25000"/>
              </a:schemeClr>
            </a:outerShdw>
          </a:effectLst>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19BF571-1F5C-42A9-B242-52F68AC1E84C}"/>
              </a:ext>
            </a:extLst>
          </p:cNvPr>
          <p:cNvCxnSpPr>
            <a:cxnSpLocks/>
            <a:endCxn id="29" idx="0"/>
          </p:cNvCxnSpPr>
          <p:nvPr/>
        </p:nvCxnSpPr>
        <p:spPr>
          <a:xfrm>
            <a:off x="10200668" y="2739074"/>
            <a:ext cx="0" cy="799146"/>
          </a:xfrm>
          <a:prstGeom prst="straightConnector1">
            <a:avLst/>
          </a:prstGeom>
          <a:ln w="38100">
            <a:solidFill>
              <a:schemeClr val="accent1"/>
            </a:solidFill>
            <a:tailEnd type="triangle"/>
          </a:ln>
          <a:effectLst>
            <a:outerShdw blurRad="114300" dist="63500" dir="2700000" algn="tl" rotWithShape="0">
              <a:schemeClr val="tx2">
                <a:alpha val="25000"/>
              </a:schemeClr>
            </a:outerShdw>
          </a:effectLst>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6B46D0CF-4D98-4EBF-98D9-FF14E6D76F14}"/>
              </a:ext>
            </a:extLst>
          </p:cNvPr>
          <p:cNvCxnSpPr>
            <a:cxnSpLocks/>
            <a:stCxn id="29" idx="1"/>
            <a:endCxn id="28" idx="3"/>
          </p:cNvCxnSpPr>
          <p:nvPr/>
        </p:nvCxnSpPr>
        <p:spPr>
          <a:xfrm flipH="1">
            <a:off x="8239261" y="3930934"/>
            <a:ext cx="1186370" cy="0"/>
          </a:xfrm>
          <a:prstGeom prst="straightConnector1">
            <a:avLst/>
          </a:prstGeom>
          <a:ln w="38100">
            <a:solidFill>
              <a:schemeClr val="bg1"/>
            </a:solidFill>
            <a:tailEnd type="triangle"/>
          </a:ln>
          <a:effectLst>
            <a:outerShdw blurRad="114300" dist="63500" dir="2700000" algn="tl" rotWithShape="0">
              <a:schemeClr val="tx2">
                <a:alpha val="25000"/>
              </a:schemeClr>
            </a:outerShdw>
          </a:effectLst>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65623B24-3946-4809-875D-9AB09B5F8B7F}"/>
              </a:ext>
            </a:extLst>
          </p:cNvPr>
          <p:cNvCxnSpPr>
            <a:cxnSpLocks/>
            <a:endCxn id="27" idx="3"/>
          </p:cNvCxnSpPr>
          <p:nvPr/>
        </p:nvCxnSpPr>
        <p:spPr>
          <a:xfrm flipH="1">
            <a:off x="5502817" y="3930934"/>
            <a:ext cx="713605" cy="0"/>
          </a:xfrm>
          <a:prstGeom prst="straightConnector1">
            <a:avLst/>
          </a:prstGeom>
          <a:ln w="38100">
            <a:solidFill>
              <a:schemeClr val="accent2"/>
            </a:solidFill>
            <a:tailEnd type="triangle"/>
          </a:ln>
          <a:effectLst>
            <a:outerShdw blurRad="114300" dist="63500" dir="2700000" algn="tl" rotWithShape="0">
              <a:schemeClr val="tx2">
                <a:alpha val="25000"/>
              </a:schemeClr>
            </a:outerShdw>
          </a:effectLst>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2F9DBAF-D39D-466C-AD6B-A7852D346E52}"/>
              </a:ext>
            </a:extLst>
          </p:cNvPr>
          <p:cNvCxnSpPr>
            <a:cxnSpLocks/>
            <a:stCxn id="27" idx="1"/>
            <a:endCxn id="26" idx="3"/>
          </p:cNvCxnSpPr>
          <p:nvPr/>
        </p:nvCxnSpPr>
        <p:spPr>
          <a:xfrm flipH="1">
            <a:off x="2766373" y="3930934"/>
            <a:ext cx="1186371" cy="0"/>
          </a:xfrm>
          <a:prstGeom prst="straightConnector1">
            <a:avLst/>
          </a:prstGeom>
          <a:ln w="38100">
            <a:solidFill>
              <a:schemeClr val="bg1"/>
            </a:solidFill>
            <a:tailEnd type="triangle"/>
          </a:ln>
          <a:effectLst>
            <a:outerShdw blurRad="114300" dist="63500" dir="2700000" algn="tl" rotWithShape="0">
              <a:schemeClr val="tx2">
                <a:alpha val="25000"/>
              </a:schemeClr>
            </a:outerShdw>
          </a:effectLst>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4B17D4B-F613-4E22-8E64-C5A55EAFC21B}"/>
              </a:ext>
            </a:extLst>
          </p:cNvPr>
          <p:cNvCxnSpPr>
            <a:cxnSpLocks/>
            <a:stCxn id="26" idx="2"/>
            <a:endCxn id="36" idx="0"/>
          </p:cNvCxnSpPr>
          <p:nvPr/>
        </p:nvCxnSpPr>
        <p:spPr>
          <a:xfrm>
            <a:off x="1991337" y="4323648"/>
            <a:ext cx="0" cy="1044962"/>
          </a:xfrm>
          <a:prstGeom prst="straightConnector1">
            <a:avLst/>
          </a:prstGeom>
          <a:ln w="38100">
            <a:solidFill>
              <a:schemeClr val="bg1"/>
            </a:solidFill>
            <a:tailEnd type="triangle"/>
          </a:ln>
          <a:effectLst>
            <a:outerShdw blurRad="114300" dist="63500" dir="2700000" algn="tl" rotWithShape="0">
              <a:schemeClr val="tx2">
                <a:alpha val="25000"/>
              </a:schemeClr>
            </a:outerShdw>
          </a:effectLst>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089DDEE-3088-440A-9F31-D2E052553649}"/>
              </a:ext>
            </a:extLst>
          </p:cNvPr>
          <p:cNvCxnSpPr>
            <a:cxnSpLocks/>
            <a:stCxn id="27" idx="2"/>
            <a:endCxn id="37" idx="0"/>
          </p:cNvCxnSpPr>
          <p:nvPr/>
        </p:nvCxnSpPr>
        <p:spPr>
          <a:xfrm>
            <a:off x="4727781" y="4323648"/>
            <a:ext cx="0" cy="1044962"/>
          </a:xfrm>
          <a:prstGeom prst="straightConnector1">
            <a:avLst/>
          </a:prstGeom>
          <a:ln w="38100">
            <a:solidFill>
              <a:schemeClr val="bg1"/>
            </a:solidFill>
            <a:tailEnd type="triangle"/>
          </a:ln>
          <a:effectLst>
            <a:outerShdw blurRad="114300" dist="63500" dir="2700000" algn="tl" rotWithShape="0">
              <a:schemeClr val="tx2">
                <a:alpha val="25000"/>
              </a:schemeClr>
            </a:outerShdw>
          </a:effectLst>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81526E7-120C-452F-813C-740B6FCC9AD3}"/>
              </a:ext>
            </a:extLst>
          </p:cNvPr>
          <p:cNvCxnSpPr>
            <a:cxnSpLocks/>
            <a:stCxn id="36" idx="3"/>
            <a:endCxn id="37" idx="1"/>
          </p:cNvCxnSpPr>
          <p:nvPr/>
        </p:nvCxnSpPr>
        <p:spPr>
          <a:xfrm>
            <a:off x="2766373" y="5761324"/>
            <a:ext cx="1186371" cy="0"/>
          </a:xfrm>
          <a:prstGeom prst="straightConnector1">
            <a:avLst/>
          </a:prstGeom>
          <a:ln w="38100">
            <a:solidFill>
              <a:schemeClr val="bg1"/>
            </a:solidFill>
            <a:tailEnd type="triangle"/>
          </a:ln>
          <a:effectLst>
            <a:outerShdw blurRad="114300" dist="63500" dir="2700000" algn="tl" rotWithShape="0">
              <a:schemeClr val="tx2">
                <a:alpha val="25000"/>
              </a:schemeClr>
            </a:outerShdw>
          </a:effectLst>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D7AA4894-545A-4B0E-8141-F5639526849D}"/>
              </a:ext>
            </a:extLst>
          </p:cNvPr>
          <p:cNvCxnSpPr>
            <a:cxnSpLocks/>
            <a:endCxn id="38" idx="1"/>
          </p:cNvCxnSpPr>
          <p:nvPr/>
        </p:nvCxnSpPr>
        <p:spPr>
          <a:xfrm>
            <a:off x="5975580" y="5761324"/>
            <a:ext cx="713608" cy="0"/>
          </a:xfrm>
          <a:prstGeom prst="straightConnector1">
            <a:avLst/>
          </a:prstGeom>
          <a:ln w="38100">
            <a:solidFill>
              <a:schemeClr val="accent3"/>
            </a:solidFill>
            <a:tailEnd type="triangle"/>
          </a:ln>
          <a:effectLst>
            <a:outerShdw blurRad="114300" dist="63500" dir="2700000" algn="tl" rotWithShape="0">
              <a:schemeClr val="tx2">
                <a:alpha val="25000"/>
              </a:schemeClr>
            </a:outerShdw>
          </a:effectLst>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10A1A19E-CC2B-4AB8-9449-B9DA86D7A543}"/>
              </a:ext>
            </a:extLst>
          </p:cNvPr>
          <p:cNvCxnSpPr>
            <a:cxnSpLocks/>
            <a:stCxn id="38" idx="3"/>
            <a:endCxn id="39" idx="1"/>
          </p:cNvCxnSpPr>
          <p:nvPr/>
        </p:nvCxnSpPr>
        <p:spPr>
          <a:xfrm>
            <a:off x="8239261" y="5761324"/>
            <a:ext cx="1186370" cy="0"/>
          </a:xfrm>
          <a:prstGeom prst="straightConnector1">
            <a:avLst/>
          </a:prstGeom>
          <a:ln w="38100">
            <a:solidFill>
              <a:schemeClr val="bg1"/>
            </a:solidFill>
            <a:tailEnd type="triangle"/>
          </a:ln>
          <a:effectLst>
            <a:outerShdw blurRad="114300" dist="63500" dir="2700000" algn="tl" rotWithShape="0">
              <a:schemeClr val="tx2">
                <a:alpha val="25000"/>
              </a:schemeClr>
            </a:outerShdw>
          </a:effectLst>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8C4B4C30-3BEB-4E2F-9914-CF85AF9D6F9B}"/>
              </a:ext>
            </a:extLst>
          </p:cNvPr>
          <p:cNvSpPr/>
          <p:nvPr/>
        </p:nvSpPr>
        <p:spPr>
          <a:xfrm>
            <a:off x="1216300" y="3538220"/>
            <a:ext cx="1550073" cy="785428"/>
          </a:xfrm>
          <a:prstGeom prst="roundRect">
            <a:avLst>
              <a:gd name="adj" fmla="val 34176"/>
            </a:avLst>
          </a:prstGeom>
          <a:solidFill>
            <a:schemeClr val="bg1"/>
          </a:solidFill>
          <a:ln>
            <a:noFill/>
          </a:ln>
          <a:effectLst>
            <a:outerShdw blurRad="317500" dist="127000" dir="2700000" sx="93000" sy="93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spcAft>
                <a:spcPts val="300"/>
              </a:spcAft>
            </a:pPr>
            <a:r>
              <a:rPr lang="en-US" sz="1000" dirty="0">
                <a:solidFill>
                  <a:schemeClr val="tx1">
                    <a:lumMod val="95000"/>
                    <a:lumOff val="5000"/>
                  </a:schemeClr>
                </a:solidFill>
                <a:latin typeface="Montserrat" panose="00000500000000000000" pitchFamily="50" charset="0"/>
              </a:rPr>
              <a:t>Create a Feature Roadmap</a:t>
            </a:r>
          </a:p>
        </p:txBody>
      </p:sp>
      <p:sp>
        <p:nvSpPr>
          <p:cNvPr id="27" name="Rectangle: Rounded Corners 26">
            <a:extLst>
              <a:ext uri="{FF2B5EF4-FFF2-40B4-BE49-F238E27FC236}">
                <a16:creationId xmlns:a16="http://schemas.microsoft.com/office/drawing/2014/main" id="{D16B754E-7BA5-4611-A4D0-F1001D0E12D5}"/>
              </a:ext>
            </a:extLst>
          </p:cNvPr>
          <p:cNvSpPr/>
          <p:nvPr/>
        </p:nvSpPr>
        <p:spPr>
          <a:xfrm>
            <a:off x="3952744" y="3538220"/>
            <a:ext cx="1550073" cy="785428"/>
          </a:xfrm>
          <a:prstGeom prst="roundRect">
            <a:avLst>
              <a:gd name="adj" fmla="val 34176"/>
            </a:avLst>
          </a:prstGeom>
          <a:solidFill>
            <a:schemeClr val="bg1"/>
          </a:solidFill>
          <a:ln>
            <a:noFill/>
          </a:ln>
          <a:effectLst>
            <a:outerShdw blurRad="317500" dist="127000" dir="2700000" sx="93000" sy="93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spcAft>
                <a:spcPts val="300"/>
              </a:spcAft>
            </a:pPr>
            <a:r>
              <a:rPr lang="en-US" sz="1000" dirty="0">
                <a:solidFill>
                  <a:schemeClr val="tx1">
                    <a:lumMod val="95000"/>
                    <a:lumOff val="5000"/>
                  </a:schemeClr>
                </a:solidFill>
                <a:latin typeface="Montserrat" panose="00000500000000000000" pitchFamily="50" charset="0"/>
              </a:rPr>
              <a:t>Define and Prioritize Features</a:t>
            </a:r>
          </a:p>
        </p:txBody>
      </p:sp>
      <p:sp>
        <p:nvSpPr>
          <p:cNvPr id="28" name="Rectangle: Rounded Corners 27">
            <a:extLst>
              <a:ext uri="{FF2B5EF4-FFF2-40B4-BE49-F238E27FC236}">
                <a16:creationId xmlns:a16="http://schemas.microsoft.com/office/drawing/2014/main" id="{CF969A0F-54F9-4F80-8BCD-326C2CFB2B52}"/>
              </a:ext>
            </a:extLst>
          </p:cNvPr>
          <p:cNvSpPr/>
          <p:nvPr/>
        </p:nvSpPr>
        <p:spPr>
          <a:xfrm>
            <a:off x="6689188" y="3538220"/>
            <a:ext cx="1550073" cy="785428"/>
          </a:xfrm>
          <a:prstGeom prst="roundRect">
            <a:avLst>
              <a:gd name="adj" fmla="val 34176"/>
            </a:avLst>
          </a:prstGeom>
          <a:solidFill>
            <a:schemeClr val="bg1"/>
          </a:solidFill>
          <a:ln>
            <a:noFill/>
          </a:ln>
          <a:effectLst>
            <a:outerShdw blurRad="317500" dist="127000" dir="2700000" sx="93000" sy="93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spcAft>
                <a:spcPts val="300"/>
              </a:spcAft>
            </a:pPr>
            <a:r>
              <a:rPr lang="en-US" sz="1000" dirty="0">
                <a:solidFill>
                  <a:schemeClr val="tx1">
                    <a:lumMod val="95000"/>
                    <a:lumOff val="5000"/>
                  </a:schemeClr>
                </a:solidFill>
                <a:latin typeface="Montserrat" panose="00000500000000000000" pitchFamily="50" charset="0"/>
              </a:rPr>
              <a:t>Define Initiatives to Achieve Goals</a:t>
            </a:r>
          </a:p>
        </p:txBody>
      </p:sp>
      <p:sp>
        <p:nvSpPr>
          <p:cNvPr id="29" name="Rectangle: Rounded Corners 28">
            <a:extLst>
              <a:ext uri="{FF2B5EF4-FFF2-40B4-BE49-F238E27FC236}">
                <a16:creationId xmlns:a16="http://schemas.microsoft.com/office/drawing/2014/main" id="{A98E476B-17B3-43CE-B3AA-4A707B18D4C0}"/>
              </a:ext>
            </a:extLst>
          </p:cNvPr>
          <p:cNvSpPr/>
          <p:nvPr/>
        </p:nvSpPr>
        <p:spPr>
          <a:xfrm>
            <a:off x="9425631" y="3538220"/>
            <a:ext cx="1550073" cy="785428"/>
          </a:xfrm>
          <a:prstGeom prst="roundRect">
            <a:avLst>
              <a:gd name="adj" fmla="val 34176"/>
            </a:avLst>
          </a:prstGeom>
          <a:solidFill>
            <a:schemeClr val="bg1"/>
          </a:solidFill>
          <a:ln>
            <a:noFill/>
          </a:ln>
          <a:effectLst>
            <a:outerShdw blurRad="317500" dist="127000" dir="2700000" sx="93000" sy="93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spcAft>
                <a:spcPts val="300"/>
              </a:spcAft>
            </a:pPr>
            <a:r>
              <a:rPr lang="en-US" sz="1000" dirty="0">
                <a:solidFill>
                  <a:schemeClr val="tx1">
                    <a:lumMod val="95000"/>
                    <a:lumOff val="5000"/>
                  </a:schemeClr>
                </a:solidFill>
                <a:latin typeface="Montserrat" panose="00000500000000000000" pitchFamily="50" charset="0"/>
              </a:rPr>
              <a:t>Define Big Bold Product Goals</a:t>
            </a:r>
          </a:p>
        </p:txBody>
      </p:sp>
      <p:sp>
        <p:nvSpPr>
          <p:cNvPr id="31" name="Rectangle: Rounded Corners 30">
            <a:extLst>
              <a:ext uri="{FF2B5EF4-FFF2-40B4-BE49-F238E27FC236}">
                <a16:creationId xmlns:a16="http://schemas.microsoft.com/office/drawing/2014/main" id="{634E363D-F08D-4745-B877-981736F95018}"/>
              </a:ext>
            </a:extLst>
          </p:cNvPr>
          <p:cNvSpPr/>
          <p:nvPr/>
        </p:nvSpPr>
        <p:spPr>
          <a:xfrm>
            <a:off x="1216300" y="1706451"/>
            <a:ext cx="1550073" cy="785428"/>
          </a:xfrm>
          <a:prstGeom prst="roundRect">
            <a:avLst>
              <a:gd name="adj" fmla="val 34176"/>
            </a:avLst>
          </a:prstGeom>
          <a:solidFill>
            <a:schemeClr val="bg1"/>
          </a:solidFill>
          <a:ln>
            <a:noFill/>
          </a:ln>
          <a:effectLst>
            <a:outerShdw blurRad="317500" dist="127000" dir="2700000" sx="93000" sy="93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spcAft>
                <a:spcPts val="300"/>
              </a:spcAft>
            </a:pPr>
            <a:r>
              <a:rPr lang="en-US" sz="1000" dirty="0">
                <a:solidFill>
                  <a:schemeClr val="tx1">
                    <a:lumMod val="95000"/>
                    <a:lumOff val="5000"/>
                  </a:schemeClr>
                </a:solidFill>
                <a:latin typeface="Montserrat" panose="00000500000000000000" pitchFamily="50" charset="0"/>
              </a:rPr>
              <a:t>Define your Vision for the Project</a:t>
            </a:r>
          </a:p>
        </p:txBody>
      </p:sp>
      <p:sp>
        <p:nvSpPr>
          <p:cNvPr id="32" name="Rectangle: Rounded Corners 31">
            <a:extLst>
              <a:ext uri="{FF2B5EF4-FFF2-40B4-BE49-F238E27FC236}">
                <a16:creationId xmlns:a16="http://schemas.microsoft.com/office/drawing/2014/main" id="{D9342238-D3F4-4031-9D75-4969D80F187C}"/>
              </a:ext>
            </a:extLst>
          </p:cNvPr>
          <p:cNvSpPr/>
          <p:nvPr/>
        </p:nvSpPr>
        <p:spPr>
          <a:xfrm>
            <a:off x="3952744" y="1706451"/>
            <a:ext cx="1550073" cy="785428"/>
          </a:xfrm>
          <a:prstGeom prst="roundRect">
            <a:avLst>
              <a:gd name="adj" fmla="val 34176"/>
            </a:avLst>
          </a:prstGeom>
          <a:solidFill>
            <a:schemeClr val="bg1"/>
          </a:solidFill>
          <a:ln>
            <a:noFill/>
          </a:ln>
          <a:effectLst>
            <a:outerShdw blurRad="317500" dist="127000" dir="2700000" sx="93000" sy="93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spcAft>
                <a:spcPts val="300"/>
              </a:spcAft>
            </a:pPr>
            <a:r>
              <a:rPr lang="en-US" sz="1000" dirty="0">
                <a:solidFill>
                  <a:schemeClr val="tx1">
                    <a:lumMod val="95000"/>
                    <a:lumOff val="5000"/>
                  </a:schemeClr>
                </a:solidFill>
                <a:latin typeface="Montserrat" panose="00000500000000000000" pitchFamily="50" charset="0"/>
              </a:rPr>
              <a:t>Define Target Audience and Customers</a:t>
            </a:r>
          </a:p>
        </p:txBody>
      </p:sp>
      <p:sp>
        <p:nvSpPr>
          <p:cNvPr id="33" name="Rectangle: Rounded Corners 32">
            <a:extLst>
              <a:ext uri="{FF2B5EF4-FFF2-40B4-BE49-F238E27FC236}">
                <a16:creationId xmlns:a16="http://schemas.microsoft.com/office/drawing/2014/main" id="{5F7F5B39-0C5A-498A-9842-620842C8074E}"/>
              </a:ext>
            </a:extLst>
          </p:cNvPr>
          <p:cNvSpPr/>
          <p:nvPr/>
        </p:nvSpPr>
        <p:spPr>
          <a:xfrm>
            <a:off x="6689188" y="1706451"/>
            <a:ext cx="1550073" cy="785428"/>
          </a:xfrm>
          <a:prstGeom prst="roundRect">
            <a:avLst>
              <a:gd name="adj" fmla="val 34176"/>
            </a:avLst>
          </a:prstGeom>
          <a:solidFill>
            <a:schemeClr val="bg1"/>
          </a:solidFill>
          <a:ln>
            <a:noFill/>
          </a:ln>
          <a:effectLst>
            <a:outerShdw blurRad="317500" dist="127000" dir="2700000" sx="93000" sy="93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spcAft>
                <a:spcPts val="300"/>
              </a:spcAft>
            </a:pPr>
            <a:r>
              <a:rPr lang="en-US" sz="1000" dirty="0">
                <a:solidFill>
                  <a:schemeClr val="tx1">
                    <a:lumMod val="95000"/>
                    <a:lumOff val="5000"/>
                  </a:schemeClr>
                </a:solidFill>
                <a:latin typeface="Montserrat" panose="00000500000000000000" pitchFamily="50" charset="0"/>
              </a:rPr>
              <a:t>Define Product Positioning</a:t>
            </a:r>
          </a:p>
        </p:txBody>
      </p:sp>
      <p:sp>
        <p:nvSpPr>
          <p:cNvPr id="34" name="Rectangle: Rounded Corners 33">
            <a:extLst>
              <a:ext uri="{FF2B5EF4-FFF2-40B4-BE49-F238E27FC236}">
                <a16:creationId xmlns:a16="http://schemas.microsoft.com/office/drawing/2014/main" id="{0B3F9A04-CFAF-4DB2-A847-0835AF6190C1}"/>
              </a:ext>
            </a:extLst>
          </p:cNvPr>
          <p:cNvSpPr/>
          <p:nvPr/>
        </p:nvSpPr>
        <p:spPr>
          <a:xfrm>
            <a:off x="9425631" y="1706451"/>
            <a:ext cx="1550073" cy="785428"/>
          </a:xfrm>
          <a:prstGeom prst="roundRect">
            <a:avLst>
              <a:gd name="adj" fmla="val 34176"/>
            </a:avLst>
          </a:prstGeom>
          <a:solidFill>
            <a:schemeClr val="bg1"/>
          </a:solidFill>
          <a:ln>
            <a:noFill/>
          </a:ln>
          <a:effectLst>
            <a:outerShdw blurRad="317500" dist="127000" dir="2700000" sx="93000" sy="93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spcAft>
                <a:spcPts val="300"/>
              </a:spcAft>
            </a:pPr>
            <a:r>
              <a:rPr lang="en-US" sz="1000" dirty="0">
                <a:solidFill>
                  <a:schemeClr val="tx1">
                    <a:lumMod val="95000"/>
                    <a:lumOff val="5000"/>
                  </a:schemeClr>
                </a:solidFill>
                <a:latin typeface="Montserrat" panose="00000500000000000000" pitchFamily="50" charset="0"/>
              </a:rPr>
              <a:t>Conduct a Competitive Analysis</a:t>
            </a:r>
          </a:p>
        </p:txBody>
      </p:sp>
      <p:sp>
        <p:nvSpPr>
          <p:cNvPr id="36" name="Rectangle: Rounded Corners 35">
            <a:extLst>
              <a:ext uri="{FF2B5EF4-FFF2-40B4-BE49-F238E27FC236}">
                <a16:creationId xmlns:a16="http://schemas.microsoft.com/office/drawing/2014/main" id="{6D9FDF89-7022-4F29-B026-EAD0AFAF9088}"/>
              </a:ext>
            </a:extLst>
          </p:cNvPr>
          <p:cNvSpPr/>
          <p:nvPr/>
        </p:nvSpPr>
        <p:spPr>
          <a:xfrm>
            <a:off x="1216300" y="5368610"/>
            <a:ext cx="1550073" cy="785428"/>
          </a:xfrm>
          <a:prstGeom prst="roundRect">
            <a:avLst>
              <a:gd name="adj" fmla="val 34176"/>
            </a:avLst>
          </a:prstGeom>
          <a:solidFill>
            <a:schemeClr val="bg1"/>
          </a:solidFill>
          <a:ln>
            <a:noFill/>
          </a:ln>
          <a:effectLst>
            <a:outerShdw blurRad="317500" dist="127000" dir="2700000" sx="93000" sy="93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spcAft>
                <a:spcPts val="300"/>
              </a:spcAft>
            </a:pPr>
            <a:r>
              <a:rPr lang="en-US" sz="1000" dirty="0">
                <a:solidFill>
                  <a:schemeClr val="tx1">
                    <a:lumMod val="95000"/>
                    <a:lumOff val="5000"/>
                  </a:schemeClr>
                </a:solidFill>
                <a:latin typeface="Montserrat" panose="00000500000000000000" pitchFamily="50" charset="0"/>
              </a:rPr>
              <a:t>Write User Stories and Tasks</a:t>
            </a:r>
          </a:p>
        </p:txBody>
      </p:sp>
      <p:sp>
        <p:nvSpPr>
          <p:cNvPr id="37" name="Rectangle: Rounded Corners 36">
            <a:extLst>
              <a:ext uri="{FF2B5EF4-FFF2-40B4-BE49-F238E27FC236}">
                <a16:creationId xmlns:a16="http://schemas.microsoft.com/office/drawing/2014/main" id="{74C81650-0FC6-4A02-8D34-4CAD1244B406}"/>
              </a:ext>
            </a:extLst>
          </p:cNvPr>
          <p:cNvSpPr/>
          <p:nvPr/>
        </p:nvSpPr>
        <p:spPr>
          <a:xfrm>
            <a:off x="3952744" y="5368610"/>
            <a:ext cx="1550073" cy="785428"/>
          </a:xfrm>
          <a:prstGeom prst="roundRect">
            <a:avLst>
              <a:gd name="adj" fmla="val 34176"/>
            </a:avLst>
          </a:prstGeom>
          <a:solidFill>
            <a:schemeClr val="bg1"/>
          </a:solidFill>
          <a:ln>
            <a:noFill/>
          </a:ln>
          <a:effectLst>
            <a:outerShdw blurRad="317500" dist="127000" dir="2700000" sx="93000" sy="93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spcAft>
                <a:spcPts val="300"/>
              </a:spcAft>
            </a:pPr>
            <a:r>
              <a:rPr lang="en-US" sz="1000" dirty="0">
                <a:solidFill>
                  <a:schemeClr val="tx1">
                    <a:lumMod val="95000"/>
                    <a:lumOff val="5000"/>
                  </a:schemeClr>
                </a:solidFill>
                <a:latin typeface="Montserrat" panose="00000500000000000000" pitchFamily="50" charset="0"/>
              </a:rPr>
              <a:t>Create and Prioritize Backlog</a:t>
            </a:r>
          </a:p>
        </p:txBody>
      </p:sp>
      <p:sp>
        <p:nvSpPr>
          <p:cNvPr id="38" name="Rectangle: Rounded Corners 37">
            <a:extLst>
              <a:ext uri="{FF2B5EF4-FFF2-40B4-BE49-F238E27FC236}">
                <a16:creationId xmlns:a16="http://schemas.microsoft.com/office/drawing/2014/main" id="{6BC228EF-AC7F-4EBF-9C5A-B8B841AC9FF5}"/>
              </a:ext>
            </a:extLst>
          </p:cNvPr>
          <p:cNvSpPr/>
          <p:nvPr/>
        </p:nvSpPr>
        <p:spPr>
          <a:xfrm>
            <a:off x="6689188" y="5368610"/>
            <a:ext cx="1550073" cy="785428"/>
          </a:xfrm>
          <a:prstGeom prst="roundRect">
            <a:avLst>
              <a:gd name="adj" fmla="val 34176"/>
            </a:avLst>
          </a:prstGeom>
          <a:solidFill>
            <a:schemeClr val="bg1"/>
          </a:solidFill>
          <a:ln>
            <a:noFill/>
          </a:ln>
          <a:effectLst>
            <a:outerShdw blurRad="317500" dist="127000" dir="2700000" sx="93000" sy="93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spcAft>
                <a:spcPts val="300"/>
              </a:spcAft>
            </a:pPr>
            <a:r>
              <a:rPr lang="en-US" sz="1000" dirty="0">
                <a:solidFill>
                  <a:schemeClr val="tx1">
                    <a:lumMod val="95000"/>
                    <a:lumOff val="5000"/>
                  </a:schemeClr>
                </a:solidFill>
                <a:latin typeface="Montserrat" panose="00000500000000000000" pitchFamily="50" charset="0"/>
              </a:rPr>
              <a:t>Plan Sprints and Releases</a:t>
            </a:r>
          </a:p>
        </p:txBody>
      </p:sp>
      <p:sp>
        <p:nvSpPr>
          <p:cNvPr id="39" name="Rectangle: Rounded Corners 38">
            <a:extLst>
              <a:ext uri="{FF2B5EF4-FFF2-40B4-BE49-F238E27FC236}">
                <a16:creationId xmlns:a16="http://schemas.microsoft.com/office/drawing/2014/main" id="{91A01EA3-8657-4B73-8025-F3B971E08866}"/>
              </a:ext>
            </a:extLst>
          </p:cNvPr>
          <p:cNvSpPr/>
          <p:nvPr/>
        </p:nvSpPr>
        <p:spPr>
          <a:xfrm>
            <a:off x="9425631" y="5368610"/>
            <a:ext cx="1550073" cy="785428"/>
          </a:xfrm>
          <a:prstGeom prst="roundRect">
            <a:avLst>
              <a:gd name="adj" fmla="val 34176"/>
            </a:avLst>
          </a:prstGeom>
          <a:solidFill>
            <a:schemeClr val="bg1"/>
          </a:solidFill>
          <a:ln>
            <a:noFill/>
          </a:ln>
          <a:effectLst>
            <a:outerShdw blurRad="317500" dist="127000" dir="2700000" sx="93000" sy="93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spcAft>
                <a:spcPts val="300"/>
              </a:spcAft>
            </a:pPr>
            <a:r>
              <a:rPr lang="en-US" sz="1000" dirty="0">
                <a:solidFill>
                  <a:schemeClr val="tx1">
                    <a:lumMod val="95000"/>
                    <a:lumOff val="5000"/>
                  </a:schemeClr>
                </a:solidFill>
                <a:latin typeface="Montserrat" panose="00000500000000000000" pitchFamily="50" charset="0"/>
              </a:rPr>
              <a:t>Manage Sprints and Daily Scrum</a:t>
            </a:r>
          </a:p>
        </p:txBody>
      </p:sp>
      <p:sp>
        <p:nvSpPr>
          <p:cNvPr id="84" name="TextBox 83">
            <a:extLst>
              <a:ext uri="{FF2B5EF4-FFF2-40B4-BE49-F238E27FC236}">
                <a16:creationId xmlns:a16="http://schemas.microsoft.com/office/drawing/2014/main" id="{8C33AF68-3097-40A8-860E-AA934A61220D}"/>
              </a:ext>
            </a:extLst>
          </p:cNvPr>
          <p:cNvSpPr txBox="1"/>
          <p:nvPr/>
        </p:nvSpPr>
        <p:spPr>
          <a:xfrm>
            <a:off x="2994671" y="239249"/>
            <a:ext cx="6202660" cy="646331"/>
          </a:xfrm>
          <a:prstGeom prst="rect">
            <a:avLst/>
          </a:prstGeom>
          <a:noFill/>
        </p:spPr>
        <p:txBody>
          <a:bodyPr wrap="none" lIns="182880" tIns="91440" rIns="182880" bIns="91440" rtlCol="0" anchor="ctr" anchorCtr="0">
            <a:spAutoFit/>
          </a:bodyPr>
          <a:lstStyle/>
          <a:p>
            <a:pPr algn="ctr"/>
            <a:r>
              <a:rPr lang="en-US" sz="3000" b="1" dirty="0">
                <a:gradFill flip="none" rotWithShape="1">
                  <a:gsLst>
                    <a:gs pos="0">
                      <a:schemeClr val="tx2">
                        <a:lumMod val="60000"/>
                        <a:lumOff val="40000"/>
                      </a:schemeClr>
                    </a:gs>
                    <a:gs pos="100000">
                      <a:schemeClr val="tx2"/>
                    </a:gs>
                  </a:gsLst>
                  <a:lin ang="5400000" scaled="0"/>
                  <a:tileRect/>
                </a:gradFill>
                <a:latin typeface="Montserrat" panose="00000500000000000000" pitchFamily="50" charset="0"/>
              </a:rPr>
              <a:t>PRODUCT VISION ROADMAP</a:t>
            </a:r>
          </a:p>
        </p:txBody>
      </p:sp>
    </p:spTree>
    <p:extLst>
      <p:ext uri="{BB962C8B-B14F-4D97-AF65-F5344CB8AC3E}">
        <p14:creationId xmlns:p14="http://schemas.microsoft.com/office/powerpoint/2010/main" val="1559837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childTnLst>
                                </p:cTn>
                              </p:par>
                              <p:par>
                                <p:cTn id="8" presetID="55" presetClass="entr" presetSubtype="0" fill="hold" grpId="0" nodeType="withEffect">
                                  <p:stCondLst>
                                    <p:cond delay="500"/>
                                  </p:stCondLst>
                                  <p:childTnLst>
                                    <p:set>
                                      <p:cBhvr>
                                        <p:cTn id="9" dur="1" fill="hold">
                                          <p:stCondLst>
                                            <p:cond delay="0"/>
                                          </p:stCondLst>
                                        </p:cTn>
                                        <p:tgtEl>
                                          <p:spTgt spid="31"/>
                                        </p:tgtEl>
                                        <p:attrNameLst>
                                          <p:attrName>style.visibility</p:attrName>
                                        </p:attrNameLst>
                                      </p:cBhvr>
                                      <p:to>
                                        <p:strVal val="visible"/>
                                      </p:to>
                                    </p:set>
                                    <p:anim calcmode="lin" valueType="num">
                                      <p:cBhvr>
                                        <p:cTn id="10" dur="1000" fill="hold"/>
                                        <p:tgtEl>
                                          <p:spTgt spid="31"/>
                                        </p:tgtEl>
                                        <p:attrNameLst>
                                          <p:attrName>ppt_w</p:attrName>
                                        </p:attrNameLst>
                                      </p:cBhvr>
                                      <p:tavLst>
                                        <p:tav tm="0">
                                          <p:val>
                                            <p:strVal val="#ppt_w*0.70"/>
                                          </p:val>
                                        </p:tav>
                                        <p:tav tm="100000">
                                          <p:val>
                                            <p:strVal val="#ppt_w"/>
                                          </p:val>
                                        </p:tav>
                                      </p:tavLst>
                                    </p:anim>
                                    <p:anim calcmode="lin" valueType="num">
                                      <p:cBhvr>
                                        <p:cTn id="11" dur="1000" fill="hold"/>
                                        <p:tgtEl>
                                          <p:spTgt spid="31"/>
                                        </p:tgtEl>
                                        <p:attrNameLst>
                                          <p:attrName>ppt_h</p:attrName>
                                        </p:attrNameLst>
                                      </p:cBhvr>
                                      <p:tavLst>
                                        <p:tav tm="0">
                                          <p:val>
                                            <p:strVal val="#ppt_h"/>
                                          </p:val>
                                        </p:tav>
                                        <p:tav tm="100000">
                                          <p:val>
                                            <p:strVal val="#ppt_h"/>
                                          </p:val>
                                        </p:tav>
                                      </p:tavLst>
                                    </p:anim>
                                    <p:animEffect transition="in" filter="fade">
                                      <p:cBhvr>
                                        <p:cTn id="12" dur="1000"/>
                                        <p:tgtEl>
                                          <p:spTgt spid="31"/>
                                        </p:tgtEl>
                                      </p:cBhvr>
                                    </p:animEffect>
                                  </p:childTnLst>
                                </p:cTn>
                              </p:par>
                              <p:par>
                                <p:cTn id="13" presetID="55" presetClass="entr" presetSubtype="0" fill="hold" grpId="0" nodeType="withEffect">
                                  <p:stCondLst>
                                    <p:cond delay="500"/>
                                  </p:stCondLst>
                                  <p:childTnLst>
                                    <p:set>
                                      <p:cBhvr>
                                        <p:cTn id="14" dur="1" fill="hold">
                                          <p:stCondLst>
                                            <p:cond delay="0"/>
                                          </p:stCondLst>
                                        </p:cTn>
                                        <p:tgtEl>
                                          <p:spTgt spid="32"/>
                                        </p:tgtEl>
                                        <p:attrNameLst>
                                          <p:attrName>style.visibility</p:attrName>
                                        </p:attrNameLst>
                                      </p:cBhvr>
                                      <p:to>
                                        <p:strVal val="visible"/>
                                      </p:to>
                                    </p:set>
                                    <p:anim calcmode="lin" valueType="num">
                                      <p:cBhvr>
                                        <p:cTn id="15" dur="1000" fill="hold"/>
                                        <p:tgtEl>
                                          <p:spTgt spid="32"/>
                                        </p:tgtEl>
                                        <p:attrNameLst>
                                          <p:attrName>ppt_w</p:attrName>
                                        </p:attrNameLst>
                                      </p:cBhvr>
                                      <p:tavLst>
                                        <p:tav tm="0">
                                          <p:val>
                                            <p:strVal val="#ppt_w*0.70"/>
                                          </p:val>
                                        </p:tav>
                                        <p:tav tm="100000">
                                          <p:val>
                                            <p:strVal val="#ppt_w"/>
                                          </p:val>
                                        </p:tav>
                                      </p:tavLst>
                                    </p:anim>
                                    <p:anim calcmode="lin" valueType="num">
                                      <p:cBhvr>
                                        <p:cTn id="16" dur="1000" fill="hold"/>
                                        <p:tgtEl>
                                          <p:spTgt spid="32"/>
                                        </p:tgtEl>
                                        <p:attrNameLst>
                                          <p:attrName>ppt_h</p:attrName>
                                        </p:attrNameLst>
                                      </p:cBhvr>
                                      <p:tavLst>
                                        <p:tav tm="0">
                                          <p:val>
                                            <p:strVal val="#ppt_h"/>
                                          </p:val>
                                        </p:tav>
                                        <p:tav tm="100000">
                                          <p:val>
                                            <p:strVal val="#ppt_h"/>
                                          </p:val>
                                        </p:tav>
                                      </p:tavLst>
                                    </p:anim>
                                    <p:animEffect transition="in" filter="fade">
                                      <p:cBhvr>
                                        <p:cTn id="17" dur="1000"/>
                                        <p:tgtEl>
                                          <p:spTgt spid="32"/>
                                        </p:tgtEl>
                                      </p:cBhvr>
                                    </p:animEffect>
                                  </p:childTnLst>
                                </p:cTn>
                              </p:par>
                              <p:par>
                                <p:cTn id="18" presetID="55" presetClass="entr" presetSubtype="0" fill="hold" grpId="0" nodeType="withEffect">
                                  <p:stCondLst>
                                    <p:cond delay="500"/>
                                  </p:stCondLst>
                                  <p:childTnLst>
                                    <p:set>
                                      <p:cBhvr>
                                        <p:cTn id="19" dur="1" fill="hold">
                                          <p:stCondLst>
                                            <p:cond delay="0"/>
                                          </p:stCondLst>
                                        </p:cTn>
                                        <p:tgtEl>
                                          <p:spTgt spid="33"/>
                                        </p:tgtEl>
                                        <p:attrNameLst>
                                          <p:attrName>style.visibility</p:attrName>
                                        </p:attrNameLst>
                                      </p:cBhvr>
                                      <p:to>
                                        <p:strVal val="visible"/>
                                      </p:to>
                                    </p:set>
                                    <p:anim calcmode="lin" valueType="num">
                                      <p:cBhvr>
                                        <p:cTn id="20" dur="1000" fill="hold"/>
                                        <p:tgtEl>
                                          <p:spTgt spid="33"/>
                                        </p:tgtEl>
                                        <p:attrNameLst>
                                          <p:attrName>ppt_w</p:attrName>
                                        </p:attrNameLst>
                                      </p:cBhvr>
                                      <p:tavLst>
                                        <p:tav tm="0">
                                          <p:val>
                                            <p:strVal val="#ppt_w*0.70"/>
                                          </p:val>
                                        </p:tav>
                                        <p:tav tm="100000">
                                          <p:val>
                                            <p:strVal val="#ppt_w"/>
                                          </p:val>
                                        </p:tav>
                                      </p:tavLst>
                                    </p:anim>
                                    <p:anim calcmode="lin" valueType="num">
                                      <p:cBhvr>
                                        <p:cTn id="21" dur="1000" fill="hold"/>
                                        <p:tgtEl>
                                          <p:spTgt spid="33"/>
                                        </p:tgtEl>
                                        <p:attrNameLst>
                                          <p:attrName>ppt_h</p:attrName>
                                        </p:attrNameLst>
                                      </p:cBhvr>
                                      <p:tavLst>
                                        <p:tav tm="0">
                                          <p:val>
                                            <p:strVal val="#ppt_h"/>
                                          </p:val>
                                        </p:tav>
                                        <p:tav tm="100000">
                                          <p:val>
                                            <p:strVal val="#ppt_h"/>
                                          </p:val>
                                        </p:tav>
                                      </p:tavLst>
                                    </p:anim>
                                    <p:animEffect transition="in" filter="fade">
                                      <p:cBhvr>
                                        <p:cTn id="22" dur="1000"/>
                                        <p:tgtEl>
                                          <p:spTgt spid="33"/>
                                        </p:tgtEl>
                                      </p:cBhvr>
                                    </p:animEffect>
                                  </p:childTnLst>
                                </p:cTn>
                              </p:par>
                              <p:par>
                                <p:cTn id="23" presetID="55" presetClass="entr" presetSubtype="0" fill="hold" grpId="0" nodeType="withEffect">
                                  <p:stCondLst>
                                    <p:cond delay="500"/>
                                  </p:stCondLst>
                                  <p:childTnLst>
                                    <p:set>
                                      <p:cBhvr>
                                        <p:cTn id="24" dur="1" fill="hold">
                                          <p:stCondLst>
                                            <p:cond delay="0"/>
                                          </p:stCondLst>
                                        </p:cTn>
                                        <p:tgtEl>
                                          <p:spTgt spid="34"/>
                                        </p:tgtEl>
                                        <p:attrNameLst>
                                          <p:attrName>style.visibility</p:attrName>
                                        </p:attrNameLst>
                                      </p:cBhvr>
                                      <p:to>
                                        <p:strVal val="visible"/>
                                      </p:to>
                                    </p:set>
                                    <p:anim calcmode="lin" valueType="num">
                                      <p:cBhvr>
                                        <p:cTn id="25" dur="1000" fill="hold"/>
                                        <p:tgtEl>
                                          <p:spTgt spid="34"/>
                                        </p:tgtEl>
                                        <p:attrNameLst>
                                          <p:attrName>ppt_w</p:attrName>
                                        </p:attrNameLst>
                                      </p:cBhvr>
                                      <p:tavLst>
                                        <p:tav tm="0">
                                          <p:val>
                                            <p:strVal val="#ppt_w*0.70"/>
                                          </p:val>
                                        </p:tav>
                                        <p:tav tm="100000">
                                          <p:val>
                                            <p:strVal val="#ppt_w"/>
                                          </p:val>
                                        </p:tav>
                                      </p:tavLst>
                                    </p:anim>
                                    <p:anim calcmode="lin" valueType="num">
                                      <p:cBhvr>
                                        <p:cTn id="26" dur="1000" fill="hold"/>
                                        <p:tgtEl>
                                          <p:spTgt spid="34"/>
                                        </p:tgtEl>
                                        <p:attrNameLst>
                                          <p:attrName>ppt_h</p:attrName>
                                        </p:attrNameLst>
                                      </p:cBhvr>
                                      <p:tavLst>
                                        <p:tav tm="0">
                                          <p:val>
                                            <p:strVal val="#ppt_h"/>
                                          </p:val>
                                        </p:tav>
                                        <p:tav tm="100000">
                                          <p:val>
                                            <p:strVal val="#ppt_h"/>
                                          </p:val>
                                        </p:tav>
                                      </p:tavLst>
                                    </p:anim>
                                    <p:animEffect transition="in" filter="fade">
                                      <p:cBhvr>
                                        <p:cTn id="27" dur="1000"/>
                                        <p:tgtEl>
                                          <p:spTgt spid="34"/>
                                        </p:tgtEl>
                                      </p:cBhvr>
                                    </p:animEffect>
                                  </p:childTnLst>
                                </p:cTn>
                              </p:par>
                              <p:par>
                                <p:cTn id="28" presetID="55" presetClass="entr" presetSubtype="0" fill="hold" nodeType="withEffect">
                                  <p:stCondLst>
                                    <p:cond delay="500"/>
                                  </p:stCondLst>
                                  <p:childTnLst>
                                    <p:set>
                                      <p:cBhvr>
                                        <p:cTn id="29" dur="1" fill="hold">
                                          <p:stCondLst>
                                            <p:cond delay="0"/>
                                          </p:stCondLst>
                                        </p:cTn>
                                        <p:tgtEl>
                                          <p:spTgt spid="40"/>
                                        </p:tgtEl>
                                        <p:attrNameLst>
                                          <p:attrName>style.visibility</p:attrName>
                                        </p:attrNameLst>
                                      </p:cBhvr>
                                      <p:to>
                                        <p:strVal val="visible"/>
                                      </p:to>
                                    </p:set>
                                    <p:anim calcmode="lin" valueType="num">
                                      <p:cBhvr>
                                        <p:cTn id="30" dur="1000" fill="hold"/>
                                        <p:tgtEl>
                                          <p:spTgt spid="40"/>
                                        </p:tgtEl>
                                        <p:attrNameLst>
                                          <p:attrName>ppt_w</p:attrName>
                                        </p:attrNameLst>
                                      </p:cBhvr>
                                      <p:tavLst>
                                        <p:tav tm="0">
                                          <p:val>
                                            <p:strVal val="#ppt_w*0.70"/>
                                          </p:val>
                                        </p:tav>
                                        <p:tav tm="100000">
                                          <p:val>
                                            <p:strVal val="#ppt_w"/>
                                          </p:val>
                                        </p:tav>
                                      </p:tavLst>
                                    </p:anim>
                                    <p:anim calcmode="lin" valueType="num">
                                      <p:cBhvr>
                                        <p:cTn id="31" dur="1000" fill="hold"/>
                                        <p:tgtEl>
                                          <p:spTgt spid="40"/>
                                        </p:tgtEl>
                                        <p:attrNameLst>
                                          <p:attrName>ppt_h</p:attrName>
                                        </p:attrNameLst>
                                      </p:cBhvr>
                                      <p:tavLst>
                                        <p:tav tm="0">
                                          <p:val>
                                            <p:strVal val="#ppt_h"/>
                                          </p:val>
                                        </p:tav>
                                        <p:tav tm="100000">
                                          <p:val>
                                            <p:strVal val="#ppt_h"/>
                                          </p:val>
                                        </p:tav>
                                      </p:tavLst>
                                    </p:anim>
                                    <p:animEffect transition="in" filter="fade">
                                      <p:cBhvr>
                                        <p:cTn id="32" dur="1000"/>
                                        <p:tgtEl>
                                          <p:spTgt spid="40"/>
                                        </p:tgtEl>
                                      </p:cBhvr>
                                    </p:animEffect>
                                  </p:childTnLst>
                                </p:cTn>
                              </p:par>
                              <p:par>
                                <p:cTn id="33" presetID="55" presetClass="entr" presetSubtype="0" fill="hold" nodeType="withEffect">
                                  <p:stCondLst>
                                    <p:cond delay="500"/>
                                  </p:stCondLst>
                                  <p:childTnLst>
                                    <p:set>
                                      <p:cBhvr>
                                        <p:cTn id="34" dur="1" fill="hold">
                                          <p:stCondLst>
                                            <p:cond delay="0"/>
                                          </p:stCondLst>
                                        </p:cTn>
                                        <p:tgtEl>
                                          <p:spTgt spid="42"/>
                                        </p:tgtEl>
                                        <p:attrNameLst>
                                          <p:attrName>style.visibility</p:attrName>
                                        </p:attrNameLst>
                                      </p:cBhvr>
                                      <p:to>
                                        <p:strVal val="visible"/>
                                      </p:to>
                                    </p:set>
                                    <p:anim calcmode="lin" valueType="num">
                                      <p:cBhvr>
                                        <p:cTn id="35" dur="1000" fill="hold"/>
                                        <p:tgtEl>
                                          <p:spTgt spid="42"/>
                                        </p:tgtEl>
                                        <p:attrNameLst>
                                          <p:attrName>ppt_w</p:attrName>
                                        </p:attrNameLst>
                                      </p:cBhvr>
                                      <p:tavLst>
                                        <p:tav tm="0">
                                          <p:val>
                                            <p:strVal val="#ppt_w*0.70"/>
                                          </p:val>
                                        </p:tav>
                                        <p:tav tm="100000">
                                          <p:val>
                                            <p:strVal val="#ppt_w"/>
                                          </p:val>
                                        </p:tav>
                                      </p:tavLst>
                                    </p:anim>
                                    <p:anim calcmode="lin" valueType="num">
                                      <p:cBhvr>
                                        <p:cTn id="36" dur="1000" fill="hold"/>
                                        <p:tgtEl>
                                          <p:spTgt spid="42"/>
                                        </p:tgtEl>
                                        <p:attrNameLst>
                                          <p:attrName>ppt_h</p:attrName>
                                        </p:attrNameLst>
                                      </p:cBhvr>
                                      <p:tavLst>
                                        <p:tav tm="0">
                                          <p:val>
                                            <p:strVal val="#ppt_h"/>
                                          </p:val>
                                        </p:tav>
                                        <p:tav tm="100000">
                                          <p:val>
                                            <p:strVal val="#ppt_h"/>
                                          </p:val>
                                        </p:tav>
                                      </p:tavLst>
                                    </p:anim>
                                    <p:animEffect transition="in" filter="fade">
                                      <p:cBhvr>
                                        <p:cTn id="37" dur="1000"/>
                                        <p:tgtEl>
                                          <p:spTgt spid="42"/>
                                        </p:tgtEl>
                                      </p:cBhvr>
                                    </p:animEffect>
                                  </p:childTnLst>
                                </p:cTn>
                              </p:par>
                              <p:par>
                                <p:cTn id="38" presetID="55" presetClass="entr" presetSubtype="0" fill="hold" nodeType="withEffect">
                                  <p:stCondLst>
                                    <p:cond delay="500"/>
                                  </p:stCondLst>
                                  <p:childTnLst>
                                    <p:set>
                                      <p:cBhvr>
                                        <p:cTn id="39" dur="1" fill="hold">
                                          <p:stCondLst>
                                            <p:cond delay="0"/>
                                          </p:stCondLst>
                                        </p:cTn>
                                        <p:tgtEl>
                                          <p:spTgt spid="46"/>
                                        </p:tgtEl>
                                        <p:attrNameLst>
                                          <p:attrName>style.visibility</p:attrName>
                                        </p:attrNameLst>
                                      </p:cBhvr>
                                      <p:to>
                                        <p:strVal val="visible"/>
                                      </p:to>
                                    </p:set>
                                    <p:anim calcmode="lin" valueType="num">
                                      <p:cBhvr>
                                        <p:cTn id="40" dur="1000" fill="hold"/>
                                        <p:tgtEl>
                                          <p:spTgt spid="46"/>
                                        </p:tgtEl>
                                        <p:attrNameLst>
                                          <p:attrName>ppt_w</p:attrName>
                                        </p:attrNameLst>
                                      </p:cBhvr>
                                      <p:tavLst>
                                        <p:tav tm="0">
                                          <p:val>
                                            <p:strVal val="#ppt_w*0.70"/>
                                          </p:val>
                                        </p:tav>
                                        <p:tav tm="100000">
                                          <p:val>
                                            <p:strVal val="#ppt_w"/>
                                          </p:val>
                                        </p:tav>
                                      </p:tavLst>
                                    </p:anim>
                                    <p:anim calcmode="lin" valueType="num">
                                      <p:cBhvr>
                                        <p:cTn id="41" dur="1000" fill="hold"/>
                                        <p:tgtEl>
                                          <p:spTgt spid="46"/>
                                        </p:tgtEl>
                                        <p:attrNameLst>
                                          <p:attrName>ppt_h</p:attrName>
                                        </p:attrNameLst>
                                      </p:cBhvr>
                                      <p:tavLst>
                                        <p:tav tm="0">
                                          <p:val>
                                            <p:strVal val="#ppt_h"/>
                                          </p:val>
                                        </p:tav>
                                        <p:tav tm="100000">
                                          <p:val>
                                            <p:strVal val="#ppt_h"/>
                                          </p:val>
                                        </p:tav>
                                      </p:tavLst>
                                    </p:anim>
                                    <p:animEffect transition="in" filter="fade">
                                      <p:cBhvr>
                                        <p:cTn id="42" dur="1000"/>
                                        <p:tgtEl>
                                          <p:spTgt spid="46"/>
                                        </p:tgtEl>
                                      </p:cBhvr>
                                    </p:animEffect>
                                  </p:childTnLst>
                                </p:cTn>
                              </p:par>
                              <p:par>
                                <p:cTn id="43" presetID="10" presetClass="entr" presetSubtype="0" fill="hold" grpId="0" nodeType="withEffect">
                                  <p:stCondLst>
                                    <p:cond delay="125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750"/>
                                        <p:tgtEl>
                                          <p:spTgt spid="6"/>
                                        </p:tgtEl>
                                      </p:cBhvr>
                                    </p:animEffect>
                                  </p:childTnLst>
                                </p:cTn>
                              </p:par>
                              <p:par>
                                <p:cTn id="46" presetID="22" presetClass="entr" presetSubtype="1" fill="hold" nodeType="withEffect">
                                  <p:stCondLst>
                                    <p:cond delay="1250"/>
                                  </p:stCondLst>
                                  <p:childTnLst>
                                    <p:set>
                                      <p:cBhvr>
                                        <p:cTn id="47" dur="1" fill="hold">
                                          <p:stCondLst>
                                            <p:cond delay="0"/>
                                          </p:stCondLst>
                                        </p:cTn>
                                        <p:tgtEl>
                                          <p:spTgt spid="49"/>
                                        </p:tgtEl>
                                        <p:attrNameLst>
                                          <p:attrName>style.visibility</p:attrName>
                                        </p:attrNameLst>
                                      </p:cBhvr>
                                      <p:to>
                                        <p:strVal val="visible"/>
                                      </p:to>
                                    </p:set>
                                    <p:animEffect transition="in" filter="wipe(up)">
                                      <p:cBhvr>
                                        <p:cTn id="48" dur="1250"/>
                                        <p:tgtEl>
                                          <p:spTgt spid="49"/>
                                        </p:tgtEl>
                                      </p:cBhvr>
                                    </p:animEffect>
                                  </p:childTnLst>
                                </p:cTn>
                              </p:par>
                              <p:par>
                                <p:cTn id="49" presetID="55" presetClass="entr" presetSubtype="0" fill="hold" grpId="0" nodeType="withEffect">
                                  <p:stCondLst>
                                    <p:cond delay="1750"/>
                                  </p:stCondLst>
                                  <p:childTnLst>
                                    <p:set>
                                      <p:cBhvr>
                                        <p:cTn id="50" dur="1" fill="hold">
                                          <p:stCondLst>
                                            <p:cond delay="0"/>
                                          </p:stCondLst>
                                        </p:cTn>
                                        <p:tgtEl>
                                          <p:spTgt spid="29"/>
                                        </p:tgtEl>
                                        <p:attrNameLst>
                                          <p:attrName>style.visibility</p:attrName>
                                        </p:attrNameLst>
                                      </p:cBhvr>
                                      <p:to>
                                        <p:strVal val="visible"/>
                                      </p:to>
                                    </p:set>
                                    <p:anim calcmode="lin" valueType="num">
                                      <p:cBhvr>
                                        <p:cTn id="51" dur="1000" fill="hold"/>
                                        <p:tgtEl>
                                          <p:spTgt spid="29"/>
                                        </p:tgtEl>
                                        <p:attrNameLst>
                                          <p:attrName>ppt_w</p:attrName>
                                        </p:attrNameLst>
                                      </p:cBhvr>
                                      <p:tavLst>
                                        <p:tav tm="0">
                                          <p:val>
                                            <p:strVal val="#ppt_w*0.70"/>
                                          </p:val>
                                        </p:tav>
                                        <p:tav tm="100000">
                                          <p:val>
                                            <p:strVal val="#ppt_w"/>
                                          </p:val>
                                        </p:tav>
                                      </p:tavLst>
                                    </p:anim>
                                    <p:anim calcmode="lin" valueType="num">
                                      <p:cBhvr>
                                        <p:cTn id="52" dur="1000" fill="hold"/>
                                        <p:tgtEl>
                                          <p:spTgt spid="29"/>
                                        </p:tgtEl>
                                        <p:attrNameLst>
                                          <p:attrName>ppt_h</p:attrName>
                                        </p:attrNameLst>
                                      </p:cBhvr>
                                      <p:tavLst>
                                        <p:tav tm="0">
                                          <p:val>
                                            <p:strVal val="#ppt_h"/>
                                          </p:val>
                                        </p:tav>
                                        <p:tav tm="100000">
                                          <p:val>
                                            <p:strVal val="#ppt_h"/>
                                          </p:val>
                                        </p:tav>
                                      </p:tavLst>
                                    </p:anim>
                                    <p:animEffect transition="in" filter="fade">
                                      <p:cBhvr>
                                        <p:cTn id="53" dur="1000"/>
                                        <p:tgtEl>
                                          <p:spTgt spid="29"/>
                                        </p:tgtEl>
                                      </p:cBhvr>
                                    </p:animEffect>
                                  </p:childTnLst>
                                </p:cTn>
                              </p:par>
                              <p:par>
                                <p:cTn id="54" presetID="55" presetClass="entr" presetSubtype="0" fill="hold" nodeType="withEffect">
                                  <p:stCondLst>
                                    <p:cond delay="1750"/>
                                  </p:stCondLst>
                                  <p:childTnLst>
                                    <p:set>
                                      <p:cBhvr>
                                        <p:cTn id="55" dur="1" fill="hold">
                                          <p:stCondLst>
                                            <p:cond delay="0"/>
                                          </p:stCondLst>
                                        </p:cTn>
                                        <p:tgtEl>
                                          <p:spTgt spid="52"/>
                                        </p:tgtEl>
                                        <p:attrNameLst>
                                          <p:attrName>style.visibility</p:attrName>
                                        </p:attrNameLst>
                                      </p:cBhvr>
                                      <p:to>
                                        <p:strVal val="visible"/>
                                      </p:to>
                                    </p:set>
                                    <p:anim calcmode="lin" valueType="num">
                                      <p:cBhvr>
                                        <p:cTn id="56" dur="1000" fill="hold"/>
                                        <p:tgtEl>
                                          <p:spTgt spid="52"/>
                                        </p:tgtEl>
                                        <p:attrNameLst>
                                          <p:attrName>ppt_w</p:attrName>
                                        </p:attrNameLst>
                                      </p:cBhvr>
                                      <p:tavLst>
                                        <p:tav tm="0">
                                          <p:val>
                                            <p:strVal val="#ppt_w*0.70"/>
                                          </p:val>
                                        </p:tav>
                                        <p:tav tm="100000">
                                          <p:val>
                                            <p:strVal val="#ppt_w"/>
                                          </p:val>
                                        </p:tav>
                                      </p:tavLst>
                                    </p:anim>
                                    <p:anim calcmode="lin" valueType="num">
                                      <p:cBhvr>
                                        <p:cTn id="57" dur="1000" fill="hold"/>
                                        <p:tgtEl>
                                          <p:spTgt spid="52"/>
                                        </p:tgtEl>
                                        <p:attrNameLst>
                                          <p:attrName>ppt_h</p:attrName>
                                        </p:attrNameLst>
                                      </p:cBhvr>
                                      <p:tavLst>
                                        <p:tav tm="0">
                                          <p:val>
                                            <p:strVal val="#ppt_h"/>
                                          </p:val>
                                        </p:tav>
                                        <p:tav tm="100000">
                                          <p:val>
                                            <p:strVal val="#ppt_h"/>
                                          </p:val>
                                        </p:tav>
                                      </p:tavLst>
                                    </p:anim>
                                    <p:animEffect transition="in" filter="fade">
                                      <p:cBhvr>
                                        <p:cTn id="58" dur="1000"/>
                                        <p:tgtEl>
                                          <p:spTgt spid="52"/>
                                        </p:tgtEl>
                                      </p:cBhvr>
                                    </p:animEffect>
                                  </p:childTnLst>
                                </p:cTn>
                              </p:par>
                              <p:par>
                                <p:cTn id="59" presetID="55" presetClass="entr" presetSubtype="0" fill="hold" grpId="0" nodeType="withEffect">
                                  <p:stCondLst>
                                    <p:cond delay="1750"/>
                                  </p:stCondLst>
                                  <p:childTnLst>
                                    <p:set>
                                      <p:cBhvr>
                                        <p:cTn id="60" dur="1" fill="hold">
                                          <p:stCondLst>
                                            <p:cond delay="0"/>
                                          </p:stCondLst>
                                        </p:cTn>
                                        <p:tgtEl>
                                          <p:spTgt spid="28"/>
                                        </p:tgtEl>
                                        <p:attrNameLst>
                                          <p:attrName>style.visibility</p:attrName>
                                        </p:attrNameLst>
                                      </p:cBhvr>
                                      <p:to>
                                        <p:strVal val="visible"/>
                                      </p:to>
                                    </p:set>
                                    <p:anim calcmode="lin" valueType="num">
                                      <p:cBhvr>
                                        <p:cTn id="61" dur="1000" fill="hold"/>
                                        <p:tgtEl>
                                          <p:spTgt spid="28"/>
                                        </p:tgtEl>
                                        <p:attrNameLst>
                                          <p:attrName>ppt_w</p:attrName>
                                        </p:attrNameLst>
                                      </p:cBhvr>
                                      <p:tavLst>
                                        <p:tav tm="0">
                                          <p:val>
                                            <p:strVal val="#ppt_w*0.70"/>
                                          </p:val>
                                        </p:tav>
                                        <p:tav tm="100000">
                                          <p:val>
                                            <p:strVal val="#ppt_w"/>
                                          </p:val>
                                        </p:tav>
                                      </p:tavLst>
                                    </p:anim>
                                    <p:anim calcmode="lin" valueType="num">
                                      <p:cBhvr>
                                        <p:cTn id="62" dur="1000" fill="hold"/>
                                        <p:tgtEl>
                                          <p:spTgt spid="28"/>
                                        </p:tgtEl>
                                        <p:attrNameLst>
                                          <p:attrName>ppt_h</p:attrName>
                                        </p:attrNameLst>
                                      </p:cBhvr>
                                      <p:tavLst>
                                        <p:tav tm="0">
                                          <p:val>
                                            <p:strVal val="#ppt_h"/>
                                          </p:val>
                                        </p:tav>
                                        <p:tav tm="100000">
                                          <p:val>
                                            <p:strVal val="#ppt_h"/>
                                          </p:val>
                                        </p:tav>
                                      </p:tavLst>
                                    </p:anim>
                                    <p:animEffect transition="in" filter="fade">
                                      <p:cBhvr>
                                        <p:cTn id="63" dur="1000"/>
                                        <p:tgtEl>
                                          <p:spTgt spid="28"/>
                                        </p:tgtEl>
                                      </p:cBhvr>
                                    </p:animEffect>
                                  </p:childTnLst>
                                </p:cTn>
                              </p:par>
                              <p:par>
                                <p:cTn id="64" presetID="10" presetClass="entr" presetSubtype="0" fill="hold" grpId="0" nodeType="withEffect">
                                  <p:stCondLst>
                                    <p:cond delay="2500"/>
                                  </p:stCondLst>
                                  <p:childTnLst>
                                    <p:set>
                                      <p:cBhvr>
                                        <p:cTn id="65" dur="1" fill="hold">
                                          <p:stCondLst>
                                            <p:cond delay="0"/>
                                          </p:stCondLst>
                                        </p:cTn>
                                        <p:tgtEl>
                                          <p:spTgt spid="5"/>
                                        </p:tgtEl>
                                        <p:attrNameLst>
                                          <p:attrName>style.visibility</p:attrName>
                                        </p:attrNameLst>
                                      </p:cBhvr>
                                      <p:to>
                                        <p:strVal val="visible"/>
                                      </p:to>
                                    </p:set>
                                    <p:animEffect transition="in" filter="fade">
                                      <p:cBhvr>
                                        <p:cTn id="66" dur="750"/>
                                        <p:tgtEl>
                                          <p:spTgt spid="5"/>
                                        </p:tgtEl>
                                      </p:cBhvr>
                                    </p:animEffect>
                                  </p:childTnLst>
                                </p:cTn>
                              </p:par>
                              <p:par>
                                <p:cTn id="67" presetID="22" presetClass="entr" presetSubtype="2" fill="hold" nodeType="withEffect">
                                  <p:stCondLst>
                                    <p:cond delay="2500"/>
                                  </p:stCondLst>
                                  <p:childTnLst>
                                    <p:set>
                                      <p:cBhvr>
                                        <p:cTn id="68" dur="1" fill="hold">
                                          <p:stCondLst>
                                            <p:cond delay="0"/>
                                          </p:stCondLst>
                                        </p:cTn>
                                        <p:tgtEl>
                                          <p:spTgt spid="56"/>
                                        </p:tgtEl>
                                        <p:attrNameLst>
                                          <p:attrName>style.visibility</p:attrName>
                                        </p:attrNameLst>
                                      </p:cBhvr>
                                      <p:to>
                                        <p:strVal val="visible"/>
                                      </p:to>
                                    </p:set>
                                    <p:animEffect transition="in" filter="wipe(right)">
                                      <p:cBhvr>
                                        <p:cTn id="69" dur="1250"/>
                                        <p:tgtEl>
                                          <p:spTgt spid="56"/>
                                        </p:tgtEl>
                                      </p:cBhvr>
                                    </p:animEffect>
                                  </p:childTnLst>
                                </p:cTn>
                              </p:par>
                              <p:par>
                                <p:cTn id="70" presetID="55" presetClass="entr" presetSubtype="0" fill="hold" nodeType="withEffect">
                                  <p:stCondLst>
                                    <p:cond delay="3000"/>
                                  </p:stCondLst>
                                  <p:childTnLst>
                                    <p:set>
                                      <p:cBhvr>
                                        <p:cTn id="71" dur="1" fill="hold">
                                          <p:stCondLst>
                                            <p:cond delay="0"/>
                                          </p:stCondLst>
                                        </p:cTn>
                                        <p:tgtEl>
                                          <p:spTgt spid="59"/>
                                        </p:tgtEl>
                                        <p:attrNameLst>
                                          <p:attrName>style.visibility</p:attrName>
                                        </p:attrNameLst>
                                      </p:cBhvr>
                                      <p:to>
                                        <p:strVal val="visible"/>
                                      </p:to>
                                    </p:set>
                                    <p:anim calcmode="lin" valueType="num">
                                      <p:cBhvr>
                                        <p:cTn id="72" dur="1000" fill="hold"/>
                                        <p:tgtEl>
                                          <p:spTgt spid="59"/>
                                        </p:tgtEl>
                                        <p:attrNameLst>
                                          <p:attrName>ppt_w</p:attrName>
                                        </p:attrNameLst>
                                      </p:cBhvr>
                                      <p:tavLst>
                                        <p:tav tm="0">
                                          <p:val>
                                            <p:strVal val="#ppt_w*0.70"/>
                                          </p:val>
                                        </p:tav>
                                        <p:tav tm="100000">
                                          <p:val>
                                            <p:strVal val="#ppt_w"/>
                                          </p:val>
                                        </p:tav>
                                      </p:tavLst>
                                    </p:anim>
                                    <p:anim calcmode="lin" valueType="num">
                                      <p:cBhvr>
                                        <p:cTn id="73" dur="1000" fill="hold"/>
                                        <p:tgtEl>
                                          <p:spTgt spid="59"/>
                                        </p:tgtEl>
                                        <p:attrNameLst>
                                          <p:attrName>ppt_h</p:attrName>
                                        </p:attrNameLst>
                                      </p:cBhvr>
                                      <p:tavLst>
                                        <p:tav tm="0">
                                          <p:val>
                                            <p:strVal val="#ppt_h"/>
                                          </p:val>
                                        </p:tav>
                                        <p:tav tm="100000">
                                          <p:val>
                                            <p:strVal val="#ppt_h"/>
                                          </p:val>
                                        </p:tav>
                                      </p:tavLst>
                                    </p:anim>
                                    <p:animEffect transition="in" filter="fade">
                                      <p:cBhvr>
                                        <p:cTn id="74" dur="1000"/>
                                        <p:tgtEl>
                                          <p:spTgt spid="59"/>
                                        </p:tgtEl>
                                      </p:cBhvr>
                                    </p:animEffect>
                                  </p:childTnLst>
                                </p:cTn>
                              </p:par>
                              <p:par>
                                <p:cTn id="75" presetID="55" presetClass="entr" presetSubtype="0" fill="hold" nodeType="withEffect">
                                  <p:stCondLst>
                                    <p:cond delay="3000"/>
                                  </p:stCondLst>
                                  <p:childTnLst>
                                    <p:set>
                                      <p:cBhvr>
                                        <p:cTn id="76" dur="1" fill="hold">
                                          <p:stCondLst>
                                            <p:cond delay="0"/>
                                          </p:stCondLst>
                                        </p:cTn>
                                        <p:tgtEl>
                                          <p:spTgt spid="63"/>
                                        </p:tgtEl>
                                        <p:attrNameLst>
                                          <p:attrName>style.visibility</p:attrName>
                                        </p:attrNameLst>
                                      </p:cBhvr>
                                      <p:to>
                                        <p:strVal val="visible"/>
                                      </p:to>
                                    </p:set>
                                    <p:anim calcmode="lin" valueType="num">
                                      <p:cBhvr>
                                        <p:cTn id="77" dur="1000" fill="hold"/>
                                        <p:tgtEl>
                                          <p:spTgt spid="63"/>
                                        </p:tgtEl>
                                        <p:attrNameLst>
                                          <p:attrName>ppt_w</p:attrName>
                                        </p:attrNameLst>
                                      </p:cBhvr>
                                      <p:tavLst>
                                        <p:tav tm="0">
                                          <p:val>
                                            <p:strVal val="#ppt_w*0.70"/>
                                          </p:val>
                                        </p:tav>
                                        <p:tav tm="100000">
                                          <p:val>
                                            <p:strVal val="#ppt_w"/>
                                          </p:val>
                                        </p:tav>
                                      </p:tavLst>
                                    </p:anim>
                                    <p:anim calcmode="lin" valueType="num">
                                      <p:cBhvr>
                                        <p:cTn id="78" dur="1000" fill="hold"/>
                                        <p:tgtEl>
                                          <p:spTgt spid="63"/>
                                        </p:tgtEl>
                                        <p:attrNameLst>
                                          <p:attrName>ppt_h</p:attrName>
                                        </p:attrNameLst>
                                      </p:cBhvr>
                                      <p:tavLst>
                                        <p:tav tm="0">
                                          <p:val>
                                            <p:strVal val="#ppt_h"/>
                                          </p:val>
                                        </p:tav>
                                        <p:tav tm="100000">
                                          <p:val>
                                            <p:strVal val="#ppt_h"/>
                                          </p:val>
                                        </p:tav>
                                      </p:tavLst>
                                    </p:anim>
                                    <p:animEffect transition="in" filter="fade">
                                      <p:cBhvr>
                                        <p:cTn id="79" dur="1000"/>
                                        <p:tgtEl>
                                          <p:spTgt spid="63"/>
                                        </p:tgtEl>
                                      </p:cBhvr>
                                    </p:animEffect>
                                  </p:childTnLst>
                                </p:cTn>
                              </p:par>
                              <p:par>
                                <p:cTn id="80" presetID="55" presetClass="entr" presetSubtype="0" fill="hold" nodeType="withEffect">
                                  <p:stCondLst>
                                    <p:cond delay="3000"/>
                                  </p:stCondLst>
                                  <p:childTnLst>
                                    <p:set>
                                      <p:cBhvr>
                                        <p:cTn id="81" dur="1" fill="hold">
                                          <p:stCondLst>
                                            <p:cond delay="0"/>
                                          </p:stCondLst>
                                        </p:cTn>
                                        <p:tgtEl>
                                          <p:spTgt spid="67"/>
                                        </p:tgtEl>
                                        <p:attrNameLst>
                                          <p:attrName>style.visibility</p:attrName>
                                        </p:attrNameLst>
                                      </p:cBhvr>
                                      <p:to>
                                        <p:strVal val="visible"/>
                                      </p:to>
                                    </p:set>
                                    <p:anim calcmode="lin" valueType="num">
                                      <p:cBhvr>
                                        <p:cTn id="82" dur="1000" fill="hold"/>
                                        <p:tgtEl>
                                          <p:spTgt spid="67"/>
                                        </p:tgtEl>
                                        <p:attrNameLst>
                                          <p:attrName>ppt_w</p:attrName>
                                        </p:attrNameLst>
                                      </p:cBhvr>
                                      <p:tavLst>
                                        <p:tav tm="0">
                                          <p:val>
                                            <p:strVal val="#ppt_w*0.70"/>
                                          </p:val>
                                        </p:tav>
                                        <p:tav tm="100000">
                                          <p:val>
                                            <p:strVal val="#ppt_w"/>
                                          </p:val>
                                        </p:tav>
                                      </p:tavLst>
                                    </p:anim>
                                    <p:anim calcmode="lin" valueType="num">
                                      <p:cBhvr>
                                        <p:cTn id="83" dur="1000" fill="hold"/>
                                        <p:tgtEl>
                                          <p:spTgt spid="67"/>
                                        </p:tgtEl>
                                        <p:attrNameLst>
                                          <p:attrName>ppt_h</p:attrName>
                                        </p:attrNameLst>
                                      </p:cBhvr>
                                      <p:tavLst>
                                        <p:tav tm="0">
                                          <p:val>
                                            <p:strVal val="#ppt_h"/>
                                          </p:val>
                                        </p:tav>
                                        <p:tav tm="100000">
                                          <p:val>
                                            <p:strVal val="#ppt_h"/>
                                          </p:val>
                                        </p:tav>
                                      </p:tavLst>
                                    </p:anim>
                                    <p:animEffect transition="in" filter="fade">
                                      <p:cBhvr>
                                        <p:cTn id="84" dur="1000"/>
                                        <p:tgtEl>
                                          <p:spTgt spid="67"/>
                                        </p:tgtEl>
                                      </p:cBhvr>
                                    </p:animEffect>
                                  </p:childTnLst>
                                </p:cTn>
                              </p:par>
                              <p:par>
                                <p:cTn id="85" presetID="55" presetClass="entr" presetSubtype="0" fill="hold" nodeType="withEffect">
                                  <p:stCondLst>
                                    <p:cond delay="3000"/>
                                  </p:stCondLst>
                                  <p:childTnLst>
                                    <p:set>
                                      <p:cBhvr>
                                        <p:cTn id="86" dur="1" fill="hold">
                                          <p:stCondLst>
                                            <p:cond delay="0"/>
                                          </p:stCondLst>
                                        </p:cTn>
                                        <p:tgtEl>
                                          <p:spTgt spid="70"/>
                                        </p:tgtEl>
                                        <p:attrNameLst>
                                          <p:attrName>style.visibility</p:attrName>
                                        </p:attrNameLst>
                                      </p:cBhvr>
                                      <p:to>
                                        <p:strVal val="visible"/>
                                      </p:to>
                                    </p:set>
                                    <p:anim calcmode="lin" valueType="num">
                                      <p:cBhvr>
                                        <p:cTn id="87" dur="1000" fill="hold"/>
                                        <p:tgtEl>
                                          <p:spTgt spid="70"/>
                                        </p:tgtEl>
                                        <p:attrNameLst>
                                          <p:attrName>ppt_w</p:attrName>
                                        </p:attrNameLst>
                                      </p:cBhvr>
                                      <p:tavLst>
                                        <p:tav tm="0">
                                          <p:val>
                                            <p:strVal val="#ppt_w*0.70"/>
                                          </p:val>
                                        </p:tav>
                                        <p:tav tm="100000">
                                          <p:val>
                                            <p:strVal val="#ppt_w"/>
                                          </p:val>
                                        </p:tav>
                                      </p:tavLst>
                                    </p:anim>
                                    <p:anim calcmode="lin" valueType="num">
                                      <p:cBhvr>
                                        <p:cTn id="88" dur="1000" fill="hold"/>
                                        <p:tgtEl>
                                          <p:spTgt spid="70"/>
                                        </p:tgtEl>
                                        <p:attrNameLst>
                                          <p:attrName>ppt_h</p:attrName>
                                        </p:attrNameLst>
                                      </p:cBhvr>
                                      <p:tavLst>
                                        <p:tav tm="0">
                                          <p:val>
                                            <p:strVal val="#ppt_h"/>
                                          </p:val>
                                        </p:tav>
                                        <p:tav tm="100000">
                                          <p:val>
                                            <p:strVal val="#ppt_h"/>
                                          </p:val>
                                        </p:tav>
                                      </p:tavLst>
                                    </p:anim>
                                    <p:animEffect transition="in" filter="fade">
                                      <p:cBhvr>
                                        <p:cTn id="89" dur="1000"/>
                                        <p:tgtEl>
                                          <p:spTgt spid="70"/>
                                        </p:tgtEl>
                                      </p:cBhvr>
                                    </p:animEffect>
                                  </p:childTnLst>
                                </p:cTn>
                              </p:par>
                              <p:par>
                                <p:cTn id="90" presetID="55" presetClass="entr" presetSubtype="0" fill="hold" grpId="0" nodeType="withEffect">
                                  <p:stCondLst>
                                    <p:cond delay="3000"/>
                                  </p:stCondLst>
                                  <p:childTnLst>
                                    <p:set>
                                      <p:cBhvr>
                                        <p:cTn id="91" dur="1" fill="hold">
                                          <p:stCondLst>
                                            <p:cond delay="0"/>
                                          </p:stCondLst>
                                        </p:cTn>
                                        <p:tgtEl>
                                          <p:spTgt spid="26"/>
                                        </p:tgtEl>
                                        <p:attrNameLst>
                                          <p:attrName>style.visibility</p:attrName>
                                        </p:attrNameLst>
                                      </p:cBhvr>
                                      <p:to>
                                        <p:strVal val="visible"/>
                                      </p:to>
                                    </p:set>
                                    <p:anim calcmode="lin" valueType="num">
                                      <p:cBhvr>
                                        <p:cTn id="92" dur="1000" fill="hold"/>
                                        <p:tgtEl>
                                          <p:spTgt spid="26"/>
                                        </p:tgtEl>
                                        <p:attrNameLst>
                                          <p:attrName>ppt_w</p:attrName>
                                        </p:attrNameLst>
                                      </p:cBhvr>
                                      <p:tavLst>
                                        <p:tav tm="0">
                                          <p:val>
                                            <p:strVal val="#ppt_w*0.70"/>
                                          </p:val>
                                        </p:tav>
                                        <p:tav tm="100000">
                                          <p:val>
                                            <p:strVal val="#ppt_w"/>
                                          </p:val>
                                        </p:tav>
                                      </p:tavLst>
                                    </p:anim>
                                    <p:anim calcmode="lin" valueType="num">
                                      <p:cBhvr>
                                        <p:cTn id="93" dur="1000" fill="hold"/>
                                        <p:tgtEl>
                                          <p:spTgt spid="26"/>
                                        </p:tgtEl>
                                        <p:attrNameLst>
                                          <p:attrName>ppt_h</p:attrName>
                                        </p:attrNameLst>
                                      </p:cBhvr>
                                      <p:tavLst>
                                        <p:tav tm="0">
                                          <p:val>
                                            <p:strVal val="#ppt_h"/>
                                          </p:val>
                                        </p:tav>
                                        <p:tav tm="100000">
                                          <p:val>
                                            <p:strVal val="#ppt_h"/>
                                          </p:val>
                                        </p:tav>
                                      </p:tavLst>
                                    </p:anim>
                                    <p:animEffect transition="in" filter="fade">
                                      <p:cBhvr>
                                        <p:cTn id="94" dur="1000"/>
                                        <p:tgtEl>
                                          <p:spTgt spid="26"/>
                                        </p:tgtEl>
                                      </p:cBhvr>
                                    </p:animEffect>
                                  </p:childTnLst>
                                </p:cTn>
                              </p:par>
                              <p:par>
                                <p:cTn id="95" presetID="55" presetClass="entr" presetSubtype="0" fill="hold" grpId="0" nodeType="withEffect">
                                  <p:stCondLst>
                                    <p:cond delay="3000"/>
                                  </p:stCondLst>
                                  <p:childTnLst>
                                    <p:set>
                                      <p:cBhvr>
                                        <p:cTn id="96" dur="1" fill="hold">
                                          <p:stCondLst>
                                            <p:cond delay="0"/>
                                          </p:stCondLst>
                                        </p:cTn>
                                        <p:tgtEl>
                                          <p:spTgt spid="27"/>
                                        </p:tgtEl>
                                        <p:attrNameLst>
                                          <p:attrName>style.visibility</p:attrName>
                                        </p:attrNameLst>
                                      </p:cBhvr>
                                      <p:to>
                                        <p:strVal val="visible"/>
                                      </p:to>
                                    </p:set>
                                    <p:anim calcmode="lin" valueType="num">
                                      <p:cBhvr>
                                        <p:cTn id="97" dur="1000" fill="hold"/>
                                        <p:tgtEl>
                                          <p:spTgt spid="27"/>
                                        </p:tgtEl>
                                        <p:attrNameLst>
                                          <p:attrName>ppt_w</p:attrName>
                                        </p:attrNameLst>
                                      </p:cBhvr>
                                      <p:tavLst>
                                        <p:tav tm="0">
                                          <p:val>
                                            <p:strVal val="#ppt_w*0.70"/>
                                          </p:val>
                                        </p:tav>
                                        <p:tav tm="100000">
                                          <p:val>
                                            <p:strVal val="#ppt_w"/>
                                          </p:val>
                                        </p:tav>
                                      </p:tavLst>
                                    </p:anim>
                                    <p:anim calcmode="lin" valueType="num">
                                      <p:cBhvr>
                                        <p:cTn id="98" dur="1000" fill="hold"/>
                                        <p:tgtEl>
                                          <p:spTgt spid="27"/>
                                        </p:tgtEl>
                                        <p:attrNameLst>
                                          <p:attrName>ppt_h</p:attrName>
                                        </p:attrNameLst>
                                      </p:cBhvr>
                                      <p:tavLst>
                                        <p:tav tm="0">
                                          <p:val>
                                            <p:strVal val="#ppt_h"/>
                                          </p:val>
                                        </p:tav>
                                        <p:tav tm="100000">
                                          <p:val>
                                            <p:strVal val="#ppt_h"/>
                                          </p:val>
                                        </p:tav>
                                      </p:tavLst>
                                    </p:anim>
                                    <p:animEffect transition="in" filter="fade">
                                      <p:cBhvr>
                                        <p:cTn id="99" dur="1000"/>
                                        <p:tgtEl>
                                          <p:spTgt spid="27"/>
                                        </p:tgtEl>
                                      </p:cBhvr>
                                    </p:animEffect>
                                  </p:childTnLst>
                                </p:cTn>
                              </p:par>
                              <p:par>
                                <p:cTn id="100" presetID="55" presetClass="entr" presetSubtype="0" fill="hold" grpId="0" nodeType="withEffect">
                                  <p:stCondLst>
                                    <p:cond delay="3000"/>
                                  </p:stCondLst>
                                  <p:childTnLst>
                                    <p:set>
                                      <p:cBhvr>
                                        <p:cTn id="101" dur="1" fill="hold">
                                          <p:stCondLst>
                                            <p:cond delay="0"/>
                                          </p:stCondLst>
                                        </p:cTn>
                                        <p:tgtEl>
                                          <p:spTgt spid="36"/>
                                        </p:tgtEl>
                                        <p:attrNameLst>
                                          <p:attrName>style.visibility</p:attrName>
                                        </p:attrNameLst>
                                      </p:cBhvr>
                                      <p:to>
                                        <p:strVal val="visible"/>
                                      </p:to>
                                    </p:set>
                                    <p:anim calcmode="lin" valueType="num">
                                      <p:cBhvr>
                                        <p:cTn id="102" dur="1000" fill="hold"/>
                                        <p:tgtEl>
                                          <p:spTgt spid="36"/>
                                        </p:tgtEl>
                                        <p:attrNameLst>
                                          <p:attrName>ppt_w</p:attrName>
                                        </p:attrNameLst>
                                      </p:cBhvr>
                                      <p:tavLst>
                                        <p:tav tm="0">
                                          <p:val>
                                            <p:strVal val="#ppt_w*0.70"/>
                                          </p:val>
                                        </p:tav>
                                        <p:tav tm="100000">
                                          <p:val>
                                            <p:strVal val="#ppt_w"/>
                                          </p:val>
                                        </p:tav>
                                      </p:tavLst>
                                    </p:anim>
                                    <p:anim calcmode="lin" valueType="num">
                                      <p:cBhvr>
                                        <p:cTn id="103" dur="1000" fill="hold"/>
                                        <p:tgtEl>
                                          <p:spTgt spid="36"/>
                                        </p:tgtEl>
                                        <p:attrNameLst>
                                          <p:attrName>ppt_h</p:attrName>
                                        </p:attrNameLst>
                                      </p:cBhvr>
                                      <p:tavLst>
                                        <p:tav tm="0">
                                          <p:val>
                                            <p:strVal val="#ppt_h"/>
                                          </p:val>
                                        </p:tav>
                                        <p:tav tm="100000">
                                          <p:val>
                                            <p:strVal val="#ppt_h"/>
                                          </p:val>
                                        </p:tav>
                                      </p:tavLst>
                                    </p:anim>
                                    <p:animEffect transition="in" filter="fade">
                                      <p:cBhvr>
                                        <p:cTn id="104" dur="1000"/>
                                        <p:tgtEl>
                                          <p:spTgt spid="36"/>
                                        </p:tgtEl>
                                      </p:cBhvr>
                                    </p:animEffect>
                                  </p:childTnLst>
                                </p:cTn>
                              </p:par>
                              <p:par>
                                <p:cTn id="105" presetID="55" presetClass="entr" presetSubtype="0" fill="hold" grpId="0" nodeType="withEffect">
                                  <p:stCondLst>
                                    <p:cond delay="3000"/>
                                  </p:stCondLst>
                                  <p:childTnLst>
                                    <p:set>
                                      <p:cBhvr>
                                        <p:cTn id="106" dur="1" fill="hold">
                                          <p:stCondLst>
                                            <p:cond delay="0"/>
                                          </p:stCondLst>
                                        </p:cTn>
                                        <p:tgtEl>
                                          <p:spTgt spid="37"/>
                                        </p:tgtEl>
                                        <p:attrNameLst>
                                          <p:attrName>style.visibility</p:attrName>
                                        </p:attrNameLst>
                                      </p:cBhvr>
                                      <p:to>
                                        <p:strVal val="visible"/>
                                      </p:to>
                                    </p:set>
                                    <p:anim calcmode="lin" valueType="num">
                                      <p:cBhvr>
                                        <p:cTn id="107" dur="1000" fill="hold"/>
                                        <p:tgtEl>
                                          <p:spTgt spid="37"/>
                                        </p:tgtEl>
                                        <p:attrNameLst>
                                          <p:attrName>ppt_w</p:attrName>
                                        </p:attrNameLst>
                                      </p:cBhvr>
                                      <p:tavLst>
                                        <p:tav tm="0">
                                          <p:val>
                                            <p:strVal val="#ppt_w*0.70"/>
                                          </p:val>
                                        </p:tav>
                                        <p:tav tm="100000">
                                          <p:val>
                                            <p:strVal val="#ppt_w"/>
                                          </p:val>
                                        </p:tav>
                                      </p:tavLst>
                                    </p:anim>
                                    <p:anim calcmode="lin" valueType="num">
                                      <p:cBhvr>
                                        <p:cTn id="108" dur="1000" fill="hold"/>
                                        <p:tgtEl>
                                          <p:spTgt spid="37"/>
                                        </p:tgtEl>
                                        <p:attrNameLst>
                                          <p:attrName>ppt_h</p:attrName>
                                        </p:attrNameLst>
                                      </p:cBhvr>
                                      <p:tavLst>
                                        <p:tav tm="0">
                                          <p:val>
                                            <p:strVal val="#ppt_h"/>
                                          </p:val>
                                        </p:tav>
                                        <p:tav tm="100000">
                                          <p:val>
                                            <p:strVal val="#ppt_h"/>
                                          </p:val>
                                        </p:tav>
                                      </p:tavLst>
                                    </p:anim>
                                    <p:animEffect transition="in" filter="fade">
                                      <p:cBhvr>
                                        <p:cTn id="109" dur="1000"/>
                                        <p:tgtEl>
                                          <p:spTgt spid="37"/>
                                        </p:tgtEl>
                                      </p:cBhvr>
                                    </p:animEffect>
                                  </p:childTnLst>
                                </p:cTn>
                              </p:par>
                              <p:par>
                                <p:cTn id="110" presetID="10" presetClass="entr" presetSubtype="0" fill="hold" grpId="0" nodeType="withEffect">
                                  <p:stCondLst>
                                    <p:cond delay="3750"/>
                                  </p:stCondLst>
                                  <p:childTnLst>
                                    <p:set>
                                      <p:cBhvr>
                                        <p:cTn id="111" dur="1" fill="hold">
                                          <p:stCondLst>
                                            <p:cond delay="0"/>
                                          </p:stCondLst>
                                        </p:cTn>
                                        <p:tgtEl>
                                          <p:spTgt spid="11"/>
                                        </p:tgtEl>
                                        <p:attrNameLst>
                                          <p:attrName>style.visibility</p:attrName>
                                        </p:attrNameLst>
                                      </p:cBhvr>
                                      <p:to>
                                        <p:strVal val="visible"/>
                                      </p:to>
                                    </p:set>
                                    <p:animEffect transition="in" filter="fade">
                                      <p:cBhvr>
                                        <p:cTn id="112" dur="750"/>
                                        <p:tgtEl>
                                          <p:spTgt spid="11"/>
                                        </p:tgtEl>
                                      </p:cBhvr>
                                    </p:animEffect>
                                  </p:childTnLst>
                                </p:cTn>
                              </p:par>
                              <p:par>
                                <p:cTn id="113" presetID="22" presetClass="entr" presetSubtype="8" fill="hold" nodeType="withEffect">
                                  <p:stCondLst>
                                    <p:cond delay="3750"/>
                                  </p:stCondLst>
                                  <p:childTnLst>
                                    <p:set>
                                      <p:cBhvr>
                                        <p:cTn id="114" dur="1" fill="hold">
                                          <p:stCondLst>
                                            <p:cond delay="0"/>
                                          </p:stCondLst>
                                        </p:cTn>
                                        <p:tgtEl>
                                          <p:spTgt spid="73"/>
                                        </p:tgtEl>
                                        <p:attrNameLst>
                                          <p:attrName>style.visibility</p:attrName>
                                        </p:attrNameLst>
                                      </p:cBhvr>
                                      <p:to>
                                        <p:strVal val="visible"/>
                                      </p:to>
                                    </p:set>
                                    <p:animEffect transition="in" filter="wipe(left)">
                                      <p:cBhvr>
                                        <p:cTn id="115" dur="1250"/>
                                        <p:tgtEl>
                                          <p:spTgt spid="73"/>
                                        </p:tgtEl>
                                      </p:cBhvr>
                                    </p:animEffect>
                                  </p:childTnLst>
                                </p:cTn>
                              </p:par>
                              <p:par>
                                <p:cTn id="116" presetID="55" presetClass="entr" presetSubtype="0" fill="hold" nodeType="withEffect">
                                  <p:stCondLst>
                                    <p:cond delay="4250"/>
                                  </p:stCondLst>
                                  <p:childTnLst>
                                    <p:set>
                                      <p:cBhvr>
                                        <p:cTn id="117" dur="1" fill="hold">
                                          <p:stCondLst>
                                            <p:cond delay="0"/>
                                          </p:stCondLst>
                                        </p:cTn>
                                        <p:tgtEl>
                                          <p:spTgt spid="77"/>
                                        </p:tgtEl>
                                        <p:attrNameLst>
                                          <p:attrName>style.visibility</p:attrName>
                                        </p:attrNameLst>
                                      </p:cBhvr>
                                      <p:to>
                                        <p:strVal val="visible"/>
                                      </p:to>
                                    </p:set>
                                    <p:anim calcmode="lin" valueType="num">
                                      <p:cBhvr>
                                        <p:cTn id="118" dur="1000" fill="hold"/>
                                        <p:tgtEl>
                                          <p:spTgt spid="77"/>
                                        </p:tgtEl>
                                        <p:attrNameLst>
                                          <p:attrName>ppt_w</p:attrName>
                                        </p:attrNameLst>
                                      </p:cBhvr>
                                      <p:tavLst>
                                        <p:tav tm="0">
                                          <p:val>
                                            <p:strVal val="#ppt_w*0.70"/>
                                          </p:val>
                                        </p:tav>
                                        <p:tav tm="100000">
                                          <p:val>
                                            <p:strVal val="#ppt_w"/>
                                          </p:val>
                                        </p:tav>
                                      </p:tavLst>
                                    </p:anim>
                                    <p:anim calcmode="lin" valueType="num">
                                      <p:cBhvr>
                                        <p:cTn id="119" dur="1000" fill="hold"/>
                                        <p:tgtEl>
                                          <p:spTgt spid="77"/>
                                        </p:tgtEl>
                                        <p:attrNameLst>
                                          <p:attrName>ppt_h</p:attrName>
                                        </p:attrNameLst>
                                      </p:cBhvr>
                                      <p:tavLst>
                                        <p:tav tm="0">
                                          <p:val>
                                            <p:strVal val="#ppt_h"/>
                                          </p:val>
                                        </p:tav>
                                        <p:tav tm="100000">
                                          <p:val>
                                            <p:strVal val="#ppt_h"/>
                                          </p:val>
                                        </p:tav>
                                      </p:tavLst>
                                    </p:anim>
                                    <p:animEffect transition="in" filter="fade">
                                      <p:cBhvr>
                                        <p:cTn id="120" dur="1000"/>
                                        <p:tgtEl>
                                          <p:spTgt spid="77"/>
                                        </p:tgtEl>
                                      </p:cBhvr>
                                    </p:animEffect>
                                  </p:childTnLst>
                                </p:cTn>
                              </p:par>
                              <p:par>
                                <p:cTn id="121" presetID="55" presetClass="entr" presetSubtype="0" fill="hold" grpId="0" nodeType="withEffect">
                                  <p:stCondLst>
                                    <p:cond delay="4250"/>
                                  </p:stCondLst>
                                  <p:childTnLst>
                                    <p:set>
                                      <p:cBhvr>
                                        <p:cTn id="122" dur="1" fill="hold">
                                          <p:stCondLst>
                                            <p:cond delay="0"/>
                                          </p:stCondLst>
                                        </p:cTn>
                                        <p:tgtEl>
                                          <p:spTgt spid="38"/>
                                        </p:tgtEl>
                                        <p:attrNameLst>
                                          <p:attrName>style.visibility</p:attrName>
                                        </p:attrNameLst>
                                      </p:cBhvr>
                                      <p:to>
                                        <p:strVal val="visible"/>
                                      </p:to>
                                    </p:set>
                                    <p:anim calcmode="lin" valueType="num">
                                      <p:cBhvr>
                                        <p:cTn id="123" dur="1000" fill="hold"/>
                                        <p:tgtEl>
                                          <p:spTgt spid="38"/>
                                        </p:tgtEl>
                                        <p:attrNameLst>
                                          <p:attrName>ppt_w</p:attrName>
                                        </p:attrNameLst>
                                      </p:cBhvr>
                                      <p:tavLst>
                                        <p:tav tm="0">
                                          <p:val>
                                            <p:strVal val="#ppt_w*0.70"/>
                                          </p:val>
                                        </p:tav>
                                        <p:tav tm="100000">
                                          <p:val>
                                            <p:strVal val="#ppt_w"/>
                                          </p:val>
                                        </p:tav>
                                      </p:tavLst>
                                    </p:anim>
                                    <p:anim calcmode="lin" valueType="num">
                                      <p:cBhvr>
                                        <p:cTn id="124" dur="1000" fill="hold"/>
                                        <p:tgtEl>
                                          <p:spTgt spid="38"/>
                                        </p:tgtEl>
                                        <p:attrNameLst>
                                          <p:attrName>ppt_h</p:attrName>
                                        </p:attrNameLst>
                                      </p:cBhvr>
                                      <p:tavLst>
                                        <p:tav tm="0">
                                          <p:val>
                                            <p:strVal val="#ppt_h"/>
                                          </p:val>
                                        </p:tav>
                                        <p:tav tm="100000">
                                          <p:val>
                                            <p:strVal val="#ppt_h"/>
                                          </p:val>
                                        </p:tav>
                                      </p:tavLst>
                                    </p:anim>
                                    <p:animEffect transition="in" filter="fade">
                                      <p:cBhvr>
                                        <p:cTn id="125" dur="1000"/>
                                        <p:tgtEl>
                                          <p:spTgt spid="38"/>
                                        </p:tgtEl>
                                      </p:cBhvr>
                                    </p:animEffect>
                                  </p:childTnLst>
                                </p:cTn>
                              </p:par>
                              <p:par>
                                <p:cTn id="126" presetID="55" presetClass="entr" presetSubtype="0" fill="hold" grpId="0" nodeType="withEffect">
                                  <p:stCondLst>
                                    <p:cond delay="4250"/>
                                  </p:stCondLst>
                                  <p:childTnLst>
                                    <p:set>
                                      <p:cBhvr>
                                        <p:cTn id="127" dur="1" fill="hold">
                                          <p:stCondLst>
                                            <p:cond delay="0"/>
                                          </p:stCondLst>
                                        </p:cTn>
                                        <p:tgtEl>
                                          <p:spTgt spid="39"/>
                                        </p:tgtEl>
                                        <p:attrNameLst>
                                          <p:attrName>style.visibility</p:attrName>
                                        </p:attrNameLst>
                                      </p:cBhvr>
                                      <p:to>
                                        <p:strVal val="visible"/>
                                      </p:to>
                                    </p:set>
                                    <p:anim calcmode="lin" valueType="num">
                                      <p:cBhvr>
                                        <p:cTn id="128" dur="1000" fill="hold"/>
                                        <p:tgtEl>
                                          <p:spTgt spid="39"/>
                                        </p:tgtEl>
                                        <p:attrNameLst>
                                          <p:attrName>ppt_w</p:attrName>
                                        </p:attrNameLst>
                                      </p:cBhvr>
                                      <p:tavLst>
                                        <p:tav tm="0">
                                          <p:val>
                                            <p:strVal val="#ppt_w*0.70"/>
                                          </p:val>
                                        </p:tav>
                                        <p:tav tm="100000">
                                          <p:val>
                                            <p:strVal val="#ppt_w"/>
                                          </p:val>
                                        </p:tav>
                                      </p:tavLst>
                                    </p:anim>
                                    <p:anim calcmode="lin" valueType="num">
                                      <p:cBhvr>
                                        <p:cTn id="129" dur="1000" fill="hold"/>
                                        <p:tgtEl>
                                          <p:spTgt spid="39"/>
                                        </p:tgtEl>
                                        <p:attrNameLst>
                                          <p:attrName>ppt_h</p:attrName>
                                        </p:attrNameLst>
                                      </p:cBhvr>
                                      <p:tavLst>
                                        <p:tav tm="0">
                                          <p:val>
                                            <p:strVal val="#ppt_h"/>
                                          </p:val>
                                        </p:tav>
                                        <p:tav tm="100000">
                                          <p:val>
                                            <p:strVal val="#ppt_h"/>
                                          </p:val>
                                        </p:tav>
                                      </p:tavLst>
                                    </p:anim>
                                    <p:animEffect transition="in" filter="fade">
                                      <p:cBhvr>
                                        <p:cTn id="130"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1" grpId="0" animBg="1"/>
      <p:bldP spid="26" grpId="0" animBg="1"/>
      <p:bldP spid="27" grpId="0" animBg="1"/>
      <p:bldP spid="28" grpId="0" animBg="1"/>
      <p:bldP spid="29" grpId="0" animBg="1"/>
      <p:bldP spid="31" grpId="0" animBg="1"/>
      <p:bldP spid="32" grpId="0" animBg="1"/>
      <p:bldP spid="33" grpId="0" animBg="1"/>
      <p:bldP spid="34" grpId="0" animBg="1"/>
      <p:bldP spid="36" grpId="0" animBg="1"/>
      <p:bldP spid="37" grpId="0" animBg="1"/>
      <p:bldP spid="38" grpId="0" animBg="1"/>
      <p:bldP spid="3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E009488-75BA-4368-B0F3-55C24C3DDCF6}"/>
              </a:ext>
            </a:extLst>
          </p:cNvPr>
          <p:cNvGrpSpPr/>
          <p:nvPr/>
        </p:nvGrpSpPr>
        <p:grpSpPr>
          <a:xfrm>
            <a:off x="972136" y="2049343"/>
            <a:ext cx="10335999" cy="3916104"/>
            <a:chOff x="972136" y="2049343"/>
            <a:chExt cx="10335999" cy="3916104"/>
          </a:xfrm>
        </p:grpSpPr>
        <p:cxnSp>
          <p:nvCxnSpPr>
            <p:cNvPr id="8" name="Straight Connector 7">
              <a:extLst>
                <a:ext uri="{FF2B5EF4-FFF2-40B4-BE49-F238E27FC236}">
                  <a16:creationId xmlns:a16="http://schemas.microsoft.com/office/drawing/2014/main" id="{B01D9BB9-4F3D-4908-8801-DEEB5484B9E8}"/>
                </a:ext>
              </a:extLst>
            </p:cNvPr>
            <p:cNvCxnSpPr/>
            <p:nvPr/>
          </p:nvCxnSpPr>
          <p:spPr>
            <a:xfrm>
              <a:off x="972136" y="2049343"/>
              <a:ext cx="10335999" cy="0"/>
            </a:xfrm>
            <a:prstGeom prst="lin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Straight Connector 9">
              <a:extLst>
                <a:ext uri="{FF2B5EF4-FFF2-40B4-BE49-F238E27FC236}">
                  <a16:creationId xmlns:a16="http://schemas.microsoft.com/office/drawing/2014/main" id="{527D73DA-3737-4AF6-9EC1-606BC79E2E27}"/>
                </a:ext>
              </a:extLst>
            </p:cNvPr>
            <p:cNvCxnSpPr/>
            <p:nvPr/>
          </p:nvCxnSpPr>
          <p:spPr>
            <a:xfrm>
              <a:off x="972136" y="3028368"/>
              <a:ext cx="10335999" cy="0"/>
            </a:xfrm>
            <a:prstGeom prst="lin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11" name="Straight Connector 10">
              <a:extLst>
                <a:ext uri="{FF2B5EF4-FFF2-40B4-BE49-F238E27FC236}">
                  <a16:creationId xmlns:a16="http://schemas.microsoft.com/office/drawing/2014/main" id="{FDC5BEAD-B25B-4669-9E7F-B8D01EF84265}"/>
                </a:ext>
              </a:extLst>
            </p:cNvPr>
            <p:cNvCxnSpPr/>
            <p:nvPr/>
          </p:nvCxnSpPr>
          <p:spPr>
            <a:xfrm>
              <a:off x="972136" y="4007395"/>
              <a:ext cx="10335999" cy="0"/>
            </a:xfrm>
            <a:prstGeom prst="lin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Straight Connector 11">
              <a:extLst>
                <a:ext uri="{FF2B5EF4-FFF2-40B4-BE49-F238E27FC236}">
                  <a16:creationId xmlns:a16="http://schemas.microsoft.com/office/drawing/2014/main" id="{ECA4BD35-4415-4298-95BB-4E2F35F5949A}"/>
                </a:ext>
              </a:extLst>
            </p:cNvPr>
            <p:cNvCxnSpPr/>
            <p:nvPr/>
          </p:nvCxnSpPr>
          <p:spPr>
            <a:xfrm>
              <a:off x="972136" y="4986422"/>
              <a:ext cx="10335999" cy="0"/>
            </a:xfrm>
            <a:prstGeom prst="lin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a:extLst>
                <a:ext uri="{FF2B5EF4-FFF2-40B4-BE49-F238E27FC236}">
                  <a16:creationId xmlns:a16="http://schemas.microsoft.com/office/drawing/2014/main" id="{9EA59D4D-59B9-40D8-BA2A-F54CB2BDA997}"/>
                </a:ext>
              </a:extLst>
            </p:cNvPr>
            <p:cNvCxnSpPr/>
            <p:nvPr/>
          </p:nvCxnSpPr>
          <p:spPr>
            <a:xfrm>
              <a:off x="972136" y="5965447"/>
              <a:ext cx="10335999" cy="0"/>
            </a:xfrm>
            <a:prstGeom prst="lin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grpSp>
      <p:sp>
        <p:nvSpPr>
          <p:cNvPr id="3" name="Rectangle: Rounded Corners 2">
            <a:extLst>
              <a:ext uri="{FF2B5EF4-FFF2-40B4-BE49-F238E27FC236}">
                <a16:creationId xmlns:a16="http://schemas.microsoft.com/office/drawing/2014/main" id="{DFDCF8EF-9CA7-40B9-96AC-2B07AF5CC532}"/>
              </a:ext>
            </a:extLst>
          </p:cNvPr>
          <p:cNvSpPr/>
          <p:nvPr/>
        </p:nvSpPr>
        <p:spPr>
          <a:xfrm>
            <a:off x="2950965" y="892553"/>
            <a:ext cx="2089293" cy="5072891"/>
          </a:xfrm>
          <a:prstGeom prst="roundRect">
            <a:avLst>
              <a:gd name="adj" fmla="val 4753"/>
            </a:avLst>
          </a:prstGeom>
          <a:solidFill>
            <a:schemeClr val="accent3">
              <a:lumMod val="20000"/>
              <a:lumOff val="80000"/>
              <a:alpha val="41789"/>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BEC44EF-94E0-4605-AB99-DEF082280C2E}"/>
              </a:ext>
            </a:extLst>
          </p:cNvPr>
          <p:cNvSpPr txBox="1"/>
          <p:nvPr/>
        </p:nvSpPr>
        <p:spPr>
          <a:xfrm>
            <a:off x="3601915" y="1153835"/>
            <a:ext cx="787395" cy="584775"/>
          </a:xfrm>
          <a:prstGeom prst="rect">
            <a:avLst/>
          </a:prstGeom>
          <a:noFill/>
        </p:spPr>
        <p:txBody>
          <a:bodyPr wrap="none" rtlCol="0">
            <a:spAutoFit/>
          </a:bodyPr>
          <a:lstStyle/>
          <a:p>
            <a:pPr algn="ctr"/>
            <a:r>
              <a:rPr lang="en-US" sz="2000" b="1" dirty="0">
                <a:solidFill>
                  <a:schemeClr val="accent2"/>
                </a:solidFill>
                <a:latin typeface="Montserrat" panose="00000500000000000000" pitchFamily="50" charset="0"/>
              </a:rPr>
              <a:t>1</a:t>
            </a:r>
            <a:r>
              <a:rPr lang="en-US" sz="2000" b="1" baseline="30000" dirty="0">
                <a:solidFill>
                  <a:schemeClr val="accent2"/>
                </a:solidFill>
                <a:latin typeface="Montserrat" panose="00000500000000000000" pitchFamily="50" charset="0"/>
              </a:rPr>
              <a:t>st</a:t>
            </a:r>
          </a:p>
          <a:p>
            <a:pPr algn="ctr"/>
            <a:r>
              <a:rPr lang="en-US" sz="1200" dirty="0">
                <a:solidFill>
                  <a:schemeClr val="accent2"/>
                </a:solidFill>
                <a:latin typeface="Montserrat" panose="00000500000000000000" pitchFamily="50" charset="0"/>
              </a:rPr>
              <a:t>Quarter</a:t>
            </a:r>
          </a:p>
        </p:txBody>
      </p:sp>
      <p:sp>
        <p:nvSpPr>
          <p:cNvPr id="17" name="TextBox 16">
            <a:extLst>
              <a:ext uri="{FF2B5EF4-FFF2-40B4-BE49-F238E27FC236}">
                <a16:creationId xmlns:a16="http://schemas.microsoft.com/office/drawing/2014/main" id="{ADA09131-8E67-4F8A-818C-FADE1EF4FFE5}"/>
              </a:ext>
            </a:extLst>
          </p:cNvPr>
          <p:cNvSpPr txBox="1"/>
          <p:nvPr/>
        </p:nvSpPr>
        <p:spPr>
          <a:xfrm>
            <a:off x="9848138" y="1153835"/>
            <a:ext cx="830703" cy="616938"/>
          </a:xfrm>
          <a:prstGeom prst="rect">
            <a:avLst/>
          </a:prstGeom>
          <a:noFill/>
        </p:spPr>
        <p:txBody>
          <a:bodyPr wrap="none" rtlCol="0">
            <a:spAutoFit/>
          </a:bodyPr>
          <a:lstStyle/>
          <a:p>
            <a:pPr algn="ctr"/>
            <a:r>
              <a:rPr lang="en-US" sz="2000" b="1" dirty="0">
                <a:solidFill>
                  <a:schemeClr val="tx2">
                    <a:lumMod val="60000"/>
                    <a:lumOff val="40000"/>
                  </a:schemeClr>
                </a:solidFill>
                <a:latin typeface="Montserrat" panose="00000500000000000000" pitchFamily="50" charset="0"/>
              </a:rPr>
              <a:t>4</a:t>
            </a:r>
            <a:r>
              <a:rPr lang="en-US" sz="2000" b="1" baseline="30000" dirty="0">
                <a:solidFill>
                  <a:schemeClr val="tx2">
                    <a:lumMod val="60000"/>
                    <a:lumOff val="40000"/>
                  </a:schemeClr>
                </a:solidFill>
                <a:latin typeface="Montserrat" panose="00000500000000000000" pitchFamily="50" charset="0"/>
              </a:rPr>
              <a:t>th</a:t>
            </a:r>
          </a:p>
          <a:p>
            <a:pPr algn="ctr"/>
            <a:r>
              <a:rPr lang="en-US" sz="1200" dirty="0">
                <a:solidFill>
                  <a:schemeClr val="tx2">
                    <a:lumMod val="60000"/>
                    <a:lumOff val="40000"/>
                  </a:schemeClr>
                </a:solidFill>
                <a:latin typeface="Montserrat" panose="00000500000000000000" pitchFamily="50" charset="0"/>
              </a:rPr>
              <a:t>Quarter</a:t>
            </a:r>
          </a:p>
        </p:txBody>
      </p:sp>
      <p:sp>
        <p:nvSpPr>
          <p:cNvPr id="18" name="TextBox 17">
            <a:extLst>
              <a:ext uri="{FF2B5EF4-FFF2-40B4-BE49-F238E27FC236}">
                <a16:creationId xmlns:a16="http://schemas.microsoft.com/office/drawing/2014/main" id="{F2B655A6-450E-4BC4-8860-1FAA6BF6449F}"/>
              </a:ext>
            </a:extLst>
          </p:cNvPr>
          <p:cNvSpPr txBox="1"/>
          <p:nvPr/>
        </p:nvSpPr>
        <p:spPr>
          <a:xfrm>
            <a:off x="7758845" y="1153835"/>
            <a:ext cx="830703" cy="616938"/>
          </a:xfrm>
          <a:prstGeom prst="rect">
            <a:avLst/>
          </a:prstGeom>
          <a:noFill/>
        </p:spPr>
        <p:txBody>
          <a:bodyPr wrap="none" rtlCol="0">
            <a:spAutoFit/>
          </a:bodyPr>
          <a:lstStyle/>
          <a:p>
            <a:pPr algn="ctr"/>
            <a:r>
              <a:rPr lang="en-US" sz="2000" b="1" dirty="0">
                <a:solidFill>
                  <a:schemeClr val="tx2">
                    <a:lumMod val="60000"/>
                    <a:lumOff val="40000"/>
                  </a:schemeClr>
                </a:solidFill>
                <a:latin typeface="Montserrat" panose="00000500000000000000" pitchFamily="50" charset="0"/>
              </a:rPr>
              <a:t>3</a:t>
            </a:r>
            <a:r>
              <a:rPr lang="en-US" sz="2000" b="1" baseline="30000" dirty="0">
                <a:solidFill>
                  <a:schemeClr val="tx2">
                    <a:lumMod val="60000"/>
                    <a:lumOff val="40000"/>
                  </a:schemeClr>
                </a:solidFill>
                <a:latin typeface="Montserrat" panose="00000500000000000000" pitchFamily="50" charset="0"/>
              </a:rPr>
              <a:t>rd</a:t>
            </a:r>
          </a:p>
          <a:p>
            <a:pPr algn="ctr"/>
            <a:r>
              <a:rPr lang="en-US" sz="1200" dirty="0">
                <a:solidFill>
                  <a:schemeClr val="tx2">
                    <a:lumMod val="60000"/>
                    <a:lumOff val="40000"/>
                  </a:schemeClr>
                </a:solidFill>
                <a:latin typeface="Montserrat" panose="00000500000000000000" pitchFamily="50" charset="0"/>
              </a:rPr>
              <a:t>Quarter</a:t>
            </a:r>
          </a:p>
        </p:txBody>
      </p:sp>
      <p:sp>
        <p:nvSpPr>
          <p:cNvPr id="19" name="TextBox 18">
            <a:extLst>
              <a:ext uri="{FF2B5EF4-FFF2-40B4-BE49-F238E27FC236}">
                <a16:creationId xmlns:a16="http://schemas.microsoft.com/office/drawing/2014/main" id="{03E2534A-3C0F-4DF0-B1F8-2942E759D48B}"/>
              </a:ext>
            </a:extLst>
          </p:cNvPr>
          <p:cNvSpPr txBox="1"/>
          <p:nvPr/>
        </p:nvSpPr>
        <p:spPr>
          <a:xfrm>
            <a:off x="5669553" y="1153835"/>
            <a:ext cx="830703" cy="616938"/>
          </a:xfrm>
          <a:prstGeom prst="rect">
            <a:avLst/>
          </a:prstGeom>
          <a:noFill/>
        </p:spPr>
        <p:txBody>
          <a:bodyPr wrap="none" rtlCol="0">
            <a:spAutoFit/>
          </a:bodyPr>
          <a:lstStyle/>
          <a:p>
            <a:pPr algn="ctr"/>
            <a:r>
              <a:rPr lang="en-US" sz="2000" b="1" dirty="0">
                <a:solidFill>
                  <a:schemeClr val="tx2">
                    <a:lumMod val="60000"/>
                    <a:lumOff val="40000"/>
                  </a:schemeClr>
                </a:solidFill>
                <a:latin typeface="Montserrat" panose="00000500000000000000" pitchFamily="50" charset="0"/>
              </a:rPr>
              <a:t>2</a:t>
            </a:r>
            <a:r>
              <a:rPr lang="en-US" sz="2000" b="1" baseline="30000" dirty="0">
                <a:solidFill>
                  <a:schemeClr val="tx2">
                    <a:lumMod val="60000"/>
                    <a:lumOff val="40000"/>
                  </a:schemeClr>
                </a:solidFill>
                <a:latin typeface="Montserrat" panose="00000500000000000000" pitchFamily="50" charset="0"/>
              </a:rPr>
              <a:t>nd</a:t>
            </a:r>
          </a:p>
          <a:p>
            <a:pPr algn="ctr"/>
            <a:r>
              <a:rPr lang="en-US" sz="1200" dirty="0">
                <a:solidFill>
                  <a:schemeClr val="tx2">
                    <a:lumMod val="60000"/>
                    <a:lumOff val="40000"/>
                  </a:schemeClr>
                </a:solidFill>
                <a:latin typeface="Montserrat" panose="00000500000000000000" pitchFamily="50" charset="0"/>
              </a:rPr>
              <a:t>Quarter</a:t>
            </a:r>
          </a:p>
        </p:txBody>
      </p:sp>
      <p:sp>
        <p:nvSpPr>
          <p:cNvPr id="20" name="TextBox 19">
            <a:extLst>
              <a:ext uri="{FF2B5EF4-FFF2-40B4-BE49-F238E27FC236}">
                <a16:creationId xmlns:a16="http://schemas.microsoft.com/office/drawing/2014/main" id="{C1D77971-5026-4F2B-AAAF-9E5FF9E7649F}"/>
              </a:ext>
            </a:extLst>
          </p:cNvPr>
          <p:cNvSpPr txBox="1"/>
          <p:nvPr/>
        </p:nvSpPr>
        <p:spPr>
          <a:xfrm>
            <a:off x="3066068" y="2428570"/>
            <a:ext cx="832279" cy="220573"/>
          </a:xfrm>
          <a:prstGeom prst="rect">
            <a:avLst/>
          </a:prstGeom>
          <a:noFill/>
        </p:spPr>
        <p:txBody>
          <a:bodyPr wrap="none" tIns="0" rtlCol="0" anchor="ctr" anchorCtr="0">
            <a:spAutoFit/>
          </a:bodyPr>
          <a:lstStyle/>
          <a:p>
            <a:pPr>
              <a:lnSpc>
                <a:spcPts val="1500"/>
              </a:lnSpc>
            </a:pPr>
            <a:r>
              <a:rPr lang="en-US" sz="1000" dirty="0">
                <a:latin typeface="Montserrat" panose="00000500000000000000" pitchFamily="50" charset="0"/>
              </a:rPr>
              <a:t>Version 01</a:t>
            </a:r>
          </a:p>
        </p:txBody>
      </p:sp>
      <p:sp>
        <p:nvSpPr>
          <p:cNvPr id="21" name="TextBox 20">
            <a:extLst>
              <a:ext uri="{FF2B5EF4-FFF2-40B4-BE49-F238E27FC236}">
                <a16:creationId xmlns:a16="http://schemas.microsoft.com/office/drawing/2014/main" id="{C47BD01D-582E-4EBB-BC37-4AE850142462}"/>
              </a:ext>
            </a:extLst>
          </p:cNvPr>
          <p:cNvSpPr txBox="1"/>
          <p:nvPr/>
        </p:nvSpPr>
        <p:spPr>
          <a:xfrm>
            <a:off x="9333945" y="2428570"/>
            <a:ext cx="870751" cy="220573"/>
          </a:xfrm>
          <a:prstGeom prst="rect">
            <a:avLst/>
          </a:prstGeom>
          <a:noFill/>
        </p:spPr>
        <p:txBody>
          <a:bodyPr wrap="none" tIns="0" rtlCol="0" anchor="ctr" anchorCtr="0">
            <a:spAutoFit/>
          </a:bodyPr>
          <a:lstStyle/>
          <a:p>
            <a:pPr>
              <a:lnSpc>
                <a:spcPts val="1500"/>
              </a:lnSpc>
            </a:pPr>
            <a:r>
              <a:rPr lang="en-US" sz="1000" dirty="0">
                <a:latin typeface="Montserrat" panose="00000500000000000000" pitchFamily="50" charset="0"/>
              </a:rPr>
              <a:t>Version 04</a:t>
            </a:r>
          </a:p>
        </p:txBody>
      </p:sp>
      <p:sp>
        <p:nvSpPr>
          <p:cNvPr id="22" name="TextBox 21">
            <a:extLst>
              <a:ext uri="{FF2B5EF4-FFF2-40B4-BE49-F238E27FC236}">
                <a16:creationId xmlns:a16="http://schemas.microsoft.com/office/drawing/2014/main" id="{250DBD4C-6D98-42D0-8655-EE9BBD2884A3}"/>
              </a:ext>
            </a:extLst>
          </p:cNvPr>
          <p:cNvSpPr txBox="1"/>
          <p:nvPr/>
        </p:nvSpPr>
        <p:spPr>
          <a:xfrm>
            <a:off x="7244652" y="2428570"/>
            <a:ext cx="857927" cy="220573"/>
          </a:xfrm>
          <a:prstGeom prst="rect">
            <a:avLst/>
          </a:prstGeom>
          <a:noFill/>
        </p:spPr>
        <p:txBody>
          <a:bodyPr wrap="none" tIns="0" rtlCol="0" anchor="ctr" anchorCtr="0">
            <a:spAutoFit/>
          </a:bodyPr>
          <a:lstStyle/>
          <a:p>
            <a:pPr>
              <a:lnSpc>
                <a:spcPts val="1500"/>
              </a:lnSpc>
            </a:pPr>
            <a:r>
              <a:rPr lang="en-US" sz="1000" dirty="0">
                <a:latin typeface="Montserrat" panose="00000500000000000000" pitchFamily="50" charset="0"/>
              </a:rPr>
              <a:t>Version 03</a:t>
            </a:r>
          </a:p>
        </p:txBody>
      </p:sp>
      <p:sp>
        <p:nvSpPr>
          <p:cNvPr id="23" name="TextBox 22">
            <a:extLst>
              <a:ext uri="{FF2B5EF4-FFF2-40B4-BE49-F238E27FC236}">
                <a16:creationId xmlns:a16="http://schemas.microsoft.com/office/drawing/2014/main" id="{20F71074-BB0B-46F0-894C-78069F129E6A}"/>
              </a:ext>
            </a:extLst>
          </p:cNvPr>
          <p:cNvSpPr txBox="1"/>
          <p:nvPr/>
        </p:nvSpPr>
        <p:spPr>
          <a:xfrm>
            <a:off x="5155360" y="2428570"/>
            <a:ext cx="857927" cy="220573"/>
          </a:xfrm>
          <a:prstGeom prst="rect">
            <a:avLst/>
          </a:prstGeom>
          <a:noFill/>
        </p:spPr>
        <p:txBody>
          <a:bodyPr wrap="none" tIns="0" rtlCol="0" anchor="ctr" anchorCtr="0">
            <a:spAutoFit/>
          </a:bodyPr>
          <a:lstStyle/>
          <a:p>
            <a:pPr>
              <a:lnSpc>
                <a:spcPts val="1500"/>
              </a:lnSpc>
            </a:pPr>
            <a:r>
              <a:rPr lang="en-US" sz="1000" dirty="0">
                <a:latin typeface="Montserrat" panose="00000500000000000000" pitchFamily="50" charset="0"/>
              </a:rPr>
              <a:t>Version 02</a:t>
            </a:r>
          </a:p>
        </p:txBody>
      </p:sp>
      <p:sp>
        <p:nvSpPr>
          <p:cNvPr id="26" name="TextBox 25">
            <a:extLst>
              <a:ext uri="{FF2B5EF4-FFF2-40B4-BE49-F238E27FC236}">
                <a16:creationId xmlns:a16="http://schemas.microsoft.com/office/drawing/2014/main" id="{E943961E-3FBB-4DA3-89E4-058A7C42F9C8}"/>
              </a:ext>
            </a:extLst>
          </p:cNvPr>
          <p:cNvSpPr txBox="1"/>
          <p:nvPr/>
        </p:nvSpPr>
        <p:spPr>
          <a:xfrm>
            <a:off x="3066068" y="3215235"/>
            <a:ext cx="1725102" cy="605294"/>
          </a:xfrm>
          <a:prstGeom prst="rect">
            <a:avLst/>
          </a:prstGeom>
          <a:noFill/>
        </p:spPr>
        <p:txBody>
          <a:bodyPr wrap="square" tIns="0" rtlCol="0" anchor="ctr" anchorCtr="0">
            <a:spAutoFit/>
          </a:bodyPr>
          <a:lstStyle/>
          <a:p>
            <a:pPr>
              <a:lnSpc>
                <a:spcPts val="1500"/>
              </a:lnSpc>
            </a:pPr>
            <a:r>
              <a:rPr lang="en-US" sz="1000" dirty="0">
                <a:latin typeface="Montserrat" panose="00000500000000000000" pitchFamily="50" charset="0"/>
              </a:rPr>
              <a:t>Acquisition: Free app, Limited in-app purchases</a:t>
            </a:r>
          </a:p>
        </p:txBody>
      </p:sp>
      <p:sp>
        <p:nvSpPr>
          <p:cNvPr id="27" name="TextBox 26">
            <a:extLst>
              <a:ext uri="{FF2B5EF4-FFF2-40B4-BE49-F238E27FC236}">
                <a16:creationId xmlns:a16="http://schemas.microsoft.com/office/drawing/2014/main" id="{3970C154-85A6-4B16-8892-7FE92CC6B0D0}"/>
              </a:ext>
            </a:extLst>
          </p:cNvPr>
          <p:cNvSpPr txBox="1"/>
          <p:nvPr/>
        </p:nvSpPr>
        <p:spPr>
          <a:xfrm>
            <a:off x="9333945" y="3407595"/>
            <a:ext cx="1860781" cy="220573"/>
          </a:xfrm>
          <a:prstGeom prst="rect">
            <a:avLst/>
          </a:prstGeom>
          <a:noFill/>
        </p:spPr>
        <p:txBody>
          <a:bodyPr wrap="square" tIns="0" rtlCol="0" anchor="ctr" anchorCtr="0">
            <a:spAutoFit/>
          </a:bodyPr>
          <a:lstStyle/>
          <a:p>
            <a:pPr>
              <a:lnSpc>
                <a:spcPts val="1500"/>
              </a:lnSpc>
            </a:pPr>
            <a:r>
              <a:rPr lang="en-US" sz="1000" dirty="0">
                <a:latin typeface="Montserrat" panose="00000500000000000000" pitchFamily="50" charset="0"/>
              </a:rPr>
              <a:t>Acquisition: New segment</a:t>
            </a:r>
          </a:p>
        </p:txBody>
      </p:sp>
      <p:sp>
        <p:nvSpPr>
          <p:cNvPr id="28" name="TextBox 27">
            <a:extLst>
              <a:ext uri="{FF2B5EF4-FFF2-40B4-BE49-F238E27FC236}">
                <a16:creationId xmlns:a16="http://schemas.microsoft.com/office/drawing/2014/main" id="{788B2308-42AB-42AD-A6DD-A494914359CA}"/>
              </a:ext>
            </a:extLst>
          </p:cNvPr>
          <p:cNvSpPr txBox="1"/>
          <p:nvPr/>
        </p:nvSpPr>
        <p:spPr>
          <a:xfrm>
            <a:off x="7244652" y="3407596"/>
            <a:ext cx="822662" cy="220573"/>
          </a:xfrm>
          <a:prstGeom prst="rect">
            <a:avLst/>
          </a:prstGeom>
          <a:noFill/>
        </p:spPr>
        <p:txBody>
          <a:bodyPr wrap="none" tIns="0" rtlCol="0" anchor="ctr" anchorCtr="0">
            <a:spAutoFit/>
          </a:bodyPr>
          <a:lstStyle/>
          <a:p>
            <a:pPr>
              <a:lnSpc>
                <a:spcPts val="1500"/>
              </a:lnSpc>
            </a:pPr>
            <a:r>
              <a:rPr lang="en-US" sz="1000" dirty="0">
                <a:latin typeface="Montserrat" panose="00000500000000000000" pitchFamily="50" charset="0"/>
              </a:rPr>
              <a:t>Retention</a:t>
            </a:r>
          </a:p>
        </p:txBody>
      </p:sp>
      <p:sp>
        <p:nvSpPr>
          <p:cNvPr id="29" name="TextBox 28">
            <a:extLst>
              <a:ext uri="{FF2B5EF4-FFF2-40B4-BE49-F238E27FC236}">
                <a16:creationId xmlns:a16="http://schemas.microsoft.com/office/drawing/2014/main" id="{C0B6216D-962F-4B5B-B910-4135CB3E1B35}"/>
              </a:ext>
            </a:extLst>
          </p:cNvPr>
          <p:cNvSpPr txBox="1"/>
          <p:nvPr/>
        </p:nvSpPr>
        <p:spPr>
          <a:xfrm>
            <a:off x="5155360" y="3311415"/>
            <a:ext cx="1859089" cy="412934"/>
          </a:xfrm>
          <a:prstGeom prst="rect">
            <a:avLst/>
          </a:prstGeom>
          <a:noFill/>
        </p:spPr>
        <p:txBody>
          <a:bodyPr wrap="square" tIns="0" rtlCol="0" anchor="ctr" anchorCtr="0">
            <a:spAutoFit/>
          </a:bodyPr>
          <a:lstStyle/>
          <a:p>
            <a:pPr>
              <a:lnSpc>
                <a:spcPts val="1500"/>
              </a:lnSpc>
            </a:pPr>
            <a:r>
              <a:rPr lang="en-US" sz="1000" dirty="0">
                <a:latin typeface="Montserrat" panose="00000500000000000000" pitchFamily="50" charset="0"/>
              </a:rPr>
              <a:t>Activation: Focus on in-app purchases</a:t>
            </a:r>
          </a:p>
        </p:txBody>
      </p:sp>
      <p:sp>
        <p:nvSpPr>
          <p:cNvPr id="31" name="TextBox 30">
            <a:extLst>
              <a:ext uri="{FF2B5EF4-FFF2-40B4-BE49-F238E27FC236}">
                <a16:creationId xmlns:a16="http://schemas.microsoft.com/office/drawing/2014/main" id="{06E406AE-B545-41F3-B203-30D0923073BD}"/>
              </a:ext>
            </a:extLst>
          </p:cNvPr>
          <p:cNvSpPr txBox="1"/>
          <p:nvPr/>
        </p:nvSpPr>
        <p:spPr>
          <a:xfrm>
            <a:off x="3066069" y="4059610"/>
            <a:ext cx="1859087" cy="874598"/>
          </a:xfrm>
          <a:prstGeom prst="rect">
            <a:avLst/>
          </a:prstGeom>
          <a:noFill/>
        </p:spPr>
        <p:txBody>
          <a:bodyPr wrap="square" tIns="0" rtlCol="0" anchor="ctr" anchorCtr="0">
            <a:spAutoFit/>
          </a:bodyPr>
          <a:lstStyle/>
          <a:p>
            <a:pPr marL="171450" indent="-171450">
              <a:lnSpc>
                <a:spcPts val="1500"/>
              </a:lnSpc>
              <a:spcAft>
                <a:spcPts val="300"/>
              </a:spcAft>
              <a:buFont typeface="Arial" panose="020B0604020202020204" pitchFamily="34" charset="0"/>
              <a:buChar char="•"/>
            </a:pPr>
            <a:r>
              <a:rPr lang="en-US" sz="1000" dirty="0">
                <a:latin typeface="Montserrat" panose="00000500000000000000" pitchFamily="50" charset="0"/>
              </a:rPr>
              <a:t>Basic Game Functionality</a:t>
            </a:r>
          </a:p>
          <a:p>
            <a:pPr marL="171450" indent="-171450">
              <a:lnSpc>
                <a:spcPts val="1500"/>
              </a:lnSpc>
              <a:spcAft>
                <a:spcPts val="300"/>
              </a:spcAft>
              <a:buFont typeface="Arial" panose="020B0604020202020204" pitchFamily="34" charset="0"/>
              <a:buChar char="•"/>
            </a:pPr>
            <a:r>
              <a:rPr lang="en-US" sz="1000" dirty="0">
                <a:latin typeface="Montserrat" panose="00000500000000000000" pitchFamily="50" charset="0"/>
              </a:rPr>
              <a:t>Multiplayer</a:t>
            </a:r>
          </a:p>
          <a:p>
            <a:pPr marL="171450" indent="-171450">
              <a:lnSpc>
                <a:spcPts val="1500"/>
              </a:lnSpc>
              <a:spcAft>
                <a:spcPts val="300"/>
              </a:spcAft>
              <a:buFont typeface="Arial" panose="020B0604020202020204" pitchFamily="34" charset="0"/>
              <a:buChar char="•"/>
            </a:pPr>
            <a:r>
              <a:rPr lang="en-US" sz="1000" dirty="0">
                <a:latin typeface="Montserrat" panose="00000500000000000000" pitchFamily="50" charset="0"/>
              </a:rPr>
              <a:t>FB Integration</a:t>
            </a:r>
          </a:p>
        </p:txBody>
      </p:sp>
      <p:sp>
        <p:nvSpPr>
          <p:cNvPr id="32" name="TextBox 31">
            <a:extLst>
              <a:ext uri="{FF2B5EF4-FFF2-40B4-BE49-F238E27FC236}">
                <a16:creationId xmlns:a16="http://schemas.microsoft.com/office/drawing/2014/main" id="{6FFD8B81-1C2C-49BD-9F0B-A9DA1A40C4AD}"/>
              </a:ext>
            </a:extLst>
          </p:cNvPr>
          <p:cNvSpPr txBox="1"/>
          <p:nvPr/>
        </p:nvSpPr>
        <p:spPr>
          <a:xfrm>
            <a:off x="9333945" y="4271204"/>
            <a:ext cx="1860781" cy="451406"/>
          </a:xfrm>
          <a:prstGeom prst="rect">
            <a:avLst/>
          </a:prstGeom>
          <a:noFill/>
        </p:spPr>
        <p:txBody>
          <a:bodyPr wrap="square" tIns="0" rtlCol="0" anchor="ctr" anchorCtr="0">
            <a:spAutoFit/>
          </a:bodyPr>
          <a:lstStyle/>
          <a:p>
            <a:pPr marL="171450" indent="-171450">
              <a:lnSpc>
                <a:spcPts val="1500"/>
              </a:lnSpc>
              <a:spcAft>
                <a:spcPts val="300"/>
              </a:spcAft>
              <a:buFont typeface="Arial" panose="020B0604020202020204" pitchFamily="34" charset="0"/>
              <a:buChar char="•"/>
            </a:pPr>
            <a:r>
              <a:rPr lang="en-US" sz="1000" dirty="0">
                <a:latin typeface="Montserrat" panose="00000500000000000000" pitchFamily="50" charset="0"/>
              </a:rPr>
              <a:t>Street dance elements</a:t>
            </a:r>
          </a:p>
          <a:p>
            <a:pPr marL="171450" indent="-171450">
              <a:lnSpc>
                <a:spcPts val="1500"/>
              </a:lnSpc>
              <a:spcAft>
                <a:spcPts val="300"/>
              </a:spcAft>
              <a:buFont typeface="Arial" panose="020B0604020202020204" pitchFamily="34" charset="0"/>
              <a:buChar char="•"/>
            </a:pPr>
            <a:r>
              <a:rPr lang="en-US" sz="1000" dirty="0">
                <a:latin typeface="Montserrat" panose="00000500000000000000" pitchFamily="50" charset="0"/>
              </a:rPr>
              <a:t>Dance competition</a:t>
            </a:r>
          </a:p>
        </p:txBody>
      </p:sp>
      <p:sp>
        <p:nvSpPr>
          <p:cNvPr id="33" name="TextBox 32">
            <a:extLst>
              <a:ext uri="{FF2B5EF4-FFF2-40B4-BE49-F238E27FC236}">
                <a16:creationId xmlns:a16="http://schemas.microsoft.com/office/drawing/2014/main" id="{F1AAC87B-A94D-4C82-91F9-BA2A1C1C2CA8}"/>
              </a:ext>
            </a:extLst>
          </p:cNvPr>
          <p:cNvSpPr txBox="1"/>
          <p:nvPr/>
        </p:nvSpPr>
        <p:spPr>
          <a:xfrm>
            <a:off x="7244652" y="4078846"/>
            <a:ext cx="1859089" cy="836126"/>
          </a:xfrm>
          <a:prstGeom prst="rect">
            <a:avLst/>
          </a:prstGeom>
          <a:noFill/>
        </p:spPr>
        <p:txBody>
          <a:bodyPr wrap="square" tIns="0" rtlCol="0" anchor="ctr" anchorCtr="0">
            <a:spAutoFit/>
          </a:bodyPr>
          <a:lstStyle/>
          <a:p>
            <a:pPr marL="171450" indent="-171450">
              <a:lnSpc>
                <a:spcPts val="1500"/>
              </a:lnSpc>
              <a:spcAft>
                <a:spcPts val="300"/>
              </a:spcAft>
              <a:buFont typeface="Arial" panose="020B0604020202020204" pitchFamily="34" charset="0"/>
              <a:buChar char="•"/>
            </a:pPr>
            <a:r>
              <a:rPr lang="en-US" sz="1000" dirty="0">
                <a:latin typeface="Montserrat" panose="00000500000000000000" pitchFamily="50" charset="0"/>
              </a:rPr>
              <a:t>New characters and floors</a:t>
            </a:r>
          </a:p>
          <a:p>
            <a:pPr marL="171450" indent="-171450">
              <a:lnSpc>
                <a:spcPts val="1500"/>
              </a:lnSpc>
              <a:spcAft>
                <a:spcPts val="300"/>
              </a:spcAft>
              <a:buFont typeface="Arial" panose="020B0604020202020204" pitchFamily="34" charset="0"/>
              <a:buChar char="•"/>
            </a:pPr>
            <a:r>
              <a:rPr lang="en-US" sz="1000" dirty="0">
                <a:latin typeface="Montserrat" panose="00000500000000000000" pitchFamily="50" charset="0"/>
              </a:rPr>
              <a:t>Enhanced visual design</a:t>
            </a:r>
          </a:p>
        </p:txBody>
      </p:sp>
      <p:sp>
        <p:nvSpPr>
          <p:cNvPr id="34" name="TextBox 33">
            <a:extLst>
              <a:ext uri="{FF2B5EF4-FFF2-40B4-BE49-F238E27FC236}">
                <a16:creationId xmlns:a16="http://schemas.microsoft.com/office/drawing/2014/main" id="{37E4D4AF-A2C0-4BF7-ACB2-DD3A390AECE1}"/>
              </a:ext>
            </a:extLst>
          </p:cNvPr>
          <p:cNvSpPr txBox="1"/>
          <p:nvPr/>
        </p:nvSpPr>
        <p:spPr>
          <a:xfrm>
            <a:off x="5155360" y="4271204"/>
            <a:ext cx="1859089" cy="451406"/>
          </a:xfrm>
          <a:prstGeom prst="rect">
            <a:avLst/>
          </a:prstGeom>
          <a:noFill/>
        </p:spPr>
        <p:txBody>
          <a:bodyPr wrap="square" tIns="0" rtlCol="0" anchor="ctr" anchorCtr="0">
            <a:spAutoFit/>
          </a:bodyPr>
          <a:lstStyle/>
          <a:p>
            <a:pPr marL="171450" indent="-171450">
              <a:lnSpc>
                <a:spcPts val="1500"/>
              </a:lnSpc>
              <a:spcAft>
                <a:spcPts val="300"/>
              </a:spcAft>
              <a:buFont typeface="Arial" panose="020B0604020202020204" pitchFamily="34" charset="0"/>
              <a:buChar char="•"/>
            </a:pPr>
            <a:r>
              <a:rPr lang="en-US" sz="1000" dirty="0">
                <a:latin typeface="Montserrat" panose="00000500000000000000" pitchFamily="50" charset="0"/>
              </a:rPr>
              <a:t>Purchase Dance Moves</a:t>
            </a:r>
          </a:p>
          <a:p>
            <a:pPr marL="171450" indent="-171450">
              <a:lnSpc>
                <a:spcPts val="1500"/>
              </a:lnSpc>
              <a:spcAft>
                <a:spcPts val="300"/>
              </a:spcAft>
              <a:buFont typeface="Arial" panose="020B0604020202020204" pitchFamily="34" charset="0"/>
              <a:buChar char="•"/>
            </a:pPr>
            <a:r>
              <a:rPr lang="en-US" sz="1000" dirty="0">
                <a:latin typeface="Montserrat" panose="00000500000000000000" pitchFamily="50" charset="0"/>
              </a:rPr>
              <a:t>Create new dances</a:t>
            </a:r>
          </a:p>
        </p:txBody>
      </p:sp>
      <p:sp>
        <p:nvSpPr>
          <p:cNvPr id="36" name="TextBox 35">
            <a:extLst>
              <a:ext uri="{FF2B5EF4-FFF2-40B4-BE49-F238E27FC236}">
                <a16:creationId xmlns:a16="http://schemas.microsoft.com/office/drawing/2014/main" id="{66BD79B0-104B-4D3B-9816-249D880D162B}"/>
              </a:ext>
            </a:extLst>
          </p:cNvPr>
          <p:cNvSpPr txBox="1"/>
          <p:nvPr/>
        </p:nvSpPr>
        <p:spPr>
          <a:xfrm>
            <a:off x="3066069" y="5269467"/>
            <a:ext cx="1859087" cy="412934"/>
          </a:xfrm>
          <a:prstGeom prst="rect">
            <a:avLst/>
          </a:prstGeom>
          <a:noFill/>
        </p:spPr>
        <p:txBody>
          <a:bodyPr wrap="square" tIns="0" rtlCol="0" anchor="ctr" anchorCtr="0">
            <a:spAutoFit/>
          </a:bodyPr>
          <a:lstStyle/>
          <a:p>
            <a:pPr>
              <a:lnSpc>
                <a:spcPts val="1500"/>
              </a:lnSpc>
            </a:pPr>
            <a:r>
              <a:rPr lang="en-US" sz="1000" dirty="0">
                <a:latin typeface="Montserrat" panose="00000500000000000000" pitchFamily="50" charset="0"/>
              </a:rPr>
              <a:t>Downloads: top 10 dance app</a:t>
            </a:r>
          </a:p>
        </p:txBody>
      </p:sp>
      <p:sp>
        <p:nvSpPr>
          <p:cNvPr id="37" name="TextBox 36">
            <a:extLst>
              <a:ext uri="{FF2B5EF4-FFF2-40B4-BE49-F238E27FC236}">
                <a16:creationId xmlns:a16="http://schemas.microsoft.com/office/drawing/2014/main" id="{828BE58E-2CE8-4A5D-AF0B-851002782A41}"/>
              </a:ext>
            </a:extLst>
          </p:cNvPr>
          <p:cNvSpPr txBox="1"/>
          <p:nvPr/>
        </p:nvSpPr>
        <p:spPr>
          <a:xfrm>
            <a:off x="9333945" y="5365648"/>
            <a:ext cx="909223" cy="220573"/>
          </a:xfrm>
          <a:prstGeom prst="rect">
            <a:avLst/>
          </a:prstGeom>
          <a:noFill/>
        </p:spPr>
        <p:txBody>
          <a:bodyPr wrap="none" tIns="0" rtlCol="0" anchor="ctr" anchorCtr="0">
            <a:spAutoFit/>
          </a:bodyPr>
          <a:lstStyle/>
          <a:p>
            <a:pPr>
              <a:lnSpc>
                <a:spcPts val="1500"/>
              </a:lnSpc>
            </a:pPr>
            <a:r>
              <a:rPr lang="en-US" sz="1000" dirty="0">
                <a:latin typeface="Montserrat" panose="00000500000000000000" pitchFamily="50" charset="0"/>
              </a:rPr>
              <a:t>Downloads</a:t>
            </a:r>
          </a:p>
        </p:txBody>
      </p:sp>
      <p:sp>
        <p:nvSpPr>
          <p:cNvPr id="38" name="TextBox 37">
            <a:extLst>
              <a:ext uri="{FF2B5EF4-FFF2-40B4-BE49-F238E27FC236}">
                <a16:creationId xmlns:a16="http://schemas.microsoft.com/office/drawing/2014/main" id="{F2331C63-5BA3-4809-99EA-0555587074AF}"/>
              </a:ext>
            </a:extLst>
          </p:cNvPr>
          <p:cNvSpPr txBox="1"/>
          <p:nvPr/>
        </p:nvSpPr>
        <p:spPr>
          <a:xfrm>
            <a:off x="7244652" y="5269467"/>
            <a:ext cx="1859089" cy="412934"/>
          </a:xfrm>
          <a:prstGeom prst="rect">
            <a:avLst/>
          </a:prstGeom>
          <a:noFill/>
        </p:spPr>
        <p:txBody>
          <a:bodyPr wrap="square" tIns="0" rtlCol="0" anchor="ctr" anchorCtr="0">
            <a:spAutoFit/>
          </a:bodyPr>
          <a:lstStyle/>
          <a:p>
            <a:pPr>
              <a:lnSpc>
                <a:spcPts val="1500"/>
              </a:lnSpc>
            </a:pPr>
            <a:r>
              <a:rPr lang="en-US" sz="1000" dirty="0">
                <a:latin typeface="Montserrat" panose="00000500000000000000" pitchFamily="50" charset="0"/>
              </a:rPr>
              <a:t>Daily active players, session length</a:t>
            </a:r>
          </a:p>
        </p:txBody>
      </p:sp>
      <p:sp>
        <p:nvSpPr>
          <p:cNvPr id="39" name="TextBox 38">
            <a:extLst>
              <a:ext uri="{FF2B5EF4-FFF2-40B4-BE49-F238E27FC236}">
                <a16:creationId xmlns:a16="http://schemas.microsoft.com/office/drawing/2014/main" id="{8CD191FF-712F-4C9E-A4DB-6BA4FBB2DDB1}"/>
              </a:ext>
            </a:extLst>
          </p:cNvPr>
          <p:cNvSpPr txBox="1"/>
          <p:nvPr/>
        </p:nvSpPr>
        <p:spPr>
          <a:xfrm>
            <a:off x="5155360" y="5365648"/>
            <a:ext cx="1680268" cy="220573"/>
          </a:xfrm>
          <a:prstGeom prst="rect">
            <a:avLst/>
          </a:prstGeom>
          <a:noFill/>
        </p:spPr>
        <p:txBody>
          <a:bodyPr wrap="none" tIns="0" rtlCol="0" anchor="ctr" anchorCtr="0">
            <a:spAutoFit/>
          </a:bodyPr>
          <a:lstStyle/>
          <a:p>
            <a:pPr>
              <a:lnSpc>
                <a:spcPts val="1500"/>
              </a:lnSpc>
            </a:pPr>
            <a:r>
              <a:rPr lang="en-US" sz="1000" dirty="0">
                <a:latin typeface="Montserrat" panose="00000500000000000000" pitchFamily="50" charset="0"/>
              </a:rPr>
              <a:t>Activations, Downloads</a:t>
            </a:r>
          </a:p>
        </p:txBody>
      </p:sp>
      <p:sp>
        <p:nvSpPr>
          <p:cNvPr id="40" name="TextBox 39">
            <a:extLst>
              <a:ext uri="{FF2B5EF4-FFF2-40B4-BE49-F238E27FC236}">
                <a16:creationId xmlns:a16="http://schemas.microsoft.com/office/drawing/2014/main" id="{4FBBB398-A62B-4351-8EE4-BAB4858576C0}"/>
              </a:ext>
            </a:extLst>
          </p:cNvPr>
          <p:cNvSpPr txBox="1"/>
          <p:nvPr/>
        </p:nvSpPr>
        <p:spPr>
          <a:xfrm>
            <a:off x="1556701" y="2408051"/>
            <a:ext cx="1015047" cy="261610"/>
          </a:xfrm>
          <a:prstGeom prst="rect">
            <a:avLst/>
          </a:prstGeom>
          <a:noFill/>
        </p:spPr>
        <p:txBody>
          <a:bodyPr wrap="square" tIns="0" rtlCol="0" anchor="ctr" anchorCtr="0">
            <a:spAutoFit/>
          </a:bodyPr>
          <a:lstStyle/>
          <a:p>
            <a:r>
              <a:rPr lang="en-US" sz="1400" b="1" dirty="0">
                <a:solidFill>
                  <a:schemeClr val="accent2"/>
                </a:solidFill>
                <a:latin typeface="Montserrat" panose="00000500000000000000" pitchFamily="50" charset="0"/>
              </a:rPr>
              <a:t>Name</a:t>
            </a:r>
          </a:p>
        </p:txBody>
      </p:sp>
      <p:sp>
        <p:nvSpPr>
          <p:cNvPr id="41" name="TextBox 40">
            <a:extLst>
              <a:ext uri="{FF2B5EF4-FFF2-40B4-BE49-F238E27FC236}">
                <a16:creationId xmlns:a16="http://schemas.microsoft.com/office/drawing/2014/main" id="{C9F15DF1-28C5-44DE-A6C7-78F61D415335}"/>
              </a:ext>
            </a:extLst>
          </p:cNvPr>
          <p:cNvSpPr txBox="1"/>
          <p:nvPr/>
        </p:nvSpPr>
        <p:spPr>
          <a:xfrm>
            <a:off x="1556702" y="3387077"/>
            <a:ext cx="1015047" cy="261610"/>
          </a:xfrm>
          <a:prstGeom prst="rect">
            <a:avLst/>
          </a:prstGeom>
          <a:noFill/>
        </p:spPr>
        <p:txBody>
          <a:bodyPr wrap="square" tIns="0" rtlCol="0" anchor="ctr" anchorCtr="0">
            <a:spAutoFit/>
          </a:bodyPr>
          <a:lstStyle/>
          <a:p>
            <a:r>
              <a:rPr lang="en-US" sz="1400" b="1" dirty="0">
                <a:solidFill>
                  <a:schemeClr val="accent2"/>
                </a:solidFill>
                <a:latin typeface="Montserrat" panose="00000500000000000000" pitchFamily="50" charset="0"/>
              </a:rPr>
              <a:t>Goal</a:t>
            </a:r>
          </a:p>
        </p:txBody>
      </p:sp>
      <p:sp>
        <p:nvSpPr>
          <p:cNvPr id="42" name="TextBox 41">
            <a:extLst>
              <a:ext uri="{FF2B5EF4-FFF2-40B4-BE49-F238E27FC236}">
                <a16:creationId xmlns:a16="http://schemas.microsoft.com/office/drawing/2014/main" id="{0DD5D844-08CE-48E5-BBF7-129559C1A22C}"/>
              </a:ext>
            </a:extLst>
          </p:cNvPr>
          <p:cNvSpPr txBox="1"/>
          <p:nvPr/>
        </p:nvSpPr>
        <p:spPr>
          <a:xfrm>
            <a:off x="1556703" y="4366103"/>
            <a:ext cx="1015047" cy="261610"/>
          </a:xfrm>
          <a:prstGeom prst="rect">
            <a:avLst/>
          </a:prstGeom>
          <a:noFill/>
        </p:spPr>
        <p:txBody>
          <a:bodyPr wrap="square" tIns="0" rtlCol="0" anchor="ctr" anchorCtr="0">
            <a:spAutoFit/>
          </a:bodyPr>
          <a:lstStyle/>
          <a:p>
            <a:r>
              <a:rPr lang="en-US" sz="1400" b="1" dirty="0">
                <a:solidFill>
                  <a:schemeClr val="accent2"/>
                </a:solidFill>
                <a:latin typeface="Montserrat" panose="00000500000000000000" pitchFamily="50" charset="0"/>
              </a:rPr>
              <a:t>Features</a:t>
            </a:r>
          </a:p>
        </p:txBody>
      </p:sp>
      <p:sp>
        <p:nvSpPr>
          <p:cNvPr id="43" name="TextBox 42">
            <a:extLst>
              <a:ext uri="{FF2B5EF4-FFF2-40B4-BE49-F238E27FC236}">
                <a16:creationId xmlns:a16="http://schemas.microsoft.com/office/drawing/2014/main" id="{8D0E641A-48F9-4FAE-ACF9-4DC991DE3BD2}"/>
              </a:ext>
            </a:extLst>
          </p:cNvPr>
          <p:cNvSpPr txBox="1"/>
          <p:nvPr/>
        </p:nvSpPr>
        <p:spPr>
          <a:xfrm>
            <a:off x="1556703" y="5345129"/>
            <a:ext cx="1015047" cy="261610"/>
          </a:xfrm>
          <a:prstGeom prst="rect">
            <a:avLst/>
          </a:prstGeom>
          <a:noFill/>
        </p:spPr>
        <p:txBody>
          <a:bodyPr wrap="square" tIns="0" rtlCol="0" anchor="ctr" anchorCtr="0">
            <a:spAutoFit/>
          </a:bodyPr>
          <a:lstStyle/>
          <a:p>
            <a:r>
              <a:rPr lang="en-US" sz="1400" b="1" dirty="0">
                <a:solidFill>
                  <a:schemeClr val="accent2"/>
                </a:solidFill>
                <a:latin typeface="Montserrat" panose="00000500000000000000" pitchFamily="50" charset="0"/>
              </a:rPr>
              <a:t>Metrics</a:t>
            </a:r>
          </a:p>
        </p:txBody>
      </p:sp>
      <p:sp>
        <p:nvSpPr>
          <p:cNvPr id="45" name="Freeform: Shape 44">
            <a:extLst>
              <a:ext uri="{FF2B5EF4-FFF2-40B4-BE49-F238E27FC236}">
                <a16:creationId xmlns:a16="http://schemas.microsoft.com/office/drawing/2014/main" id="{43029697-FE58-49DD-B7DD-9DE50A0BAB36}"/>
              </a:ext>
            </a:extLst>
          </p:cNvPr>
          <p:cNvSpPr/>
          <p:nvPr/>
        </p:nvSpPr>
        <p:spPr>
          <a:xfrm>
            <a:off x="974535" y="4316656"/>
            <a:ext cx="381374" cy="382596"/>
          </a:xfrm>
          <a:custGeom>
            <a:avLst/>
            <a:gdLst>
              <a:gd name="connsiteX0" fmla="*/ 569749 w 2525832"/>
              <a:gd name="connsiteY0" fmla="*/ 2100226 h 2533928"/>
              <a:gd name="connsiteX1" fmla="*/ 439733 w 2525832"/>
              <a:gd name="connsiteY1" fmla="*/ 2135361 h 2533928"/>
              <a:gd name="connsiteX2" fmla="*/ 228437 w 2525832"/>
              <a:gd name="connsiteY2" fmla="*/ 2074482 h 2533928"/>
              <a:gd name="connsiteX3" fmla="*/ 25885 w 2525832"/>
              <a:gd name="connsiteY3" fmla="*/ 1725399 h 2533928"/>
              <a:gd name="connsiteX4" fmla="*/ 76644 w 2525832"/>
              <a:gd name="connsiteY4" fmla="*/ 1513374 h 2533928"/>
              <a:gd name="connsiteX5" fmla="*/ 196055 w 2525832"/>
              <a:gd name="connsiteY5" fmla="*/ 1161620 h 2533928"/>
              <a:gd name="connsiteX6" fmla="*/ 82311 w 2525832"/>
              <a:gd name="connsiteY6" fmla="*/ 1023347 h 2533928"/>
              <a:gd name="connsiteX7" fmla="*/ 30257 w 2525832"/>
              <a:gd name="connsiteY7" fmla="*/ 800312 h 2533928"/>
              <a:gd name="connsiteX8" fmla="*/ 227709 w 2525832"/>
              <a:gd name="connsiteY8" fmla="*/ 458758 h 2533928"/>
              <a:gd name="connsiteX9" fmla="*/ 439004 w 2525832"/>
              <a:gd name="connsiteY9" fmla="*/ 396989 h 2533928"/>
              <a:gd name="connsiteX10" fmla="*/ 860299 w 2525832"/>
              <a:gd name="connsiteY10" fmla="*/ 193141 h 2533928"/>
              <a:gd name="connsiteX11" fmla="*/ 868476 w 2525832"/>
              <a:gd name="connsiteY11" fmla="*/ 111861 h 2533928"/>
              <a:gd name="connsiteX12" fmla="*/ 1006345 w 2525832"/>
              <a:gd name="connsiteY12" fmla="*/ 1437 h 2533928"/>
              <a:gd name="connsiteX13" fmla="*/ 1507140 w 2525832"/>
              <a:gd name="connsiteY13" fmla="*/ 61 h 2533928"/>
              <a:gd name="connsiteX14" fmla="*/ 1667837 w 2525832"/>
              <a:gd name="connsiteY14" fmla="*/ 154849 h 2533928"/>
              <a:gd name="connsiteX15" fmla="*/ 1890872 w 2525832"/>
              <a:gd name="connsiteY15" fmla="*/ 424028 h 2533928"/>
              <a:gd name="connsiteX16" fmla="*/ 2084924 w 2525832"/>
              <a:gd name="connsiteY16" fmla="*/ 399255 h 2533928"/>
              <a:gd name="connsiteX17" fmla="*/ 2309658 w 2525832"/>
              <a:gd name="connsiteY17" fmla="*/ 467178 h 2533928"/>
              <a:gd name="connsiteX18" fmla="*/ 2507677 w 2525832"/>
              <a:gd name="connsiteY18" fmla="*/ 811808 h 2533928"/>
              <a:gd name="connsiteX19" fmla="*/ 2457727 w 2525832"/>
              <a:gd name="connsiteY19" fmla="*/ 1017356 h 2533928"/>
              <a:gd name="connsiteX20" fmla="*/ 2454894 w 2525832"/>
              <a:gd name="connsiteY20" fmla="*/ 1512160 h 2533928"/>
              <a:gd name="connsiteX21" fmla="*/ 2506544 w 2525832"/>
              <a:gd name="connsiteY21" fmla="*/ 1724508 h 2533928"/>
              <a:gd name="connsiteX22" fmla="*/ 2302696 w 2525832"/>
              <a:gd name="connsiteY22" fmla="*/ 2076344 h 2533928"/>
              <a:gd name="connsiteX23" fmla="*/ 2093100 w 2525832"/>
              <a:gd name="connsiteY23" fmla="*/ 2136413 h 2533928"/>
              <a:gd name="connsiteX24" fmla="*/ 1670995 w 2525832"/>
              <a:gd name="connsiteY24" fmla="*/ 2338803 h 2533928"/>
              <a:gd name="connsiteX25" fmla="*/ 1662737 w 2525832"/>
              <a:gd name="connsiteY25" fmla="*/ 2420084 h 2533928"/>
              <a:gd name="connsiteX26" fmla="*/ 1537903 w 2525832"/>
              <a:gd name="connsiteY26" fmla="*/ 2531236 h 2533928"/>
              <a:gd name="connsiteX27" fmla="*/ 1258928 w 2525832"/>
              <a:gd name="connsiteY27" fmla="*/ 2534799 h 2533928"/>
              <a:gd name="connsiteX28" fmla="*/ 1001163 w 2525832"/>
              <a:gd name="connsiteY28" fmla="*/ 2531803 h 2533928"/>
              <a:gd name="connsiteX29" fmla="*/ 863457 w 2525832"/>
              <a:gd name="connsiteY29" fmla="*/ 2380010 h 2533928"/>
              <a:gd name="connsiteX30" fmla="*/ 569749 w 2525832"/>
              <a:gd name="connsiteY30" fmla="*/ 2100226 h 2533928"/>
              <a:gd name="connsiteX31" fmla="*/ 2305691 w 2525832"/>
              <a:gd name="connsiteY31" fmla="*/ 866535 h 2533928"/>
              <a:gd name="connsiteX32" fmla="*/ 2295167 w 2525832"/>
              <a:gd name="connsiteY32" fmla="*/ 846215 h 2533928"/>
              <a:gd name="connsiteX33" fmla="*/ 2164746 w 2525832"/>
              <a:gd name="connsiteY33" fmla="*/ 620185 h 2533928"/>
              <a:gd name="connsiteX34" fmla="*/ 2119330 w 2525832"/>
              <a:gd name="connsiteY34" fmla="*/ 604722 h 2533928"/>
              <a:gd name="connsiteX35" fmla="*/ 1880752 w 2525832"/>
              <a:gd name="connsiteY35" fmla="*/ 628119 h 2533928"/>
              <a:gd name="connsiteX36" fmla="*/ 1472248 w 2525832"/>
              <a:gd name="connsiteY36" fmla="*/ 229005 h 2533928"/>
              <a:gd name="connsiteX37" fmla="*/ 1437193 w 2525832"/>
              <a:gd name="connsiteY37" fmla="*/ 199375 h 2533928"/>
              <a:gd name="connsiteX38" fmla="*/ 1094263 w 2525832"/>
              <a:gd name="connsiteY38" fmla="*/ 199375 h 2533928"/>
              <a:gd name="connsiteX39" fmla="*/ 1058804 w 2525832"/>
              <a:gd name="connsiteY39" fmla="*/ 227952 h 2533928"/>
              <a:gd name="connsiteX40" fmla="*/ 407107 w 2525832"/>
              <a:gd name="connsiteY40" fmla="*/ 603346 h 2533928"/>
              <a:gd name="connsiteX41" fmla="*/ 368977 w 2525832"/>
              <a:gd name="connsiteY41" fmla="*/ 617109 h 2533928"/>
              <a:gd name="connsiteX42" fmla="*/ 233213 w 2525832"/>
              <a:gd name="connsiteY42" fmla="*/ 850505 h 2533928"/>
              <a:gd name="connsiteX43" fmla="*/ 241471 w 2525832"/>
              <a:gd name="connsiteY43" fmla="*/ 890821 h 2533928"/>
              <a:gd name="connsiteX44" fmla="*/ 241956 w 2525832"/>
              <a:gd name="connsiteY44" fmla="*/ 1640961 h 2533928"/>
              <a:gd name="connsiteX45" fmla="*/ 234347 w 2525832"/>
              <a:gd name="connsiteY45" fmla="*/ 1683868 h 2533928"/>
              <a:gd name="connsiteX46" fmla="*/ 366953 w 2525832"/>
              <a:gd name="connsiteY46" fmla="*/ 1912083 h 2533928"/>
              <a:gd name="connsiteX47" fmla="*/ 409940 w 2525832"/>
              <a:gd name="connsiteY47" fmla="*/ 1927870 h 2533928"/>
              <a:gd name="connsiteX48" fmla="*/ 657343 w 2525832"/>
              <a:gd name="connsiteY48" fmla="*/ 1905526 h 2533928"/>
              <a:gd name="connsiteX49" fmla="*/ 1056214 w 2525832"/>
              <a:gd name="connsiteY49" fmla="*/ 2295654 h 2533928"/>
              <a:gd name="connsiteX50" fmla="*/ 1098230 w 2525832"/>
              <a:gd name="connsiteY50" fmla="*/ 2329979 h 2533928"/>
              <a:gd name="connsiteX51" fmla="*/ 1432093 w 2525832"/>
              <a:gd name="connsiteY51" fmla="*/ 2329898 h 2533928"/>
              <a:gd name="connsiteX52" fmla="*/ 1473867 w 2525832"/>
              <a:gd name="connsiteY52" fmla="*/ 2296059 h 2533928"/>
              <a:gd name="connsiteX53" fmla="*/ 2123297 w 2525832"/>
              <a:gd name="connsiteY53" fmla="*/ 1928680 h 2533928"/>
              <a:gd name="connsiteX54" fmla="*/ 2163613 w 2525832"/>
              <a:gd name="connsiteY54" fmla="*/ 1912893 h 2533928"/>
              <a:gd name="connsiteX55" fmla="*/ 2293063 w 2525832"/>
              <a:gd name="connsiteY55" fmla="*/ 1689859 h 2533928"/>
              <a:gd name="connsiteX56" fmla="*/ 2283510 w 2525832"/>
              <a:gd name="connsiteY56" fmla="*/ 1635213 h 2533928"/>
              <a:gd name="connsiteX57" fmla="*/ 2114554 w 2525832"/>
              <a:gd name="connsiteY57" fmla="*/ 1275849 h 2533928"/>
              <a:gd name="connsiteX58" fmla="*/ 2290796 w 2525832"/>
              <a:gd name="connsiteY58" fmla="*/ 889121 h 2533928"/>
              <a:gd name="connsiteX59" fmla="*/ 2305691 w 2525832"/>
              <a:gd name="connsiteY59" fmla="*/ 866535 h 2533928"/>
              <a:gd name="connsiteX60" fmla="*/ 1753246 w 2525832"/>
              <a:gd name="connsiteY60" fmla="*/ 1265649 h 2533928"/>
              <a:gd name="connsiteX61" fmla="*/ 1261519 w 2525832"/>
              <a:gd name="connsiteY61" fmla="*/ 1755352 h 2533928"/>
              <a:gd name="connsiteX62" fmla="*/ 776348 w 2525832"/>
              <a:gd name="connsiteY62" fmla="*/ 1260872 h 2533928"/>
              <a:gd name="connsiteX63" fmla="*/ 1272367 w 2525832"/>
              <a:gd name="connsiteY63" fmla="*/ 777078 h 2533928"/>
              <a:gd name="connsiteX64" fmla="*/ 1753246 w 2525832"/>
              <a:gd name="connsiteY64" fmla="*/ 1265649 h 2533928"/>
              <a:gd name="connsiteX65" fmla="*/ 1266052 w 2525832"/>
              <a:gd name="connsiteY65" fmla="*/ 977687 h 2533928"/>
              <a:gd name="connsiteX66" fmla="*/ 977605 w 2525832"/>
              <a:gd name="connsiteY66" fmla="*/ 1268644 h 2533928"/>
              <a:gd name="connsiteX67" fmla="*/ 1264676 w 2525832"/>
              <a:gd name="connsiteY67" fmla="*/ 1554014 h 2533928"/>
              <a:gd name="connsiteX68" fmla="*/ 1552556 w 2525832"/>
              <a:gd name="connsiteY68" fmla="*/ 1263948 h 2533928"/>
              <a:gd name="connsiteX69" fmla="*/ 1266052 w 2525832"/>
              <a:gd name="connsiteY69" fmla="*/ 977687 h 253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525832" h="2533928">
                <a:moveTo>
                  <a:pt x="569749" y="2100226"/>
                </a:moveTo>
                <a:cubicBezTo>
                  <a:pt x="528703" y="2103140"/>
                  <a:pt x="482963" y="2113017"/>
                  <a:pt x="439733" y="2135361"/>
                </a:cubicBezTo>
                <a:cubicBezTo>
                  <a:pt x="351571" y="2180858"/>
                  <a:pt x="278144" y="2159567"/>
                  <a:pt x="228437" y="2074482"/>
                </a:cubicBezTo>
                <a:cubicBezTo>
                  <a:pt x="160596" y="1958309"/>
                  <a:pt x="93402" y="1841814"/>
                  <a:pt x="25885" y="1725399"/>
                </a:cubicBezTo>
                <a:cubicBezTo>
                  <a:pt x="-21718" y="1643309"/>
                  <a:pt x="-3016" y="1565348"/>
                  <a:pt x="76644" y="1513374"/>
                </a:cubicBezTo>
                <a:cubicBezTo>
                  <a:pt x="199535" y="1433228"/>
                  <a:pt x="246652" y="1294469"/>
                  <a:pt x="196055" y="1161620"/>
                </a:cubicBezTo>
                <a:cubicBezTo>
                  <a:pt x="173630" y="1102765"/>
                  <a:pt x="134366" y="1057753"/>
                  <a:pt x="82311" y="1023347"/>
                </a:cubicBezTo>
                <a:cubicBezTo>
                  <a:pt x="-5689" y="965301"/>
                  <a:pt x="-22851" y="892198"/>
                  <a:pt x="30257" y="800312"/>
                </a:cubicBezTo>
                <a:cubicBezTo>
                  <a:pt x="96074" y="686488"/>
                  <a:pt x="161405" y="572340"/>
                  <a:pt x="227709" y="458758"/>
                </a:cubicBezTo>
                <a:cubicBezTo>
                  <a:pt x="277658" y="373107"/>
                  <a:pt x="350276" y="352382"/>
                  <a:pt x="439004" y="396989"/>
                </a:cubicBezTo>
                <a:cubicBezTo>
                  <a:pt x="618889" y="487498"/>
                  <a:pt x="821360" y="389460"/>
                  <a:pt x="860299" y="193141"/>
                </a:cubicBezTo>
                <a:cubicBezTo>
                  <a:pt x="865643" y="166264"/>
                  <a:pt x="861838" y="138738"/>
                  <a:pt x="868476" y="111861"/>
                </a:cubicBezTo>
                <a:cubicBezTo>
                  <a:pt x="884425" y="46529"/>
                  <a:pt x="938909" y="1599"/>
                  <a:pt x="1006345" y="1437"/>
                </a:cubicBezTo>
                <a:cubicBezTo>
                  <a:pt x="1173276" y="1113"/>
                  <a:pt x="1340289" y="4351"/>
                  <a:pt x="1507140" y="61"/>
                </a:cubicBezTo>
                <a:cubicBezTo>
                  <a:pt x="1597568" y="-2206"/>
                  <a:pt x="1664923" y="59321"/>
                  <a:pt x="1667837" y="154849"/>
                </a:cubicBezTo>
                <a:cubicBezTo>
                  <a:pt x="1671804" y="284945"/>
                  <a:pt x="1764094" y="395127"/>
                  <a:pt x="1890872" y="424028"/>
                </a:cubicBezTo>
                <a:cubicBezTo>
                  <a:pt x="1958551" y="439491"/>
                  <a:pt x="2025340" y="433986"/>
                  <a:pt x="2084924" y="399255"/>
                </a:cubicBezTo>
                <a:cubicBezTo>
                  <a:pt x="2173652" y="347444"/>
                  <a:pt x="2263351" y="381364"/>
                  <a:pt x="2309658" y="467178"/>
                </a:cubicBezTo>
                <a:cubicBezTo>
                  <a:pt x="2372561" y="583755"/>
                  <a:pt x="2441617" y="697012"/>
                  <a:pt x="2507677" y="811808"/>
                </a:cubicBezTo>
                <a:cubicBezTo>
                  <a:pt x="2551960" y="888717"/>
                  <a:pt x="2532369" y="968377"/>
                  <a:pt x="2457727" y="1017356"/>
                </a:cubicBezTo>
                <a:cubicBezTo>
                  <a:pt x="2268776" y="1141300"/>
                  <a:pt x="2267318" y="1387892"/>
                  <a:pt x="2454894" y="1512160"/>
                </a:cubicBezTo>
                <a:cubicBezTo>
                  <a:pt x="2535121" y="1565267"/>
                  <a:pt x="2554146" y="1641528"/>
                  <a:pt x="2506544" y="1724508"/>
                </a:cubicBezTo>
                <a:cubicBezTo>
                  <a:pt x="2439107" y="1842056"/>
                  <a:pt x="2371104" y="1959362"/>
                  <a:pt x="2302696" y="2076344"/>
                </a:cubicBezTo>
                <a:cubicBezTo>
                  <a:pt x="2254284" y="2159243"/>
                  <a:pt x="2179481" y="2180210"/>
                  <a:pt x="2093100" y="2136413"/>
                </a:cubicBezTo>
                <a:cubicBezTo>
                  <a:pt x="1913216" y="2045256"/>
                  <a:pt x="1712363" y="2141675"/>
                  <a:pt x="1670995" y="2338803"/>
                </a:cubicBezTo>
                <a:cubicBezTo>
                  <a:pt x="1665328" y="2365681"/>
                  <a:pt x="1669295" y="2393125"/>
                  <a:pt x="1662737" y="2420084"/>
                </a:cubicBezTo>
                <a:cubicBezTo>
                  <a:pt x="1647922" y="2481367"/>
                  <a:pt x="1600967" y="2525084"/>
                  <a:pt x="1537903" y="2531236"/>
                </a:cubicBezTo>
                <a:cubicBezTo>
                  <a:pt x="1445047" y="2540303"/>
                  <a:pt x="1351866" y="2534556"/>
                  <a:pt x="1258928" y="2534799"/>
                </a:cubicBezTo>
                <a:cubicBezTo>
                  <a:pt x="1173033" y="2535041"/>
                  <a:pt x="1086816" y="2540303"/>
                  <a:pt x="1001163" y="2531803"/>
                </a:cubicBezTo>
                <a:cubicBezTo>
                  <a:pt x="915269" y="2523303"/>
                  <a:pt x="866210" y="2467443"/>
                  <a:pt x="863457" y="2380010"/>
                </a:cubicBezTo>
                <a:cubicBezTo>
                  <a:pt x="858438" y="2225141"/>
                  <a:pt x="730770" y="2100469"/>
                  <a:pt x="569749" y="2100226"/>
                </a:cubicBezTo>
                <a:close/>
                <a:moveTo>
                  <a:pt x="2305691" y="866535"/>
                </a:moveTo>
                <a:cubicBezTo>
                  <a:pt x="2302615" y="860544"/>
                  <a:pt x="2299134" y="853177"/>
                  <a:pt x="2295167" y="846215"/>
                </a:cubicBezTo>
                <a:cubicBezTo>
                  <a:pt x="2251532" y="770925"/>
                  <a:pt x="2207006" y="696203"/>
                  <a:pt x="2164746" y="620185"/>
                </a:cubicBezTo>
                <a:cubicBezTo>
                  <a:pt x="2152684" y="598570"/>
                  <a:pt x="2141593" y="596384"/>
                  <a:pt x="2119330" y="604722"/>
                </a:cubicBezTo>
                <a:cubicBezTo>
                  <a:pt x="2042179" y="633543"/>
                  <a:pt x="1961952" y="641881"/>
                  <a:pt x="1880752" y="628119"/>
                </a:cubicBezTo>
                <a:cubicBezTo>
                  <a:pt x="1667756" y="592093"/>
                  <a:pt x="1513616" y="441515"/>
                  <a:pt x="1472248" y="229005"/>
                </a:cubicBezTo>
                <a:cubicBezTo>
                  <a:pt x="1467714" y="205851"/>
                  <a:pt x="1459537" y="199213"/>
                  <a:pt x="1437193" y="199375"/>
                </a:cubicBezTo>
                <a:cubicBezTo>
                  <a:pt x="1322883" y="200184"/>
                  <a:pt x="1208573" y="200103"/>
                  <a:pt x="1094263" y="199375"/>
                </a:cubicBezTo>
                <a:cubicBezTo>
                  <a:pt x="1072890" y="199213"/>
                  <a:pt x="1063419" y="203746"/>
                  <a:pt x="1058804" y="227952"/>
                </a:cubicBezTo>
                <a:cubicBezTo>
                  <a:pt x="1000516" y="533400"/>
                  <a:pt x="699521" y="706565"/>
                  <a:pt x="407107" y="603346"/>
                </a:cubicBezTo>
                <a:cubicBezTo>
                  <a:pt x="387354" y="596384"/>
                  <a:pt x="378772" y="600027"/>
                  <a:pt x="368977" y="617109"/>
                </a:cubicBezTo>
                <a:cubicBezTo>
                  <a:pt x="324451" y="695312"/>
                  <a:pt x="279278" y="773192"/>
                  <a:pt x="233213" y="850505"/>
                </a:cubicBezTo>
                <a:cubicBezTo>
                  <a:pt x="222527" y="868396"/>
                  <a:pt x="226413" y="878030"/>
                  <a:pt x="241471" y="890821"/>
                </a:cubicBezTo>
                <a:cubicBezTo>
                  <a:pt x="475758" y="1090783"/>
                  <a:pt x="476001" y="1442052"/>
                  <a:pt x="241956" y="1640961"/>
                </a:cubicBezTo>
                <a:cubicBezTo>
                  <a:pt x="225280" y="1655129"/>
                  <a:pt x="223418" y="1665572"/>
                  <a:pt x="234347" y="1683868"/>
                </a:cubicBezTo>
                <a:cubicBezTo>
                  <a:pt x="279439" y="1759400"/>
                  <a:pt x="323804" y="1835418"/>
                  <a:pt x="366953" y="1912083"/>
                </a:cubicBezTo>
                <a:cubicBezTo>
                  <a:pt x="378044" y="1931837"/>
                  <a:pt x="388244" y="1935804"/>
                  <a:pt x="409940" y="1927870"/>
                </a:cubicBezTo>
                <a:cubicBezTo>
                  <a:pt x="490087" y="1898402"/>
                  <a:pt x="573067" y="1888121"/>
                  <a:pt x="657343" y="1905526"/>
                </a:cubicBezTo>
                <a:cubicBezTo>
                  <a:pt x="873334" y="1950133"/>
                  <a:pt x="1007235" y="2080230"/>
                  <a:pt x="1056214" y="2295654"/>
                </a:cubicBezTo>
                <a:cubicBezTo>
                  <a:pt x="1062043" y="2321155"/>
                  <a:pt x="1071838" y="2330222"/>
                  <a:pt x="1098230" y="2329979"/>
                </a:cubicBezTo>
                <a:cubicBezTo>
                  <a:pt x="1209464" y="2328684"/>
                  <a:pt x="1320778" y="2328765"/>
                  <a:pt x="1432093" y="2329898"/>
                </a:cubicBezTo>
                <a:cubicBezTo>
                  <a:pt x="1457919" y="2330141"/>
                  <a:pt x="1468766" y="2322774"/>
                  <a:pt x="1473867" y="2296059"/>
                </a:cubicBezTo>
                <a:cubicBezTo>
                  <a:pt x="1529727" y="2002431"/>
                  <a:pt x="1835983" y="1823760"/>
                  <a:pt x="2123297" y="1928680"/>
                </a:cubicBezTo>
                <a:cubicBezTo>
                  <a:pt x="2144669" y="1936532"/>
                  <a:pt x="2153493" y="1930784"/>
                  <a:pt x="2163613" y="1912893"/>
                </a:cubicBezTo>
                <a:cubicBezTo>
                  <a:pt x="2205792" y="1838009"/>
                  <a:pt x="2248213" y="1763205"/>
                  <a:pt x="2293063" y="1689859"/>
                </a:cubicBezTo>
                <a:cubicBezTo>
                  <a:pt x="2307796" y="1665653"/>
                  <a:pt x="2304639" y="1653510"/>
                  <a:pt x="2283510" y="1635213"/>
                </a:cubicBezTo>
                <a:cubicBezTo>
                  <a:pt x="2174543" y="1540738"/>
                  <a:pt x="2117144" y="1419627"/>
                  <a:pt x="2114554" y="1275849"/>
                </a:cubicBezTo>
                <a:cubicBezTo>
                  <a:pt x="2111721" y="1120089"/>
                  <a:pt x="2172438" y="990883"/>
                  <a:pt x="2290796" y="889121"/>
                </a:cubicBezTo>
                <a:cubicBezTo>
                  <a:pt x="2297434" y="883373"/>
                  <a:pt x="2306420" y="879083"/>
                  <a:pt x="2305691" y="866535"/>
                </a:cubicBezTo>
                <a:close/>
                <a:moveTo>
                  <a:pt x="1753246" y="1265649"/>
                </a:moveTo>
                <a:cubicBezTo>
                  <a:pt x="1759561" y="1530942"/>
                  <a:pt x="1531994" y="1757457"/>
                  <a:pt x="1261519" y="1755352"/>
                </a:cubicBezTo>
                <a:cubicBezTo>
                  <a:pt x="996144" y="1753328"/>
                  <a:pt x="773272" y="1528432"/>
                  <a:pt x="776348" y="1260872"/>
                </a:cubicBezTo>
                <a:cubicBezTo>
                  <a:pt x="779424" y="993960"/>
                  <a:pt x="1006426" y="773354"/>
                  <a:pt x="1272367" y="777078"/>
                </a:cubicBezTo>
                <a:cubicBezTo>
                  <a:pt x="1532884" y="780802"/>
                  <a:pt x="1758832" y="1001246"/>
                  <a:pt x="1753246" y="1265649"/>
                </a:cubicBezTo>
                <a:close/>
                <a:moveTo>
                  <a:pt x="1266052" y="977687"/>
                </a:moveTo>
                <a:cubicBezTo>
                  <a:pt x="1092563" y="984811"/>
                  <a:pt x="978010" y="1111427"/>
                  <a:pt x="977605" y="1268644"/>
                </a:cubicBezTo>
                <a:cubicBezTo>
                  <a:pt x="977201" y="1426670"/>
                  <a:pt x="1109402" y="1556362"/>
                  <a:pt x="1264676" y="1554014"/>
                </a:cubicBezTo>
                <a:cubicBezTo>
                  <a:pt x="1427479" y="1551505"/>
                  <a:pt x="1553689" y="1430556"/>
                  <a:pt x="1552556" y="1263948"/>
                </a:cubicBezTo>
                <a:cubicBezTo>
                  <a:pt x="1551422" y="1099445"/>
                  <a:pt x="1426264" y="983921"/>
                  <a:pt x="1266052" y="977687"/>
                </a:cubicBezTo>
                <a:close/>
              </a:path>
            </a:pathLst>
          </a:custGeom>
          <a:solidFill>
            <a:schemeClr val="accent1">
              <a:lumMod val="60000"/>
              <a:lumOff val="40000"/>
            </a:schemeClr>
          </a:solidFill>
          <a:ln w="8096"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289383B2-843F-4C6A-9C6C-CCB2CFE6574E}"/>
              </a:ext>
            </a:extLst>
          </p:cNvPr>
          <p:cNvSpPr/>
          <p:nvPr/>
        </p:nvSpPr>
        <p:spPr>
          <a:xfrm>
            <a:off x="1000517" y="2377952"/>
            <a:ext cx="340859" cy="321809"/>
          </a:xfrm>
          <a:custGeom>
            <a:avLst/>
            <a:gdLst>
              <a:gd name="connsiteX0" fmla="*/ 0 w 2752509"/>
              <a:gd name="connsiteY0" fmla="*/ 2113928 h 2598693"/>
              <a:gd name="connsiteX1" fmla="*/ 0 w 2752509"/>
              <a:gd name="connsiteY1" fmla="*/ 2105 h 2598693"/>
              <a:gd name="connsiteX2" fmla="*/ 34811 w 2752509"/>
              <a:gd name="connsiteY2" fmla="*/ 162 h 2598693"/>
              <a:gd name="connsiteX3" fmla="*/ 1058178 w 2752509"/>
              <a:gd name="connsiteY3" fmla="*/ 0 h 2598693"/>
              <a:gd name="connsiteX4" fmla="*/ 1358120 w 2752509"/>
              <a:gd name="connsiteY4" fmla="*/ 134225 h 2598693"/>
              <a:gd name="connsiteX5" fmla="*/ 1422885 w 2752509"/>
              <a:gd name="connsiteY5" fmla="*/ 162236 h 2598693"/>
              <a:gd name="connsiteX6" fmla="*/ 2720937 w 2752509"/>
              <a:gd name="connsiteY6" fmla="*/ 161751 h 2598693"/>
              <a:gd name="connsiteX7" fmla="*/ 2760363 w 2752509"/>
              <a:gd name="connsiteY7" fmla="*/ 199476 h 2598693"/>
              <a:gd name="connsiteX8" fmla="*/ 2760363 w 2752509"/>
              <a:gd name="connsiteY8" fmla="*/ 2079198 h 2598693"/>
              <a:gd name="connsiteX9" fmla="*/ 2722718 w 2752509"/>
              <a:gd name="connsiteY9" fmla="*/ 2116033 h 2598693"/>
              <a:gd name="connsiteX10" fmla="*/ 2143719 w 2752509"/>
              <a:gd name="connsiteY10" fmla="*/ 2116114 h 2598693"/>
              <a:gd name="connsiteX11" fmla="*/ 2108584 w 2752509"/>
              <a:gd name="connsiteY11" fmla="*/ 2150682 h 2598693"/>
              <a:gd name="connsiteX12" fmla="*/ 2108990 w 2752509"/>
              <a:gd name="connsiteY12" fmla="*/ 2565420 h 2598693"/>
              <a:gd name="connsiteX13" fmla="*/ 2074987 w 2752509"/>
              <a:gd name="connsiteY13" fmla="*/ 2601527 h 2598693"/>
              <a:gd name="connsiteX14" fmla="*/ 682703 w 2752509"/>
              <a:gd name="connsiteY14" fmla="*/ 2601446 h 2598693"/>
              <a:gd name="connsiteX15" fmla="*/ 649430 w 2752509"/>
              <a:gd name="connsiteY15" fmla="*/ 2567363 h 2598693"/>
              <a:gd name="connsiteX16" fmla="*/ 649835 w 2752509"/>
              <a:gd name="connsiteY16" fmla="*/ 2152625 h 2598693"/>
              <a:gd name="connsiteX17" fmla="*/ 613890 w 2752509"/>
              <a:gd name="connsiteY17" fmla="*/ 2116114 h 2598693"/>
              <a:gd name="connsiteX18" fmla="*/ 37563 w 2752509"/>
              <a:gd name="connsiteY18" fmla="*/ 2116033 h 2598693"/>
              <a:gd name="connsiteX19" fmla="*/ 0 w 2752509"/>
              <a:gd name="connsiteY19" fmla="*/ 2113928 h 2598693"/>
              <a:gd name="connsiteX20" fmla="*/ 163693 w 2752509"/>
              <a:gd name="connsiteY20" fmla="*/ 1058097 h 2598693"/>
              <a:gd name="connsiteX21" fmla="*/ 163693 w 2752509"/>
              <a:gd name="connsiteY21" fmla="*/ 1909109 h 2598693"/>
              <a:gd name="connsiteX22" fmla="*/ 205790 w 2752509"/>
              <a:gd name="connsiteY22" fmla="*/ 1950234 h 2598693"/>
              <a:gd name="connsiteX23" fmla="*/ 615105 w 2752509"/>
              <a:gd name="connsiteY23" fmla="*/ 1950234 h 2598693"/>
              <a:gd name="connsiteX24" fmla="*/ 649754 w 2752509"/>
              <a:gd name="connsiteY24" fmla="*/ 1915180 h 2598693"/>
              <a:gd name="connsiteX25" fmla="*/ 649268 w 2752509"/>
              <a:gd name="connsiteY25" fmla="*/ 1500442 h 2598693"/>
              <a:gd name="connsiteX26" fmla="*/ 683837 w 2752509"/>
              <a:gd name="connsiteY26" fmla="*/ 1464902 h 2598693"/>
              <a:gd name="connsiteX27" fmla="*/ 2073450 w 2752509"/>
              <a:gd name="connsiteY27" fmla="*/ 1465469 h 2598693"/>
              <a:gd name="connsiteX28" fmla="*/ 2108422 w 2752509"/>
              <a:gd name="connsiteY28" fmla="*/ 1502223 h 2598693"/>
              <a:gd name="connsiteX29" fmla="*/ 2107937 w 2752509"/>
              <a:gd name="connsiteY29" fmla="*/ 1916961 h 2598693"/>
              <a:gd name="connsiteX30" fmla="*/ 2142262 w 2752509"/>
              <a:gd name="connsiteY30" fmla="*/ 1950720 h 2598693"/>
              <a:gd name="connsiteX31" fmla="*/ 2554330 w 2752509"/>
              <a:gd name="connsiteY31" fmla="*/ 1950234 h 2598693"/>
              <a:gd name="connsiteX32" fmla="*/ 2594646 w 2752509"/>
              <a:gd name="connsiteY32" fmla="*/ 1909999 h 2598693"/>
              <a:gd name="connsiteX33" fmla="*/ 2594646 w 2752509"/>
              <a:gd name="connsiteY33" fmla="*/ 692742 h 2598693"/>
              <a:gd name="connsiteX34" fmla="*/ 2553519 w 2752509"/>
              <a:gd name="connsiteY34" fmla="*/ 650564 h 2598693"/>
              <a:gd name="connsiteX35" fmla="*/ 1767192 w 2752509"/>
              <a:gd name="connsiteY35" fmla="*/ 650564 h 2598693"/>
              <a:gd name="connsiteX36" fmla="*/ 1328248 w 2752509"/>
              <a:gd name="connsiteY36" fmla="*/ 650969 h 2598693"/>
              <a:gd name="connsiteX37" fmla="*/ 1295865 w 2752509"/>
              <a:gd name="connsiteY37" fmla="*/ 618748 h 2598693"/>
              <a:gd name="connsiteX38" fmla="*/ 1296432 w 2752509"/>
              <a:gd name="connsiteY38" fmla="*/ 465255 h 2598693"/>
              <a:gd name="connsiteX39" fmla="*/ 1288175 w 2752509"/>
              <a:gd name="connsiteY39" fmla="*/ 352807 h 2598693"/>
              <a:gd name="connsiteX40" fmla="*/ 1034943 w 2752509"/>
              <a:gd name="connsiteY40" fmla="*/ 165798 h 2598693"/>
              <a:gd name="connsiteX41" fmla="*/ 202795 w 2752509"/>
              <a:gd name="connsiteY41" fmla="*/ 165717 h 2598693"/>
              <a:gd name="connsiteX42" fmla="*/ 163612 w 2752509"/>
              <a:gd name="connsiteY42" fmla="*/ 204414 h 2598693"/>
              <a:gd name="connsiteX43" fmla="*/ 163693 w 2752509"/>
              <a:gd name="connsiteY43" fmla="*/ 1058097 h 2598693"/>
              <a:gd name="connsiteX44" fmla="*/ 1379007 w 2752509"/>
              <a:gd name="connsiteY44" fmla="*/ 1631105 h 2598693"/>
              <a:gd name="connsiteX45" fmla="*/ 851335 w 2752509"/>
              <a:gd name="connsiteY45" fmla="*/ 1631105 h 2598693"/>
              <a:gd name="connsiteX46" fmla="*/ 815552 w 2752509"/>
              <a:gd name="connsiteY46" fmla="*/ 1667778 h 2598693"/>
              <a:gd name="connsiteX47" fmla="*/ 815552 w 2752509"/>
              <a:gd name="connsiteY47" fmla="*/ 2400108 h 2598693"/>
              <a:gd name="connsiteX48" fmla="*/ 850282 w 2752509"/>
              <a:gd name="connsiteY48" fmla="*/ 2435081 h 2598693"/>
              <a:gd name="connsiteX49" fmla="*/ 1908299 w 2752509"/>
              <a:gd name="connsiteY49" fmla="*/ 2435081 h 2598693"/>
              <a:gd name="connsiteX50" fmla="*/ 1942705 w 2752509"/>
              <a:gd name="connsiteY50" fmla="*/ 2399784 h 2598693"/>
              <a:gd name="connsiteX51" fmla="*/ 1942705 w 2752509"/>
              <a:gd name="connsiteY51" fmla="*/ 1667454 h 2598693"/>
              <a:gd name="connsiteX52" fmla="*/ 1906599 w 2752509"/>
              <a:gd name="connsiteY52" fmla="*/ 1631105 h 2598693"/>
              <a:gd name="connsiteX53" fmla="*/ 1379007 w 2752509"/>
              <a:gd name="connsiteY53" fmla="*/ 1631105 h 2598693"/>
              <a:gd name="connsiteX54" fmla="*/ 2024390 w 2752509"/>
              <a:gd name="connsiteY54" fmla="*/ 327306 h 2598693"/>
              <a:gd name="connsiteX55" fmla="*/ 1496798 w 2752509"/>
              <a:gd name="connsiteY55" fmla="*/ 327306 h 2598693"/>
              <a:gd name="connsiteX56" fmla="*/ 1475264 w 2752509"/>
              <a:gd name="connsiteY56" fmla="*/ 327468 h 2598693"/>
              <a:gd name="connsiteX57" fmla="*/ 1459235 w 2752509"/>
              <a:gd name="connsiteY57" fmla="*/ 346169 h 2598693"/>
              <a:gd name="connsiteX58" fmla="*/ 1461825 w 2752509"/>
              <a:gd name="connsiteY58" fmla="*/ 445583 h 2598693"/>
              <a:gd name="connsiteX59" fmla="*/ 1500523 w 2752509"/>
              <a:gd name="connsiteY59" fmla="*/ 484766 h 2598693"/>
              <a:gd name="connsiteX60" fmla="*/ 2313404 w 2752509"/>
              <a:gd name="connsiteY60" fmla="*/ 484766 h 2598693"/>
              <a:gd name="connsiteX61" fmla="*/ 2566392 w 2752509"/>
              <a:gd name="connsiteY61" fmla="*/ 485009 h 2598693"/>
              <a:gd name="connsiteX62" fmla="*/ 2594808 w 2752509"/>
              <a:gd name="connsiteY62" fmla="*/ 456593 h 2598693"/>
              <a:gd name="connsiteX63" fmla="*/ 2594565 w 2752509"/>
              <a:gd name="connsiteY63" fmla="*/ 365112 h 2598693"/>
              <a:gd name="connsiteX64" fmla="*/ 2557244 w 2752509"/>
              <a:gd name="connsiteY64" fmla="*/ 327306 h 2598693"/>
              <a:gd name="connsiteX65" fmla="*/ 2024390 w 2752509"/>
              <a:gd name="connsiteY65" fmla="*/ 327306 h 2598693"/>
              <a:gd name="connsiteX66" fmla="*/ 994709 w 2752509"/>
              <a:gd name="connsiteY66" fmla="*/ 1950315 h 2598693"/>
              <a:gd name="connsiteX67" fmla="*/ 973174 w 2752509"/>
              <a:gd name="connsiteY67" fmla="*/ 1970716 h 2598693"/>
              <a:gd name="connsiteX68" fmla="*/ 973093 w 2752509"/>
              <a:gd name="connsiteY68" fmla="*/ 2094336 h 2598693"/>
              <a:gd name="connsiteX69" fmla="*/ 993494 w 2752509"/>
              <a:gd name="connsiteY69" fmla="*/ 2115871 h 2598693"/>
              <a:gd name="connsiteX70" fmla="*/ 1117114 w 2752509"/>
              <a:gd name="connsiteY70" fmla="*/ 2115952 h 2598693"/>
              <a:gd name="connsiteX71" fmla="*/ 1138648 w 2752509"/>
              <a:gd name="connsiteY71" fmla="*/ 2095551 h 2598693"/>
              <a:gd name="connsiteX72" fmla="*/ 1138729 w 2752509"/>
              <a:gd name="connsiteY72" fmla="*/ 1971931 h 2598693"/>
              <a:gd name="connsiteX73" fmla="*/ 1115576 w 2752509"/>
              <a:gd name="connsiteY73" fmla="*/ 1950315 h 2598693"/>
              <a:gd name="connsiteX74" fmla="*/ 1056478 w 2752509"/>
              <a:gd name="connsiteY74" fmla="*/ 1950477 h 2598693"/>
              <a:gd name="connsiteX75" fmla="*/ 994709 w 2752509"/>
              <a:gd name="connsiteY75" fmla="*/ 1950315 h 2598693"/>
              <a:gd name="connsiteX76" fmla="*/ 1296351 w 2752509"/>
              <a:gd name="connsiteY76" fmla="*/ 2032972 h 2598693"/>
              <a:gd name="connsiteX77" fmla="*/ 1379169 w 2752509"/>
              <a:gd name="connsiteY77" fmla="*/ 2115871 h 2598693"/>
              <a:gd name="connsiteX78" fmla="*/ 1462068 w 2752509"/>
              <a:gd name="connsiteY78" fmla="*/ 2033052 h 2598693"/>
              <a:gd name="connsiteX79" fmla="*/ 1379250 w 2752509"/>
              <a:gd name="connsiteY79" fmla="*/ 1950153 h 2598693"/>
              <a:gd name="connsiteX80" fmla="*/ 1296351 w 2752509"/>
              <a:gd name="connsiteY80" fmla="*/ 2032972 h 2598693"/>
              <a:gd name="connsiteX81" fmla="*/ 1779255 w 2752509"/>
              <a:gd name="connsiteY81" fmla="*/ 1957197 h 2598693"/>
              <a:gd name="connsiteX82" fmla="*/ 1699108 w 2752509"/>
              <a:gd name="connsiteY82" fmla="*/ 1950558 h 2598693"/>
              <a:gd name="connsiteX83" fmla="*/ 1619852 w 2752509"/>
              <a:gd name="connsiteY83" fmla="*/ 2030948 h 2598693"/>
              <a:gd name="connsiteX84" fmla="*/ 1625600 w 2752509"/>
              <a:gd name="connsiteY84" fmla="*/ 2108909 h 2598693"/>
              <a:gd name="connsiteX85" fmla="*/ 1705746 w 2752509"/>
              <a:gd name="connsiteY85" fmla="*/ 2115547 h 2598693"/>
              <a:gd name="connsiteX86" fmla="*/ 1785326 w 2752509"/>
              <a:gd name="connsiteY86" fmla="*/ 2030867 h 2598693"/>
              <a:gd name="connsiteX87" fmla="*/ 1779255 w 2752509"/>
              <a:gd name="connsiteY87" fmla="*/ 1957197 h 259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2752509" h="2598693">
                <a:moveTo>
                  <a:pt x="0" y="2113928"/>
                </a:moveTo>
                <a:cubicBezTo>
                  <a:pt x="0" y="1410014"/>
                  <a:pt x="0" y="706019"/>
                  <a:pt x="0" y="2105"/>
                </a:cubicBezTo>
                <a:cubicBezTo>
                  <a:pt x="11577" y="1457"/>
                  <a:pt x="23234" y="162"/>
                  <a:pt x="34811" y="162"/>
                </a:cubicBezTo>
                <a:cubicBezTo>
                  <a:pt x="375960" y="81"/>
                  <a:pt x="717028" y="243"/>
                  <a:pt x="1058178" y="0"/>
                </a:cubicBezTo>
                <a:cubicBezTo>
                  <a:pt x="1178479" y="-81"/>
                  <a:pt x="1278136" y="46307"/>
                  <a:pt x="1358120" y="134225"/>
                </a:cubicBezTo>
                <a:cubicBezTo>
                  <a:pt x="1377145" y="155112"/>
                  <a:pt x="1395684" y="162236"/>
                  <a:pt x="1422885" y="162236"/>
                </a:cubicBezTo>
                <a:cubicBezTo>
                  <a:pt x="1855596" y="161508"/>
                  <a:pt x="2288227" y="161751"/>
                  <a:pt x="2720937" y="161751"/>
                </a:cubicBezTo>
                <a:cubicBezTo>
                  <a:pt x="2760201" y="161751"/>
                  <a:pt x="2760363" y="161912"/>
                  <a:pt x="2760363" y="199476"/>
                </a:cubicBezTo>
                <a:cubicBezTo>
                  <a:pt x="2760363" y="826077"/>
                  <a:pt x="2760363" y="1452597"/>
                  <a:pt x="2760363" y="2079198"/>
                </a:cubicBezTo>
                <a:cubicBezTo>
                  <a:pt x="2760363" y="2115790"/>
                  <a:pt x="2760119" y="2115952"/>
                  <a:pt x="2722718" y="2116033"/>
                </a:cubicBezTo>
                <a:cubicBezTo>
                  <a:pt x="2529719" y="2116114"/>
                  <a:pt x="2336719" y="2116033"/>
                  <a:pt x="2143719" y="2116114"/>
                </a:cubicBezTo>
                <a:cubicBezTo>
                  <a:pt x="2109313" y="2116114"/>
                  <a:pt x="2108584" y="2116842"/>
                  <a:pt x="2108584" y="2150682"/>
                </a:cubicBezTo>
                <a:cubicBezTo>
                  <a:pt x="2108503" y="2288955"/>
                  <a:pt x="2108018" y="2427147"/>
                  <a:pt x="2108990" y="2565420"/>
                </a:cubicBezTo>
                <a:cubicBezTo>
                  <a:pt x="2109152" y="2591084"/>
                  <a:pt x="2103565" y="2601608"/>
                  <a:pt x="2074987" y="2601527"/>
                </a:cubicBezTo>
                <a:cubicBezTo>
                  <a:pt x="1610866" y="2600717"/>
                  <a:pt x="1146825" y="2600717"/>
                  <a:pt x="682703" y="2601446"/>
                </a:cubicBezTo>
                <a:cubicBezTo>
                  <a:pt x="656392" y="2601446"/>
                  <a:pt x="649268" y="2592703"/>
                  <a:pt x="649430" y="2567363"/>
                </a:cubicBezTo>
                <a:cubicBezTo>
                  <a:pt x="650402" y="2429090"/>
                  <a:pt x="649916" y="2290898"/>
                  <a:pt x="649835" y="2152625"/>
                </a:cubicBezTo>
                <a:cubicBezTo>
                  <a:pt x="649835" y="2116842"/>
                  <a:pt x="649187" y="2116195"/>
                  <a:pt x="613890" y="2116114"/>
                </a:cubicBezTo>
                <a:cubicBezTo>
                  <a:pt x="421781" y="2116033"/>
                  <a:pt x="229673" y="2116114"/>
                  <a:pt x="37563" y="2116033"/>
                </a:cubicBezTo>
                <a:cubicBezTo>
                  <a:pt x="25015" y="2115871"/>
                  <a:pt x="12548" y="2114575"/>
                  <a:pt x="0" y="2113928"/>
                </a:cubicBezTo>
                <a:close/>
                <a:moveTo>
                  <a:pt x="163693" y="1058097"/>
                </a:moveTo>
                <a:cubicBezTo>
                  <a:pt x="163693" y="1341768"/>
                  <a:pt x="163693" y="1625438"/>
                  <a:pt x="163693" y="1909109"/>
                </a:cubicBezTo>
                <a:cubicBezTo>
                  <a:pt x="163693" y="1950153"/>
                  <a:pt x="163774" y="1950234"/>
                  <a:pt x="205790" y="1950234"/>
                </a:cubicBezTo>
                <a:cubicBezTo>
                  <a:pt x="342201" y="1950234"/>
                  <a:pt x="478693" y="1950315"/>
                  <a:pt x="615105" y="1950234"/>
                </a:cubicBezTo>
                <a:cubicBezTo>
                  <a:pt x="649026" y="1950234"/>
                  <a:pt x="649754" y="1949506"/>
                  <a:pt x="649754" y="1915180"/>
                </a:cubicBezTo>
                <a:cubicBezTo>
                  <a:pt x="649835" y="1776907"/>
                  <a:pt x="650402" y="1638715"/>
                  <a:pt x="649268" y="1500442"/>
                </a:cubicBezTo>
                <a:cubicBezTo>
                  <a:pt x="649026" y="1473969"/>
                  <a:pt x="655988" y="1464821"/>
                  <a:pt x="683837" y="1464902"/>
                </a:cubicBezTo>
                <a:cubicBezTo>
                  <a:pt x="1147068" y="1465712"/>
                  <a:pt x="1610218" y="1465469"/>
                  <a:pt x="2073450" y="1465469"/>
                </a:cubicBezTo>
                <a:cubicBezTo>
                  <a:pt x="2108179" y="1465469"/>
                  <a:pt x="2108341" y="1465712"/>
                  <a:pt x="2108422" y="1502223"/>
                </a:cubicBezTo>
                <a:cubicBezTo>
                  <a:pt x="2108503" y="1640496"/>
                  <a:pt x="2108990" y="1778688"/>
                  <a:pt x="2107937" y="1916961"/>
                </a:cubicBezTo>
                <a:cubicBezTo>
                  <a:pt x="2107775" y="1943191"/>
                  <a:pt x="2116518" y="1950963"/>
                  <a:pt x="2142262" y="1950720"/>
                </a:cubicBezTo>
                <a:cubicBezTo>
                  <a:pt x="2279564" y="1949668"/>
                  <a:pt x="2416946" y="1950234"/>
                  <a:pt x="2554330" y="1950234"/>
                </a:cubicBezTo>
                <a:cubicBezTo>
                  <a:pt x="2594565" y="1950234"/>
                  <a:pt x="2594646" y="1950153"/>
                  <a:pt x="2594646" y="1909999"/>
                </a:cubicBezTo>
                <a:cubicBezTo>
                  <a:pt x="2594646" y="1504247"/>
                  <a:pt x="2594646" y="1098494"/>
                  <a:pt x="2594646" y="692742"/>
                </a:cubicBezTo>
                <a:cubicBezTo>
                  <a:pt x="2594646" y="650645"/>
                  <a:pt x="2594565" y="650564"/>
                  <a:pt x="2553519" y="650564"/>
                </a:cubicBezTo>
                <a:cubicBezTo>
                  <a:pt x="2291383" y="650564"/>
                  <a:pt x="2029247" y="650564"/>
                  <a:pt x="1767192" y="650564"/>
                </a:cubicBezTo>
                <a:cubicBezTo>
                  <a:pt x="1620904" y="650564"/>
                  <a:pt x="1474535" y="650078"/>
                  <a:pt x="1328248" y="650969"/>
                </a:cubicBezTo>
                <a:cubicBezTo>
                  <a:pt x="1303799" y="651131"/>
                  <a:pt x="1295137" y="643521"/>
                  <a:pt x="1295865" y="618748"/>
                </a:cubicBezTo>
                <a:cubicBezTo>
                  <a:pt x="1297403" y="567665"/>
                  <a:pt x="1295865" y="516420"/>
                  <a:pt x="1296432" y="465255"/>
                </a:cubicBezTo>
                <a:cubicBezTo>
                  <a:pt x="1296837" y="427449"/>
                  <a:pt x="1296675" y="389642"/>
                  <a:pt x="1288175" y="352807"/>
                </a:cubicBezTo>
                <a:cubicBezTo>
                  <a:pt x="1261621" y="237849"/>
                  <a:pt x="1164311" y="165960"/>
                  <a:pt x="1034943" y="165798"/>
                </a:cubicBezTo>
                <a:cubicBezTo>
                  <a:pt x="757588" y="165475"/>
                  <a:pt x="480151" y="165636"/>
                  <a:pt x="202795" y="165717"/>
                </a:cubicBezTo>
                <a:cubicBezTo>
                  <a:pt x="163693" y="165717"/>
                  <a:pt x="163612" y="165798"/>
                  <a:pt x="163612" y="204414"/>
                </a:cubicBezTo>
                <a:cubicBezTo>
                  <a:pt x="163693" y="488975"/>
                  <a:pt x="163693" y="773536"/>
                  <a:pt x="163693" y="1058097"/>
                </a:cubicBezTo>
                <a:close/>
                <a:moveTo>
                  <a:pt x="1379007" y="1631105"/>
                </a:moveTo>
                <a:cubicBezTo>
                  <a:pt x="1203090" y="1631105"/>
                  <a:pt x="1027253" y="1631105"/>
                  <a:pt x="851335" y="1631105"/>
                </a:cubicBezTo>
                <a:cubicBezTo>
                  <a:pt x="816119" y="1631105"/>
                  <a:pt x="815552" y="1631753"/>
                  <a:pt x="815552" y="1667778"/>
                </a:cubicBezTo>
                <a:cubicBezTo>
                  <a:pt x="815552" y="1911861"/>
                  <a:pt x="815471" y="2155944"/>
                  <a:pt x="815552" y="2400108"/>
                </a:cubicBezTo>
                <a:cubicBezTo>
                  <a:pt x="815552" y="2434352"/>
                  <a:pt x="816281" y="2435081"/>
                  <a:pt x="850282" y="2435081"/>
                </a:cubicBezTo>
                <a:cubicBezTo>
                  <a:pt x="1203009" y="2435162"/>
                  <a:pt x="1555654" y="2435162"/>
                  <a:pt x="1908299" y="2435081"/>
                </a:cubicBezTo>
                <a:cubicBezTo>
                  <a:pt x="1941896" y="2435081"/>
                  <a:pt x="1942705" y="2434190"/>
                  <a:pt x="1942705" y="2399784"/>
                </a:cubicBezTo>
                <a:cubicBezTo>
                  <a:pt x="1942786" y="2155701"/>
                  <a:pt x="1942786" y="1911618"/>
                  <a:pt x="1942705" y="1667454"/>
                </a:cubicBezTo>
                <a:cubicBezTo>
                  <a:pt x="1942705" y="1631834"/>
                  <a:pt x="1942058" y="1631105"/>
                  <a:pt x="1906599" y="1631105"/>
                </a:cubicBezTo>
                <a:cubicBezTo>
                  <a:pt x="1730762" y="1631024"/>
                  <a:pt x="1554925" y="1631105"/>
                  <a:pt x="1379007" y="1631105"/>
                </a:cubicBezTo>
                <a:close/>
                <a:moveTo>
                  <a:pt x="2024390" y="327306"/>
                </a:moveTo>
                <a:cubicBezTo>
                  <a:pt x="1848553" y="327306"/>
                  <a:pt x="1672717" y="327306"/>
                  <a:pt x="1496798" y="327306"/>
                </a:cubicBezTo>
                <a:cubicBezTo>
                  <a:pt x="1489594" y="327306"/>
                  <a:pt x="1482470" y="327387"/>
                  <a:pt x="1475264" y="327468"/>
                </a:cubicBezTo>
                <a:cubicBezTo>
                  <a:pt x="1462959" y="327711"/>
                  <a:pt x="1457292" y="333135"/>
                  <a:pt x="1459235" y="346169"/>
                </a:cubicBezTo>
                <a:cubicBezTo>
                  <a:pt x="1464254" y="379199"/>
                  <a:pt x="1461421" y="412472"/>
                  <a:pt x="1461825" y="445583"/>
                </a:cubicBezTo>
                <a:cubicBezTo>
                  <a:pt x="1462311" y="484685"/>
                  <a:pt x="1461987" y="484766"/>
                  <a:pt x="1500523" y="484766"/>
                </a:cubicBezTo>
                <a:cubicBezTo>
                  <a:pt x="1771483" y="484766"/>
                  <a:pt x="2042443" y="484766"/>
                  <a:pt x="2313404" y="484766"/>
                </a:cubicBezTo>
                <a:cubicBezTo>
                  <a:pt x="2397760" y="484766"/>
                  <a:pt x="2482116" y="484361"/>
                  <a:pt x="2566392" y="485009"/>
                </a:cubicBezTo>
                <a:cubicBezTo>
                  <a:pt x="2587359" y="485170"/>
                  <a:pt x="2595536" y="477480"/>
                  <a:pt x="2594808" y="456593"/>
                </a:cubicBezTo>
                <a:cubicBezTo>
                  <a:pt x="2593755" y="426153"/>
                  <a:pt x="2594565" y="395552"/>
                  <a:pt x="2594565" y="365112"/>
                </a:cubicBezTo>
                <a:cubicBezTo>
                  <a:pt x="2594483" y="327387"/>
                  <a:pt x="2594483" y="327306"/>
                  <a:pt x="2557244" y="327306"/>
                </a:cubicBezTo>
                <a:cubicBezTo>
                  <a:pt x="2379707" y="327306"/>
                  <a:pt x="2202089" y="327306"/>
                  <a:pt x="2024390" y="327306"/>
                </a:cubicBezTo>
                <a:close/>
                <a:moveTo>
                  <a:pt x="994709" y="1950315"/>
                </a:moveTo>
                <a:cubicBezTo>
                  <a:pt x="980460" y="1950072"/>
                  <a:pt x="973093" y="1955578"/>
                  <a:pt x="973174" y="1970716"/>
                </a:cubicBezTo>
                <a:cubicBezTo>
                  <a:pt x="973498" y="2011923"/>
                  <a:pt x="973417" y="2053130"/>
                  <a:pt x="973093" y="2094336"/>
                </a:cubicBezTo>
                <a:cubicBezTo>
                  <a:pt x="973012" y="2108504"/>
                  <a:pt x="978355" y="2115952"/>
                  <a:pt x="993494" y="2115871"/>
                </a:cubicBezTo>
                <a:cubicBezTo>
                  <a:pt x="1034701" y="2115547"/>
                  <a:pt x="1075907" y="2115628"/>
                  <a:pt x="1117114" y="2115952"/>
                </a:cubicBezTo>
                <a:cubicBezTo>
                  <a:pt x="1131282" y="2116033"/>
                  <a:pt x="1138729" y="2110690"/>
                  <a:pt x="1138648" y="2095551"/>
                </a:cubicBezTo>
                <a:cubicBezTo>
                  <a:pt x="1138325" y="2054344"/>
                  <a:pt x="1138244" y="2013137"/>
                  <a:pt x="1138729" y="1971931"/>
                </a:cubicBezTo>
                <a:cubicBezTo>
                  <a:pt x="1138891" y="1955335"/>
                  <a:pt x="1130876" y="1949911"/>
                  <a:pt x="1115576" y="1950315"/>
                </a:cubicBezTo>
                <a:cubicBezTo>
                  <a:pt x="1095904" y="1950801"/>
                  <a:pt x="1076150" y="1950396"/>
                  <a:pt x="1056478" y="1950477"/>
                </a:cubicBezTo>
                <a:cubicBezTo>
                  <a:pt x="1035915" y="1950396"/>
                  <a:pt x="1015352" y="1950639"/>
                  <a:pt x="994709" y="1950315"/>
                </a:cubicBezTo>
                <a:close/>
                <a:moveTo>
                  <a:pt x="1296351" y="2032972"/>
                </a:moveTo>
                <a:cubicBezTo>
                  <a:pt x="1296351" y="2115871"/>
                  <a:pt x="1296351" y="2115871"/>
                  <a:pt x="1379169" y="2115871"/>
                </a:cubicBezTo>
                <a:cubicBezTo>
                  <a:pt x="1462068" y="2115871"/>
                  <a:pt x="1462068" y="2115871"/>
                  <a:pt x="1462068" y="2033052"/>
                </a:cubicBezTo>
                <a:cubicBezTo>
                  <a:pt x="1462068" y="1950153"/>
                  <a:pt x="1462068" y="1950153"/>
                  <a:pt x="1379250" y="1950153"/>
                </a:cubicBezTo>
                <a:cubicBezTo>
                  <a:pt x="1296351" y="1950234"/>
                  <a:pt x="1296351" y="1950234"/>
                  <a:pt x="1296351" y="2032972"/>
                </a:cubicBezTo>
                <a:close/>
                <a:moveTo>
                  <a:pt x="1779255" y="1957197"/>
                </a:moveTo>
                <a:cubicBezTo>
                  <a:pt x="1760716" y="1938253"/>
                  <a:pt x="1726391" y="1950882"/>
                  <a:pt x="1699108" y="1950558"/>
                </a:cubicBezTo>
                <a:cubicBezTo>
                  <a:pt x="1619528" y="1949506"/>
                  <a:pt x="1619043" y="1950234"/>
                  <a:pt x="1619852" y="2030948"/>
                </a:cubicBezTo>
                <a:cubicBezTo>
                  <a:pt x="1620095" y="2057501"/>
                  <a:pt x="1608356" y="2091179"/>
                  <a:pt x="1625600" y="2108909"/>
                </a:cubicBezTo>
                <a:cubicBezTo>
                  <a:pt x="1644058" y="2127933"/>
                  <a:pt x="1678464" y="2115223"/>
                  <a:pt x="1705746" y="2115547"/>
                </a:cubicBezTo>
                <a:cubicBezTo>
                  <a:pt x="1785326" y="2116599"/>
                  <a:pt x="1785326" y="2115952"/>
                  <a:pt x="1785326" y="2030867"/>
                </a:cubicBezTo>
                <a:cubicBezTo>
                  <a:pt x="1782736" y="2008685"/>
                  <a:pt x="1796660" y="1975007"/>
                  <a:pt x="1779255" y="1957197"/>
                </a:cubicBezTo>
                <a:close/>
              </a:path>
            </a:pathLst>
          </a:custGeom>
          <a:solidFill>
            <a:schemeClr val="accent1">
              <a:lumMod val="60000"/>
              <a:lumOff val="40000"/>
            </a:schemeClr>
          </a:solidFill>
          <a:ln w="8096"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73B61E1-7287-4C3D-8E56-5AF69C913006}"/>
              </a:ext>
            </a:extLst>
          </p:cNvPr>
          <p:cNvSpPr/>
          <p:nvPr/>
        </p:nvSpPr>
        <p:spPr>
          <a:xfrm>
            <a:off x="978462" y="3325398"/>
            <a:ext cx="384968" cy="384968"/>
          </a:xfrm>
          <a:custGeom>
            <a:avLst/>
            <a:gdLst>
              <a:gd name="connsiteX0" fmla="*/ 243 w 3108717"/>
              <a:gd name="connsiteY0" fmla="*/ 1763360 h 3108717"/>
              <a:gd name="connsiteX1" fmla="*/ 64360 w 3108717"/>
              <a:gd name="connsiteY1" fmla="*/ 1480256 h 3108717"/>
              <a:gd name="connsiteX2" fmla="*/ 1018024 w 3108717"/>
              <a:gd name="connsiteY2" fmla="*/ 669399 h 3108717"/>
              <a:gd name="connsiteX3" fmla="*/ 1837948 w 3108717"/>
              <a:gd name="connsiteY3" fmla="*/ 809453 h 3108717"/>
              <a:gd name="connsiteX4" fmla="*/ 1850820 w 3108717"/>
              <a:gd name="connsiteY4" fmla="*/ 860455 h 3108717"/>
              <a:gd name="connsiteX5" fmla="*/ 1778446 w 3108717"/>
              <a:gd name="connsiteY5" fmla="*/ 979785 h 3108717"/>
              <a:gd name="connsiteX6" fmla="*/ 1735458 w 3108717"/>
              <a:gd name="connsiteY6" fmla="*/ 990228 h 3108717"/>
              <a:gd name="connsiteX7" fmla="*/ 1340230 w 3108717"/>
              <a:gd name="connsiteY7" fmla="*/ 861993 h 3108717"/>
              <a:gd name="connsiteX8" fmla="*/ 598266 w 3108717"/>
              <a:gd name="connsiteY8" fmla="*/ 1074503 h 3108717"/>
              <a:gd name="connsiteX9" fmla="*/ 216396 w 3108717"/>
              <a:gd name="connsiteY9" fmla="*/ 1719562 h 3108717"/>
              <a:gd name="connsiteX10" fmla="*/ 805838 w 3108717"/>
              <a:gd name="connsiteY10" fmla="*/ 2816033 h 3108717"/>
              <a:gd name="connsiteX11" fmla="*/ 1250368 w 3108717"/>
              <a:gd name="connsiteY11" fmla="*/ 2908242 h 3108717"/>
              <a:gd name="connsiteX12" fmla="*/ 2237953 w 3108717"/>
              <a:gd name="connsiteY12" fmla="*/ 2069941 h 3108717"/>
              <a:gd name="connsiteX13" fmla="*/ 2122671 w 3108717"/>
              <a:gd name="connsiteY13" fmla="*/ 1378818 h 3108717"/>
              <a:gd name="connsiteX14" fmla="*/ 2134491 w 3108717"/>
              <a:gd name="connsiteY14" fmla="*/ 1331620 h 3108717"/>
              <a:gd name="connsiteX15" fmla="*/ 2253982 w 3108717"/>
              <a:gd name="connsiteY15" fmla="*/ 1259569 h 3108717"/>
              <a:gd name="connsiteX16" fmla="*/ 2300856 w 3108717"/>
              <a:gd name="connsiteY16" fmla="*/ 1271146 h 3108717"/>
              <a:gd name="connsiteX17" fmla="*/ 2447467 w 3108717"/>
              <a:gd name="connsiteY17" fmla="*/ 1689770 h 3108717"/>
              <a:gd name="connsiteX18" fmla="*/ 2318990 w 3108717"/>
              <a:gd name="connsiteY18" fmla="*/ 2456749 h 3108717"/>
              <a:gd name="connsiteX19" fmla="*/ 1446363 w 3108717"/>
              <a:gd name="connsiteY19" fmla="*/ 3095170 h 3108717"/>
              <a:gd name="connsiteX20" fmla="*/ 1347921 w 3108717"/>
              <a:gd name="connsiteY20" fmla="*/ 3111199 h 3108717"/>
              <a:gd name="connsiteX21" fmla="*/ 1111124 w 3108717"/>
              <a:gd name="connsiteY21" fmla="*/ 3111199 h 3108717"/>
              <a:gd name="connsiteX22" fmla="*/ 1009766 w 3108717"/>
              <a:gd name="connsiteY22" fmla="*/ 3094684 h 3108717"/>
              <a:gd name="connsiteX23" fmla="*/ 64846 w 3108717"/>
              <a:gd name="connsiteY23" fmla="*/ 2285851 h 3108717"/>
              <a:gd name="connsiteX24" fmla="*/ 0 w 3108717"/>
              <a:gd name="connsiteY24" fmla="*/ 2000075 h 3108717"/>
              <a:gd name="connsiteX25" fmla="*/ 243 w 3108717"/>
              <a:gd name="connsiteY25" fmla="*/ 1763360 h 3108717"/>
              <a:gd name="connsiteX26" fmla="*/ 3031971 w 3108717"/>
              <a:gd name="connsiteY26" fmla="*/ 383381 h 3108717"/>
              <a:gd name="connsiteX27" fmla="*/ 2798493 w 3108717"/>
              <a:gd name="connsiteY27" fmla="*/ 347355 h 3108717"/>
              <a:gd name="connsiteX28" fmla="*/ 2764734 w 3108717"/>
              <a:gd name="connsiteY28" fmla="*/ 316349 h 3108717"/>
              <a:gd name="connsiteX29" fmla="*/ 2733728 w 3108717"/>
              <a:gd name="connsiteY29" fmla="*/ 103515 h 3108717"/>
              <a:gd name="connsiteX30" fmla="*/ 2660301 w 3108717"/>
              <a:gd name="connsiteY30" fmla="*/ 5315 h 3108717"/>
              <a:gd name="connsiteX31" fmla="*/ 2542753 w 3108717"/>
              <a:gd name="connsiteY31" fmla="*/ 40450 h 3108717"/>
              <a:gd name="connsiteX32" fmla="*/ 2196908 w 3108717"/>
              <a:gd name="connsiteY32" fmla="*/ 385728 h 3108717"/>
              <a:gd name="connsiteX33" fmla="*/ 2155620 w 3108717"/>
              <a:gd name="connsiteY33" fmla="*/ 514691 h 3108717"/>
              <a:gd name="connsiteX34" fmla="*/ 2189703 w 3108717"/>
              <a:gd name="connsiteY34" fmla="*/ 736269 h 3108717"/>
              <a:gd name="connsiteX35" fmla="*/ 2170516 w 3108717"/>
              <a:gd name="connsiteY35" fmla="*/ 793181 h 3108717"/>
              <a:gd name="connsiteX36" fmla="*/ 1302747 w 3108717"/>
              <a:gd name="connsiteY36" fmla="*/ 1663945 h 3108717"/>
              <a:gd name="connsiteX37" fmla="*/ 1251502 w 3108717"/>
              <a:gd name="connsiteY37" fmla="*/ 1681594 h 3108717"/>
              <a:gd name="connsiteX38" fmla="*/ 1025634 w 3108717"/>
              <a:gd name="connsiteY38" fmla="*/ 1884308 h 3108717"/>
              <a:gd name="connsiteX39" fmla="*/ 1237496 w 3108717"/>
              <a:gd name="connsiteY39" fmla="*/ 2085970 h 3108717"/>
              <a:gd name="connsiteX40" fmla="*/ 1429929 w 3108717"/>
              <a:gd name="connsiteY40" fmla="*/ 1856621 h 3108717"/>
              <a:gd name="connsiteX41" fmla="*/ 1446121 w 3108717"/>
              <a:gd name="connsiteY41" fmla="*/ 1810800 h 3108717"/>
              <a:gd name="connsiteX42" fmla="*/ 1671583 w 3108717"/>
              <a:gd name="connsiteY42" fmla="*/ 1585499 h 3108717"/>
              <a:gd name="connsiteX43" fmla="*/ 2316966 w 3108717"/>
              <a:gd name="connsiteY43" fmla="*/ 938821 h 3108717"/>
              <a:gd name="connsiteX44" fmla="*/ 2369668 w 3108717"/>
              <a:gd name="connsiteY44" fmla="*/ 920363 h 3108717"/>
              <a:gd name="connsiteX45" fmla="*/ 2593998 w 3108717"/>
              <a:gd name="connsiteY45" fmla="*/ 956065 h 3108717"/>
              <a:gd name="connsiteX46" fmla="*/ 2725794 w 3108717"/>
              <a:gd name="connsiteY46" fmla="*/ 915425 h 3108717"/>
              <a:gd name="connsiteX47" fmla="*/ 3075283 w 3108717"/>
              <a:gd name="connsiteY47" fmla="*/ 565208 h 3108717"/>
              <a:gd name="connsiteX48" fmla="*/ 3110903 w 3108717"/>
              <a:gd name="connsiteY48" fmla="*/ 484333 h 3108717"/>
              <a:gd name="connsiteX49" fmla="*/ 3031971 w 3108717"/>
              <a:gd name="connsiteY49" fmla="*/ 383381 h 3108717"/>
              <a:gd name="connsiteX50" fmla="*/ 2411361 w 3108717"/>
              <a:gd name="connsiteY50" fmla="*/ 717244 h 3108717"/>
              <a:gd name="connsiteX51" fmla="*/ 2393794 w 3108717"/>
              <a:gd name="connsiteY51" fmla="*/ 700081 h 3108717"/>
              <a:gd name="connsiteX52" fmla="*/ 2366511 w 3108717"/>
              <a:gd name="connsiteY52" fmla="*/ 520601 h 3108717"/>
              <a:gd name="connsiteX53" fmla="*/ 2380031 w 3108717"/>
              <a:gd name="connsiteY53" fmla="*/ 495100 h 3108717"/>
              <a:gd name="connsiteX54" fmla="*/ 2536519 w 3108717"/>
              <a:gd name="connsiteY54" fmla="*/ 338612 h 3108717"/>
              <a:gd name="connsiteX55" fmla="*/ 2553115 w 3108717"/>
              <a:gd name="connsiteY55" fmla="*/ 327440 h 3108717"/>
              <a:gd name="connsiteX56" fmla="*/ 2560887 w 3108717"/>
              <a:gd name="connsiteY56" fmla="*/ 348569 h 3108717"/>
              <a:gd name="connsiteX57" fmla="*/ 2574083 w 3108717"/>
              <a:gd name="connsiteY57" fmla="*/ 438350 h 3108717"/>
              <a:gd name="connsiteX58" fmla="*/ 2675845 w 3108717"/>
              <a:gd name="connsiteY58" fmla="*/ 538088 h 3108717"/>
              <a:gd name="connsiteX59" fmla="*/ 2765706 w 3108717"/>
              <a:gd name="connsiteY59" fmla="*/ 551041 h 3108717"/>
              <a:gd name="connsiteX60" fmla="*/ 2784083 w 3108717"/>
              <a:gd name="connsiteY60" fmla="*/ 558974 h 3108717"/>
              <a:gd name="connsiteX61" fmla="*/ 2775178 w 3108717"/>
              <a:gd name="connsiteY61" fmla="*/ 573466 h 3108717"/>
              <a:gd name="connsiteX62" fmla="*/ 2614399 w 3108717"/>
              <a:gd name="connsiteY62" fmla="*/ 734245 h 3108717"/>
              <a:gd name="connsiteX63" fmla="*/ 2589788 w 3108717"/>
              <a:gd name="connsiteY63" fmla="*/ 744769 h 3108717"/>
              <a:gd name="connsiteX64" fmla="*/ 2411361 w 3108717"/>
              <a:gd name="connsiteY64" fmla="*/ 717244 h 3108717"/>
              <a:gd name="connsiteX65" fmla="*/ 1809532 w 3108717"/>
              <a:gd name="connsiteY65" fmla="*/ 2247154 h 3108717"/>
              <a:gd name="connsiteX66" fmla="*/ 1890489 w 3108717"/>
              <a:gd name="connsiteY66" fmla="*/ 1696894 h 3108717"/>
              <a:gd name="connsiteX67" fmla="*/ 1836653 w 3108717"/>
              <a:gd name="connsiteY67" fmla="*/ 1670098 h 3108717"/>
              <a:gd name="connsiteX68" fmla="*/ 1713195 w 3108717"/>
              <a:gd name="connsiteY68" fmla="*/ 1712114 h 3108717"/>
              <a:gd name="connsiteX69" fmla="*/ 1691175 w 3108717"/>
              <a:gd name="connsiteY69" fmla="*/ 1754454 h 3108717"/>
              <a:gd name="connsiteX70" fmla="*/ 1701537 w 3108717"/>
              <a:gd name="connsiteY70" fmla="*/ 1967369 h 3108717"/>
              <a:gd name="connsiteX71" fmla="*/ 1172003 w 3108717"/>
              <a:gd name="connsiteY71" fmla="*/ 2358144 h 3108717"/>
              <a:gd name="connsiteX72" fmla="*/ 757021 w 3108717"/>
              <a:gd name="connsiteY72" fmla="*/ 1798090 h 3108717"/>
              <a:gd name="connsiteX73" fmla="*/ 1354073 w 3108717"/>
              <a:gd name="connsiteY73" fmla="*/ 1419782 h 3108717"/>
              <a:gd name="connsiteX74" fmla="*/ 1393094 w 3108717"/>
              <a:gd name="connsiteY74" fmla="*/ 1397357 h 3108717"/>
              <a:gd name="connsiteX75" fmla="*/ 1436325 w 3108717"/>
              <a:gd name="connsiteY75" fmla="*/ 1264750 h 3108717"/>
              <a:gd name="connsiteX76" fmla="*/ 1413333 w 3108717"/>
              <a:gd name="connsiteY76" fmla="*/ 1220144 h 3108717"/>
              <a:gd name="connsiteX77" fmla="*/ 1139863 w 3108717"/>
              <a:gd name="connsiteY77" fmla="*/ 1202252 h 3108717"/>
              <a:gd name="connsiteX78" fmla="*/ 550421 w 3108717"/>
              <a:gd name="connsiteY78" fmla="*/ 1977084 h 3108717"/>
              <a:gd name="connsiteX79" fmla="*/ 1230858 w 3108717"/>
              <a:gd name="connsiteY79" fmla="*/ 2568145 h 3108717"/>
              <a:gd name="connsiteX80" fmla="*/ 1809532 w 3108717"/>
              <a:gd name="connsiteY80" fmla="*/ 2247154 h 310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3108717" h="3108717">
                <a:moveTo>
                  <a:pt x="243" y="1763360"/>
                </a:moveTo>
                <a:cubicBezTo>
                  <a:pt x="14491" y="1667346"/>
                  <a:pt x="29792" y="1571493"/>
                  <a:pt x="64360" y="1480256"/>
                </a:cubicBezTo>
                <a:cubicBezTo>
                  <a:pt x="233073" y="1034592"/>
                  <a:pt x="549692" y="759584"/>
                  <a:pt x="1018024" y="669399"/>
                </a:cubicBezTo>
                <a:cubicBezTo>
                  <a:pt x="1306552" y="613863"/>
                  <a:pt x="1580912" y="666565"/>
                  <a:pt x="1837948" y="809453"/>
                </a:cubicBezTo>
                <a:cubicBezTo>
                  <a:pt x="1863692" y="823782"/>
                  <a:pt x="1867578" y="835845"/>
                  <a:pt x="1850820" y="860455"/>
                </a:cubicBezTo>
                <a:cubicBezTo>
                  <a:pt x="1824752" y="898910"/>
                  <a:pt x="1800951" y="939064"/>
                  <a:pt x="1778446" y="979785"/>
                </a:cubicBezTo>
                <a:cubicBezTo>
                  <a:pt x="1766545" y="1001400"/>
                  <a:pt x="1755535" y="1001886"/>
                  <a:pt x="1735458" y="990228"/>
                </a:cubicBezTo>
                <a:cubicBezTo>
                  <a:pt x="1613052" y="919068"/>
                  <a:pt x="1480688" y="875756"/>
                  <a:pt x="1340230" y="861993"/>
                </a:cubicBezTo>
                <a:cubicBezTo>
                  <a:pt x="1065626" y="835197"/>
                  <a:pt x="816200" y="903848"/>
                  <a:pt x="598266" y="1074503"/>
                </a:cubicBezTo>
                <a:cubicBezTo>
                  <a:pt x="387861" y="1239411"/>
                  <a:pt x="259222" y="1455807"/>
                  <a:pt x="216396" y="1719562"/>
                </a:cubicBezTo>
                <a:cubicBezTo>
                  <a:pt x="142564" y="2173969"/>
                  <a:pt x="381708" y="2622143"/>
                  <a:pt x="805838" y="2816033"/>
                </a:cubicBezTo>
                <a:cubicBezTo>
                  <a:pt x="947106" y="2880636"/>
                  <a:pt x="1095742" y="2912290"/>
                  <a:pt x="1250368" y="2908242"/>
                </a:cubicBezTo>
                <a:cubicBezTo>
                  <a:pt x="1746468" y="2895370"/>
                  <a:pt x="2149710" y="2541915"/>
                  <a:pt x="2237953" y="2069941"/>
                </a:cubicBezTo>
                <a:cubicBezTo>
                  <a:pt x="2283531" y="1826263"/>
                  <a:pt x="2243619" y="1595214"/>
                  <a:pt x="2122671" y="1378818"/>
                </a:cubicBezTo>
                <a:cubicBezTo>
                  <a:pt x="2110042" y="1356231"/>
                  <a:pt x="2110366" y="1344654"/>
                  <a:pt x="2134491" y="1331620"/>
                </a:cubicBezTo>
                <a:cubicBezTo>
                  <a:pt x="2175454" y="1309600"/>
                  <a:pt x="2215204" y="1285232"/>
                  <a:pt x="2253982" y="1259569"/>
                </a:cubicBezTo>
                <a:cubicBezTo>
                  <a:pt x="2276164" y="1244916"/>
                  <a:pt x="2287498" y="1247507"/>
                  <a:pt x="2300856" y="1271146"/>
                </a:cubicBezTo>
                <a:cubicBezTo>
                  <a:pt x="2374526" y="1402133"/>
                  <a:pt x="2425366" y="1541297"/>
                  <a:pt x="2447467" y="1689770"/>
                </a:cubicBezTo>
                <a:cubicBezTo>
                  <a:pt x="2487621" y="1958869"/>
                  <a:pt x="2449734" y="2217119"/>
                  <a:pt x="2318990" y="2456749"/>
                </a:cubicBezTo>
                <a:cubicBezTo>
                  <a:pt x="2128905" y="2805265"/>
                  <a:pt x="1837139" y="3018990"/>
                  <a:pt x="1446363" y="3095170"/>
                </a:cubicBezTo>
                <a:cubicBezTo>
                  <a:pt x="1413738" y="3101565"/>
                  <a:pt x="1380789" y="3105856"/>
                  <a:pt x="1347921" y="3111199"/>
                </a:cubicBezTo>
                <a:cubicBezTo>
                  <a:pt x="1268988" y="3111199"/>
                  <a:pt x="1190056" y="3111199"/>
                  <a:pt x="1111124" y="3111199"/>
                </a:cubicBezTo>
                <a:cubicBezTo>
                  <a:pt x="1077365" y="3105775"/>
                  <a:pt x="1043282" y="3101727"/>
                  <a:pt x="1009766" y="3094684"/>
                </a:cubicBezTo>
                <a:cubicBezTo>
                  <a:pt x="547183" y="2997617"/>
                  <a:pt x="232587" y="2727305"/>
                  <a:pt x="64846" y="2285851"/>
                </a:cubicBezTo>
                <a:cubicBezTo>
                  <a:pt x="29873" y="2193723"/>
                  <a:pt x="14167" y="2096980"/>
                  <a:pt x="0" y="2000075"/>
                </a:cubicBezTo>
                <a:cubicBezTo>
                  <a:pt x="243" y="1921224"/>
                  <a:pt x="243" y="1842292"/>
                  <a:pt x="243" y="1763360"/>
                </a:cubicBezTo>
                <a:close/>
                <a:moveTo>
                  <a:pt x="3031971" y="383381"/>
                </a:moveTo>
                <a:cubicBezTo>
                  <a:pt x="2954415" y="369780"/>
                  <a:pt x="2876454" y="358284"/>
                  <a:pt x="2798493" y="347355"/>
                </a:cubicBezTo>
                <a:cubicBezTo>
                  <a:pt x="2778335" y="344522"/>
                  <a:pt x="2767568" y="337236"/>
                  <a:pt x="2764734" y="316349"/>
                </a:cubicBezTo>
                <a:cubicBezTo>
                  <a:pt x="2754939" y="245350"/>
                  <a:pt x="2743848" y="174514"/>
                  <a:pt x="2733728" y="103515"/>
                </a:cubicBezTo>
                <a:cubicBezTo>
                  <a:pt x="2727090" y="57208"/>
                  <a:pt x="2708065" y="19887"/>
                  <a:pt x="2660301" y="5315"/>
                </a:cubicBezTo>
                <a:cubicBezTo>
                  <a:pt x="2613994" y="-8852"/>
                  <a:pt x="2576592" y="6125"/>
                  <a:pt x="2542753" y="40450"/>
                </a:cubicBezTo>
                <a:cubicBezTo>
                  <a:pt x="2428443" y="156541"/>
                  <a:pt x="2313809" y="272309"/>
                  <a:pt x="2196908" y="385728"/>
                </a:cubicBezTo>
                <a:cubicBezTo>
                  <a:pt x="2158292" y="423211"/>
                  <a:pt x="2147768" y="464580"/>
                  <a:pt x="2155620" y="514691"/>
                </a:cubicBezTo>
                <a:cubicBezTo>
                  <a:pt x="2167197" y="588524"/>
                  <a:pt x="2178045" y="662436"/>
                  <a:pt x="2189703" y="736269"/>
                </a:cubicBezTo>
                <a:cubicBezTo>
                  <a:pt x="2193265" y="759017"/>
                  <a:pt x="2187436" y="776261"/>
                  <a:pt x="2170516" y="793181"/>
                </a:cubicBezTo>
                <a:cubicBezTo>
                  <a:pt x="1880774" y="1083004"/>
                  <a:pt x="1591599" y="1373313"/>
                  <a:pt x="1302747" y="1663945"/>
                </a:cubicBezTo>
                <a:cubicBezTo>
                  <a:pt x="1287608" y="1679165"/>
                  <a:pt x="1272550" y="1684427"/>
                  <a:pt x="1251502" y="1681594"/>
                </a:cubicBezTo>
                <a:cubicBezTo>
                  <a:pt x="1134601" y="1665484"/>
                  <a:pt x="1023367" y="1765707"/>
                  <a:pt x="1025634" y="1884308"/>
                </a:cubicBezTo>
                <a:cubicBezTo>
                  <a:pt x="1027739" y="1996756"/>
                  <a:pt x="1129177" y="2093580"/>
                  <a:pt x="1237496" y="2085970"/>
                </a:cubicBezTo>
                <a:cubicBezTo>
                  <a:pt x="1369536" y="2076741"/>
                  <a:pt x="1446930" y="1960893"/>
                  <a:pt x="1429929" y="1856621"/>
                </a:cubicBezTo>
                <a:cubicBezTo>
                  <a:pt x="1426853" y="1837758"/>
                  <a:pt x="1432600" y="1824158"/>
                  <a:pt x="1446121" y="1810800"/>
                </a:cubicBezTo>
                <a:cubicBezTo>
                  <a:pt x="1521652" y="1736158"/>
                  <a:pt x="1596456" y="1660707"/>
                  <a:pt x="1671583" y="1585499"/>
                </a:cubicBezTo>
                <a:cubicBezTo>
                  <a:pt x="1886845" y="1369994"/>
                  <a:pt x="2102189" y="1154650"/>
                  <a:pt x="2316966" y="938821"/>
                </a:cubicBezTo>
                <a:cubicBezTo>
                  <a:pt x="2332510" y="923196"/>
                  <a:pt x="2346596" y="916234"/>
                  <a:pt x="2369668" y="920363"/>
                </a:cubicBezTo>
                <a:cubicBezTo>
                  <a:pt x="2444229" y="933640"/>
                  <a:pt x="2519437" y="942950"/>
                  <a:pt x="2593998" y="956065"/>
                </a:cubicBezTo>
                <a:cubicBezTo>
                  <a:pt x="2645810" y="965132"/>
                  <a:pt x="2687664" y="954526"/>
                  <a:pt x="2725794" y="915425"/>
                </a:cubicBezTo>
                <a:cubicBezTo>
                  <a:pt x="2840914" y="797309"/>
                  <a:pt x="2958301" y="681461"/>
                  <a:pt x="3075283" y="565208"/>
                </a:cubicBezTo>
                <a:cubicBezTo>
                  <a:pt x="3098922" y="541731"/>
                  <a:pt x="3113089" y="515582"/>
                  <a:pt x="3110903" y="484333"/>
                </a:cubicBezTo>
                <a:cubicBezTo>
                  <a:pt x="3111065" y="426287"/>
                  <a:pt x="3085888" y="392771"/>
                  <a:pt x="3031971" y="383381"/>
                </a:cubicBezTo>
                <a:close/>
                <a:moveTo>
                  <a:pt x="2411361" y="717244"/>
                </a:moveTo>
                <a:cubicBezTo>
                  <a:pt x="2400594" y="715625"/>
                  <a:pt x="2395412" y="710605"/>
                  <a:pt x="2393794" y="700081"/>
                </a:cubicBezTo>
                <a:cubicBezTo>
                  <a:pt x="2384807" y="640254"/>
                  <a:pt x="2375740" y="580428"/>
                  <a:pt x="2366511" y="520601"/>
                </a:cubicBezTo>
                <a:cubicBezTo>
                  <a:pt x="2364649" y="508458"/>
                  <a:pt x="2372988" y="502143"/>
                  <a:pt x="2380031" y="495100"/>
                </a:cubicBezTo>
                <a:cubicBezTo>
                  <a:pt x="2432086" y="442802"/>
                  <a:pt x="2484221" y="390667"/>
                  <a:pt x="2536519" y="338612"/>
                </a:cubicBezTo>
                <a:cubicBezTo>
                  <a:pt x="2541295" y="333835"/>
                  <a:pt x="2545505" y="324930"/>
                  <a:pt x="2553115" y="327440"/>
                </a:cubicBezTo>
                <a:cubicBezTo>
                  <a:pt x="2562425" y="330516"/>
                  <a:pt x="2559754" y="340879"/>
                  <a:pt x="2560887" y="348569"/>
                </a:cubicBezTo>
                <a:cubicBezTo>
                  <a:pt x="2565259" y="378523"/>
                  <a:pt x="2569388" y="408477"/>
                  <a:pt x="2574083" y="438350"/>
                </a:cubicBezTo>
                <a:cubicBezTo>
                  <a:pt x="2583393" y="496719"/>
                  <a:pt x="2616747" y="529345"/>
                  <a:pt x="2675845" y="538088"/>
                </a:cubicBezTo>
                <a:cubicBezTo>
                  <a:pt x="2705798" y="542540"/>
                  <a:pt x="2735752" y="546750"/>
                  <a:pt x="2765706" y="551041"/>
                </a:cubicBezTo>
                <a:cubicBezTo>
                  <a:pt x="2772668" y="552012"/>
                  <a:pt x="2781169" y="551688"/>
                  <a:pt x="2784083" y="558974"/>
                </a:cubicBezTo>
                <a:cubicBezTo>
                  <a:pt x="2786674" y="565532"/>
                  <a:pt x="2779226" y="569337"/>
                  <a:pt x="2775178" y="573466"/>
                </a:cubicBezTo>
                <a:cubicBezTo>
                  <a:pt x="2721666" y="627140"/>
                  <a:pt x="2667992" y="680652"/>
                  <a:pt x="2614399" y="734245"/>
                </a:cubicBezTo>
                <a:cubicBezTo>
                  <a:pt x="2607032" y="741612"/>
                  <a:pt x="2599584" y="748412"/>
                  <a:pt x="2589788" y="744769"/>
                </a:cubicBezTo>
                <a:cubicBezTo>
                  <a:pt x="2528990" y="735378"/>
                  <a:pt x="2470216" y="726068"/>
                  <a:pt x="2411361" y="717244"/>
                </a:cubicBezTo>
                <a:close/>
                <a:moveTo>
                  <a:pt x="1809532" y="2247154"/>
                </a:moveTo>
                <a:cubicBezTo>
                  <a:pt x="1918662" y="2077227"/>
                  <a:pt x="1941734" y="1891675"/>
                  <a:pt x="1890489" y="1696894"/>
                </a:cubicBezTo>
                <a:cubicBezTo>
                  <a:pt x="1879479" y="1655040"/>
                  <a:pt x="1878669" y="1655445"/>
                  <a:pt x="1836653" y="1670098"/>
                </a:cubicBezTo>
                <a:cubicBezTo>
                  <a:pt x="1795608" y="1684427"/>
                  <a:pt x="1754725" y="1699485"/>
                  <a:pt x="1713195" y="1712114"/>
                </a:cubicBezTo>
                <a:cubicBezTo>
                  <a:pt x="1689394" y="1719400"/>
                  <a:pt x="1684293" y="1730653"/>
                  <a:pt x="1691175" y="1754454"/>
                </a:cubicBezTo>
                <a:cubicBezTo>
                  <a:pt x="1711414" y="1824320"/>
                  <a:pt x="1714085" y="1895318"/>
                  <a:pt x="1701537" y="1967369"/>
                </a:cubicBezTo>
                <a:cubicBezTo>
                  <a:pt x="1660249" y="2204571"/>
                  <a:pt x="1431548" y="2387937"/>
                  <a:pt x="1172003" y="2358144"/>
                </a:cubicBezTo>
                <a:cubicBezTo>
                  <a:pt x="905333" y="2327624"/>
                  <a:pt x="707476" y="2063059"/>
                  <a:pt x="757021" y="1798090"/>
                </a:cubicBezTo>
                <a:cubicBezTo>
                  <a:pt x="807052" y="1530449"/>
                  <a:pt x="1072750" y="1344897"/>
                  <a:pt x="1354073" y="1419782"/>
                </a:cubicBezTo>
                <a:cubicBezTo>
                  <a:pt x="1378117" y="1426177"/>
                  <a:pt x="1386779" y="1418486"/>
                  <a:pt x="1393094" y="1397357"/>
                </a:cubicBezTo>
                <a:cubicBezTo>
                  <a:pt x="1406533" y="1352831"/>
                  <a:pt x="1419890" y="1308224"/>
                  <a:pt x="1436325" y="1264750"/>
                </a:cubicBezTo>
                <a:cubicBezTo>
                  <a:pt x="1446282" y="1238359"/>
                  <a:pt x="1440777" y="1227268"/>
                  <a:pt x="1413333" y="1220144"/>
                </a:cubicBezTo>
                <a:cubicBezTo>
                  <a:pt x="1323148" y="1196666"/>
                  <a:pt x="1232315" y="1190109"/>
                  <a:pt x="1139863" y="1202252"/>
                </a:cubicBezTo>
                <a:cubicBezTo>
                  <a:pt x="762364" y="1251555"/>
                  <a:pt x="499095" y="1597561"/>
                  <a:pt x="550421" y="1977084"/>
                </a:cubicBezTo>
                <a:cubicBezTo>
                  <a:pt x="597052" y="2322038"/>
                  <a:pt x="901528" y="2573650"/>
                  <a:pt x="1230858" y="2568145"/>
                </a:cubicBezTo>
                <a:cubicBezTo>
                  <a:pt x="1478503" y="2560535"/>
                  <a:pt x="1674822" y="2456992"/>
                  <a:pt x="1809532" y="2247154"/>
                </a:cubicBezTo>
                <a:close/>
              </a:path>
            </a:pathLst>
          </a:custGeom>
          <a:solidFill>
            <a:schemeClr val="accent1">
              <a:lumMod val="60000"/>
              <a:lumOff val="40000"/>
            </a:schemeClr>
          </a:solidFill>
          <a:ln w="8096"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FC2D6F57-14BB-4F32-BC2F-F7863A019FAC}"/>
              </a:ext>
            </a:extLst>
          </p:cNvPr>
          <p:cNvSpPr/>
          <p:nvPr/>
        </p:nvSpPr>
        <p:spPr>
          <a:xfrm>
            <a:off x="1000517" y="5315531"/>
            <a:ext cx="340859" cy="320807"/>
          </a:xfrm>
          <a:custGeom>
            <a:avLst/>
            <a:gdLst>
              <a:gd name="connsiteX0" fmla="*/ 2760363 w 2752509"/>
              <a:gd name="connsiteY0" fmla="*/ 56427 h 2590597"/>
              <a:gd name="connsiteX1" fmla="*/ 2760363 w 2752509"/>
              <a:gd name="connsiteY1" fmla="*/ 2211399 h 2590597"/>
              <a:gd name="connsiteX2" fmla="*/ 2665644 w 2752509"/>
              <a:gd name="connsiteY2" fmla="*/ 2267826 h 2590597"/>
              <a:gd name="connsiteX3" fmla="*/ 2304741 w 2752509"/>
              <a:gd name="connsiteY3" fmla="*/ 2266854 h 2590597"/>
              <a:gd name="connsiteX4" fmla="*/ 2271711 w 2752509"/>
              <a:gd name="connsiteY4" fmla="*/ 2299156 h 2590597"/>
              <a:gd name="connsiteX5" fmla="*/ 2272116 w 2752509"/>
              <a:gd name="connsiteY5" fmla="*/ 2501141 h 2590597"/>
              <a:gd name="connsiteX6" fmla="*/ 2184279 w 2752509"/>
              <a:gd name="connsiteY6" fmla="*/ 2590436 h 2590597"/>
              <a:gd name="connsiteX7" fmla="*/ 1871869 w 2752509"/>
              <a:gd name="connsiteY7" fmla="*/ 2590436 h 2590597"/>
              <a:gd name="connsiteX8" fmla="*/ 1783384 w 2752509"/>
              <a:gd name="connsiteY8" fmla="*/ 2501870 h 2590597"/>
              <a:gd name="connsiteX9" fmla="*/ 1783546 w 2752509"/>
              <a:gd name="connsiteY9" fmla="*/ 2294460 h 2590597"/>
              <a:gd name="connsiteX10" fmla="*/ 1756830 w 2752509"/>
              <a:gd name="connsiteY10" fmla="*/ 2267097 h 2590597"/>
              <a:gd name="connsiteX11" fmla="*/ 1662597 w 2752509"/>
              <a:gd name="connsiteY11" fmla="*/ 2267340 h 2590597"/>
              <a:gd name="connsiteX12" fmla="*/ 1625843 w 2752509"/>
              <a:gd name="connsiteY12" fmla="*/ 2303042 h 2590597"/>
              <a:gd name="connsiteX13" fmla="*/ 1625762 w 2752509"/>
              <a:gd name="connsiteY13" fmla="*/ 2502356 h 2590597"/>
              <a:gd name="connsiteX14" fmla="*/ 1536791 w 2752509"/>
              <a:gd name="connsiteY14" fmla="*/ 2590436 h 2590597"/>
              <a:gd name="connsiteX15" fmla="*/ 1227053 w 2752509"/>
              <a:gd name="connsiteY15" fmla="*/ 2590436 h 2590597"/>
              <a:gd name="connsiteX16" fmla="*/ 1137030 w 2752509"/>
              <a:gd name="connsiteY16" fmla="*/ 2500656 h 2590597"/>
              <a:gd name="connsiteX17" fmla="*/ 1137353 w 2752509"/>
              <a:gd name="connsiteY17" fmla="*/ 2298670 h 2590597"/>
              <a:gd name="connsiteX18" fmla="*/ 1106590 w 2752509"/>
              <a:gd name="connsiteY18" fmla="*/ 2266935 h 2590597"/>
              <a:gd name="connsiteX19" fmla="*/ 1012357 w 2752509"/>
              <a:gd name="connsiteY19" fmla="*/ 2266854 h 2590597"/>
              <a:gd name="connsiteX20" fmla="*/ 978922 w 2752509"/>
              <a:gd name="connsiteY20" fmla="*/ 2301503 h 2590597"/>
              <a:gd name="connsiteX21" fmla="*/ 979246 w 2752509"/>
              <a:gd name="connsiteY21" fmla="*/ 2503489 h 2590597"/>
              <a:gd name="connsiteX22" fmla="*/ 891813 w 2752509"/>
              <a:gd name="connsiteY22" fmla="*/ 2590436 h 2590597"/>
              <a:gd name="connsiteX23" fmla="*/ 579403 w 2752509"/>
              <a:gd name="connsiteY23" fmla="*/ 2590436 h 2590597"/>
              <a:gd name="connsiteX24" fmla="*/ 490513 w 2752509"/>
              <a:gd name="connsiteY24" fmla="*/ 2502194 h 2590597"/>
              <a:gd name="connsiteX25" fmla="*/ 490433 w 2752509"/>
              <a:gd name="connsiteY25" fmla="*/ 2310975 h 2590597"/>
              <a:gd name="connsiteX26" fmla="*/ 448173 w 2752509"/>
              <a:gd name="connsiteY26" fmla="*/ 2267259 h 2590597"/>
              <a:gd name="connsiteX27" fmla="*/ 98038 w 2752509"/>
              <a:gd name="connsiteY27" fmla="*/ 2267259 h 2590597"/>
              <a:gd name="connsiteX28" fmla="*/ 0 w 2752509"/>
              <a:gd name="connsiteY28" fmla="*/ 2168978 h 2590597"/>
              <a:gd name="connsiteX29" fmla="*/ 0 w 2752509"/>
              <a:gd name="connsiteY29" fmla="*/ 97714 h 2590597"/>
              <a:gd name="connsiteX30" fmla="*/ 96095 w 2752509"/>
              <a:gd name="connsiteY30" fmla="*/ 486 h 2590597"/>
              <a:gd name="connsiteX31" fmla="*/ 2665644 w 2752509"/>
              <a:gd name="connsiteY31" fmla="*/ 0 h 2590597"/>
              <a:gd name="connsiteX32" fmla="*/ 2760363 w 2752509"/>
              <a:gd name="connsiteY32" fmla="*/ 56427 h 2590597"/>
              <a:gd name="connsiteX33" fmla="*/ 2596669 w 2752509"/>
              <a:gd name="connsiteY33" fmla="*/ 1136706 h 2590597"/>
              <a:gd name="connsiteX34" fmla="*/ 2596669 w 2752509"/>
              <a:gd name="connsiteY34" fmla="*/ 202148 h 2590597"/>
              <a:gd name="connsiteX35" fmla="*/ 2560158 w 2752509"/>
              <a:gd name="connsiteY35" fmla="*/ 166203 h 2590597"/>
              <a:gd name="connsiteX36" fmla="*/ 1639120 w 2752509"/>
              <a:gd name="connsiteY36" fmla="*/ 165556 h 2590597"/>
              <a:gd name="connsiteX37" fmla="*/ 1592003 w 2752509"/>
              <a:gd name="connsiteY37" fmla="*/ 200691 h 2590597"/>
              <a:gd name="connsiteX38" fmla="*/ 1466521 w 2752509"/>
              <a:gd name="connsiteY38" fmla="*/ 578594 h 2590597"/>
              <a:gd name="connsiteX39" fmla="*/ 1365488 w 2752509"/>
              <a:gd name="connsiteY39" fmla="*/ 650969 h 2590597"/>
              <a:gd name="connsiteX40" fmla="*/ 207410 w 2752509"/>
              <a:gd name="connsiteY40" fmla="*/ 650969 h 2590597"/>
              <a:gd name="connsiteX41" fmla="*/ 165717 w 2752509"/>
              <a:gd name="connsiteY41" fmla="*/ 692580 h 2590597"/>
              <a:gd name="connsiteX42" fmla="*/ 165717 w 2752509"/>
              <a:gd name="connsiteY42" fmla="*/ 2060740 h 2590597"/>
              <a:gd name="connsiteX43" fmla="*/ 165717 w 2752509"/>
              <a:gd name="connsiteY43" fmla="*/ 2076931 h 2590597"/>
              <a:gd name="connsiteX44" fmla="*/ 189356 w 2752509"/>
              <a:gd name="connsiteY44" fmla="*/ 2101623 h 2590597"/>
              <a:gd name="connsiteX45" fmla="*/ 466712 w 2752509"/>
              <a:gd name="connsiteY45" fmla="*/ 2101623 h 2590597"/>
              <a:gd name="connsiteX46" fmla="*/ 490271 w 2752509"/>
              <a:gd name="connsiteY46" fmla="*/ 2076769 h 2590597"/>
              <a:gd name="connsiteX47" fmla="*/ 490352 w 2752509"/>
              <a:gd name="connsiteY47" fmla="*/ 2020181 h 2590597"/>
              <a:gd name="connsiteX48" fmla="*/ 570984 w 2752509"/>
              <a:gd name="connsiteY48" fmla="*/ 1940196 h 2590597"/>
              <a:gd name="connsiteX49" fmla="*/ 899585 w 2752509"/>
              <a:gd name="connsiteY49" fmla="*/ 1940277 h 2590597"/>
              <a:gd name="connsiteX50" fmla="*/ 979003 w 2752509"/>
              <a:gd name="connsiteY50" fmla="*/ 2018723 h 2590597"/>
              <a:gd name="connsiteX51" fmla="*/ 979003 w 2752509"/>
              <a:gd name="connsiteY51" fmla="*/ 2072559 h 2590597"/>
              <a:gd name="connsiteX52" fmla="*/ 1009281 w 2752509"/>
              <a:gd name="connsiteY52" fmla="*/ 2101865 h 2590597"/>
              <a:gd name="connsiteX53" fmla="*/ 1100842 w 2752509"/>
              <a:gd name="connsiteY53" fmla="*/ 2101542 h 2590597"/>
              <a:gd name="connsiteX54" fmla="*/ 1136706 w 2752509"/>
              <a:gd name="connsiteY54" fmla="*/ 2064949 h 2590597"/>
              <a:gd name="connsiteX55" fmla="*/ 1136787 w 2752509"/>
              <a:gd name="connsiteY55" fmla="*/ 1545130 h 2590597"/>
              <a:gd name="connsiteX56" fmla="*/ 1226486 w 2752509"/>
              <a:gd name="connsiteY56" fmla="*/ 1455107 h 2590597"/>
              <a:gd name="connsiteX57" fmla="*/ 1525457 w 2752509"/>
              <a:gd name="connsiteY57" fmla="*/ 1455026 h 2590597"/>
              <a:gd name="connsiteX58" fmla="*/ 1625681 w 2752509"/>
              <a:gd name="connsiteY58" fmla="*/ 1556302 h 2590597"/>
              <a:gd name="connsiteX59" fmla="*/ 1625195 w 2752509"/>
              <a:gd name="connsiteY59" fmla="*/ 2068026 h 2590597"/>
              <a:gd name="connsiteX60" fmla="*/ 1659278 w 2752509"/>
              <a:gd name="connsiteY60" fmla="*/ 2101946 h 2590597"/>
              <a:gd name="connsiteX61" fmla="*/ 1753511 w 2752509"/>
              <a:gd name="connsiteY61" fmla="*/ 2101785 h 2590597"/>
              <a:gd name="connsiteX62" fmla="*/ 1783546 w 2752509"/>
              <a:gd name="connsiteY62" fmla="*/ 2072074 h 2590597"/>
              <a:gd name="connsiteX63" fmla="*/ 1783303 w 2752509"/>
              <a:gd name="connsiteY63" fmla="*/ 1867416 h 2590597"/>
              <a:gd name="connsiteX64" fmla="*/ 1871221 w 2752509"/>
              <a:gd name="connsiteY64" fmla="*/ 1778284 h 2590597"/>
              <a:gd name="connsiteX65" fmla="*/ 2183631 w 2752509"/>
              <a:gd name="connsiteY65" fmla="*/ 1778284 h 2590597"/>
              <a:gd name="connsiteX66" fmla="*/ 2272035 w 2752509"/>
              <a:gd name="connsiteY66" fmla="*/ 1866931 h 2590597"/>
              <a:gd name="connsiteX67" fmla="*/ 2271711 w 2752509"/>
              <a:gd name="connsiteY67" fmla="*/ 2068916 h 2590597"/>
              <a:gd name="connsiteX68" fmla="*/ 2304013 w 2752509"/>
              <a:gd name="connsiteY68" fmla="*/ 2101865 h 2590597"/>
              <a:gd name="connsiteX69" fmla="*/ 2554491 w 2752509"/>
              <a:gd name="connsiteY69" fmla="*/ 2101380 h 2590597"/>
              <a:gd name="connsiteX70" fmla="*/ 2596669 w 2752509"/>
              <a:gd name="connsiteY70" fmla="*/ 2060254 h 2590597"/>
              <a:gd name="connsiteX71" fmla="*/ 2596669 w 2752509"/>
              <a:gd name="connsiteY71" fmla="*/ 1136706 h 2590597"/>
              <a:gd name="connsiteX72" fmla="*/ 797661 w 2752509"/>
              <a:gd name="connsiteY72" fmla="*/ 166203 h 2590597"/>
              <a:gd name="connsiteX73" fmla="*/ 202876 w 2752509"/>
              <a:gd name="connsiteY73" fmla="*/ 166203 h 2590597"/>
              <a:gd name="connsiteX74" fmla="*/ 165798 w 2752509"/>
              <a:gd name="connsiteY74" fmla="*/ 204253 h 2590597"/>
              <a:gd name="connsiteX75" fmla="*/ 165313 w 2752509"/>
              <a:gd name="connsiteY75" fmla="*/ 451898 h 2590597"/>
              <a:gd name="connsiteX76" fmla="*/ 199395 w 2752509"/>
              <a:gd name="connsiteY76" fmla="*/ 485899 h 2590597"/>
              <a:gd name="connsiteX77" fmla="*/ 1289470 w 2752509"/>
              <a:gd name="connsiteY77" fmla="*/ 485899 h 2590597"/>
              <a:gd name="connsiteX78" fmla="*/ 1330191 w 2752509"/>
              <a:gd name="connsiteY78" fmla="*/ 456917 h 2590597"/>
              <a:gd name="connsiteX79" fmla="*/ 1415681 w 2752509"/>
              <a:gd name="connsiteY79" fmla="*/ 199152 h 2590597"/>
              <a:gd name="connsiteX80" fmla="*/ 1392608 w 2752509"/>
              <a:gd name="connsiteY80" fmla="*/ 166284 h 2590597"/>
              <a:gd name="connsiteX81" fmla="*/ 797661 w 2752509"/>
              <a:gd name="connsiteY81" fmla="*/ 166203 h 2590597"/>
              <a:gd name="connsiteX82" fmla="*/ 1459964 w 2752509"/>
              <a:gd name="connsiteY82" fmla="*/ 2022690 h 2590597"/>
              <a:gd name="connsiteX83" fmla="*/ 1460449 w 2752509"/>
              <a:gd name="connsiteY83" fmla="*/ 1654016 h 2590597"/>
              <a:gd name="connsiteX84" fmla="*/ 1426124 w 2752509"/>
              <a:gd name="connsiteY84" fmla="*/ 1620338 h 2590597"/>
              <a:gd name="connsiteX85" fmla="*/ 1337315 w 2752509"/>
              <a:gd name="connsiteY85" fmla="*/ 1620743 h 2590597"/>
              <a:gd name="connsiteX86" fmla="*/ 1302423 w 2752509"/>
              <a:gd name="connsiteY86" fmla="*/ 1655554 h 2590597"/>
              <a:gd name="connsiteX87" fmla="*/ 1302423 w 2752509"/>
              <a:gd name="connsiteY87" fmla="*/ 2161449 h 2590597"/>
              <a:gd name="connsiteX88" fmla="*/ 1301937 w 2752509"/>
              <a:gd name="connsiteY88" fmla="*/ 2392822 h 2590597"/>
              <a:gd name="connsiteX89" fmla="*/ 1334886 w 2752509"/>
              <a:gd name="connsiteY89" fmla="*/ 2425124 h 2590597"/>
              <a:gd name="connsiteX90" fmla="*/ 1426367 w 2752509"/>
              <a:gd name="connsiteY90" fmla="*/ 2425204 h 2590597"/>
              <a:gd name="connsiteX91" fmla="*/ 1460449 w 2752509"/>
              <a:gd name="connsiteY91" fmla="*/ 2391284 h 2590597"/>
              <a:gd name="connsiteX92" fmla="*/ 1459964 w 2752509"/>
              <a:gd name="connsiteY92" fmla="*/ 2022690 h 2590597"/>
              <a:gd name="connsiteX93" fmla="*/ 2106399 w 2752509"/>
              <a:gd name="connsiteY93" fmla="*/ 2184036 h 2590597"/>
              <a:gd name="connsiteX94" fmla="*/ 2106642 w 2752509"/>
              <a:gd name="connsiteY94" fmla="*/ 1971607 h 2590597"/>
              <a:gd name="connsiteX95" fmla="*/ 2080412 w 2752509"/>
              <a:gd name="connsiteY95" fmla="*/ 1943839 h 2590597"/>
              <a:gd name="connsiteX96" fmla="*/ 1975574 w 2752509"/>
              <a:gd name="connsiteY96" fmla="*/ 1943839 h 2590597"/>
              <a:gd name="connsiteX97" fmla="*/ 1948696 w 2752509"/>
              <a:gd name="connsiteY97" fmla="*/ 1970959 h 2590597"/>
              <a:gd name="connsiteX98" fmla="*/ 1948696 w 2752509"/>
              <a:gd name="connsiteY98" fmla="*/ 2398570 h 2590597"/>
              <a:gd name="connsiteX99" fmla="*/ 1976221 w 2752509"/>
              <a:gd name="connsiteY99" fmla="*/ 2425043 h 2590597"/>
              <a:gd name="connsiteX100" fmla="*/ 2075716 w 2752509"/>
              <a:gd name="connsiteY100" fmla="*/ 2425204 h 2590597"/>
              <a:gd name="connsiteX101" fmla="*/ 2106804 w 2752509"/>
              <a:gd name="connsiteY101" fmla="*/ 2393874 h 2590597"/>
              <a:gd name="connsiteX102" fmla="*/ 2106399 w 2752509"/>
              <a:gd name="connsiteY102" fmla="*/ 2184036 h 2590597"/>
              <a:gd name="connsiteX103" fmla="*/ 813448 w 2752509"/>
              <a:gd name="connsiteY103" fmla="*/ 2267988 h 2590597"/>
              <a:gd name="connsiteX104" fmla="*/ 813771 w 2752509"/>
              <a:gd name="connsiteY104" fmla="*/ 2133600 h 2590597"/>
              <a:gd name="connsiteX105" fmla="*/ 785275 w 2752509"/>
              <a:gd name="connsiteY105" fmla="*/ 2105347 h 2590597"/>
              <a:gd name="connsiteX106" fmla="*/ 680437 w 2752509"/>
              <a:gd name="connsiteY106" fmla="*/ 2105509 h 2590597"/>
              <a:gd name="connsiteX107" fmla="*/ 655907 w 2752509"/>
              <a:gd name="connsiteY107" fmla="*/ 2129310 h 2590597"/>
              <a:gd name="connsiteX108" fmla="*/ 655907 w 2752509"/>
              <a:gd name="connsiteY108" fmla="*/ 2400756 h 2590597"/>
              <a:gd name="connsiteX109" fmla="*/ 680194 w 2752509"/>
              <a:gd name="connsiteY109" fmla="*/ 2424800 h 2590597"/>
              <a:gd name="connsiteX110" fmla="*/ 787704 w 2752509"/>
              <a:gd name="connsiteY110" fmla="*/ 2424881 h 2590597"/>
              <a:gd name="connsiteX111" fmla="*/ 813691 w 2752509"/>
              <a:gd name="connsiteY111" fmla="*/ 2396951 h 2590597"/>
              <a:gd name="connsiteX112" fmla="*/ 813448 w 2752509"/>
              <a:gd name="connsiteY112" fmla="*/ 2267988 h 2590597"/>
              <a:gd name="connsiteX113" fmla="*/ 489542 w 2752509"/>
              <a:gd name="connsiteY113" fmla="*/ 1537358 h 2590597"/>
              <a:gd name="connsiteX114" fmla="*/ 840649 w 2752509"/>
              <a:gd name="connsiteY114" fmla="*/ 1317238 h 2590597"/>
              <a:gd name="connsiteX115" fmla="*/ 897804 w 2752509"/>
              <a:gd name="connsiteY115" fmla="*/ 1310762 h 2590597"/>
              <a:gd name="connsiteX116" fmla="*/ 1119543 w 2752509"/>
              <a:gd name="connsiteY116" fmla="*/ 1144316 h 2590597"/>
              <a:gd name="connsiteX117" fmla="*/ 1139296 w 2752509"/>
              <a:gd name="connsiteY117" fmla="*/ 1094609 h 2590597"/>
              <a:gd name="connsiteX118" fmla="*/ 1341282 w 2752509"/>
              <a:gd name="connsiteY118" fmla="*/ 810291 h 2590597"/>
              <a:gd name="connsiteX119" fmla="*/ 1624224 w 2752509"/>
              <a:gd name="connsiteY119" fmla="*/ 1014867 h 2590597"/>
              <a:gd name="connsiteX120" fmla="*/ 1625114 w 2752509"/>
              <a:gd name="connsiteY120" fmla="*/ 1025553 h 2590597"/>
              <a:gd name="connsiteX121" fmla="*/ 1680084 w 2752509"/>
              <a:gd name="connsiteY121" fmla="*/ 1108857 h 2590597"/>
              <a:gd name="connsiteX122" fmla="*/ 1834305 w 2752509"/>
              <a:gd name="connsiteY122" fmla="*/ 1185442 h 2590597"/>
              <a:gd name="connsiteX123" fmla="*/ 1878021 w 2752509"/>
              <a:gd name="connsiteY123" fmla="*/ 1182365 h 2590597"/>
              <a:gd name="connsiteX124" fmla="*/ 2268959 w 2752509"/>
              <a:gd name="connsiteY124" fmla="*/ 1330029 h 2590597"/>
              <a:gd name="connsiteX125" fmla="*/ 2034834 w 2752509"/>
              <a:gd name="connsiteY125" fmla="*/ 1621553 h 2590597"/>
              <a:gd name="connsiteX126" fmla="*/ 1783384 w 2752509"/>
              <a:gd name="connsiteY126" fmla="*/ 1376336 h 2590597"/>
              <a:gd name="connsiteX127" fmla="*/ 1759340 w 2752509"/>
              <a:gd name="connsiteY127" fmla="*/ 1336344 h 2590597"/>
              <a:gd name="connsiteX128" fmla="*/ 1573950 w 2752509"/>
              <a:gd name="connsiteY128" fmla="*/ 1243730 h 2590597"/>
              <a:gd name="connsiteX129" fmla="*/ 1530315 w 2752509"/>
              <a:gd name="connsiteY129" fmla="*/ 1247373 h 2590597"/>
              <a:gd name="connsiteX130" fmla="*/ 1269312 w 2752509"/>
              <a:gd name="connsiteY130" fmla="*/ 1271093 h 2590597"/>
              <a:gd name="connsiteX131" fmla="*/ 1225758 w 2752509"/>
              <a:gd name="connsiteY131" fmla="*/ 1274412 h 2590597"/>
              <a:gd name="connsiteX132" fmla="*/ 993251 w 2752509"/>
              <a:gd name="connsiteY132" fmla="*/ 1448954 h 2590597"/>
              <a:gd name="connsiteX133" fmla="*/ 975684 w 2752509"/>
              <a:gd name="connsiteY133" fmla="*/ 1492184 h 2590597"/>
              <a:gd name="connsiteX134" fmla="*/ 776127 w 2752509"/>
              <a:gd name="connsiteY134" fmla="*/ 1780307 h 2590597"/>
              <a:gd name="connsiteX135" fmla="*/ 492537 w 2752509"/>
              <a:gd name="connsiteY135" fmla="*/ 1580184 h 2590597"/>
              <a:gd name="connsiteX136" fmla="*/ 489542 w 2752509"/>
              <a:gd name="connsiteY136" fmla="*/ 1537358 h 2590597"/>
              <a:gd name="connsiteX137" fmla="*/ 1458507 w 2752509"/>
              <a:gd name="connsiteY137" fmla="*/ 1052997 h 2590597"/>
              <a:gd name="connsiteX138" fmla="*/ 1380465 w 2752509"/>
              <a:gd name="connsiteY138" fmla="*/ 975684 h 2590597"/>
              <a:gd name="connsiteX139" fmla="*/ 1303799 w 2752509"/>
              <a:gd name="connsiteY139" fmla="*/ 1051783 h 2590597"/>
              <a:gd name="connsiteX140" fmla="*/ 1380546 w 2752509"/>
              <a:gd name="connsiteY140" fmla="*/ 1130391 h 2590597"/>
              <a:gd name="connsiteX141" fmla="*/ 1458507 w 2752509"/>
              <a:gd name="connsiteY141" fmla="*/ 1052997 h 2590597"/>
              <a:gd name="connsiteX142" fmla="*/ 2028438 w 2752509"/>
              <a:gd name="connsiteY142" fmla="*/ 1298861 h 2590597"/>
              <a:gd name="connsiteX143" fmla="*/ 1950315 w 2752509"/>
              <a:gd name="connsiteY143" fmla="*/ 1376093 h 2590597"/>
              <a:gd name="connsiteX144" fmla="*/ 2025524 w 2752509"/>
              <a:gd name="connsiteY144" fmla="*/ 1453568 h 2590597"/>
              <a:gd name="connsiteX145" fmla="*/ 2104942 w 2752509"/>
              <a:gd name="connsiteY145" fmla="*/ 1377712 h 2590597"/>
              <a:gd name="connsiteX146" fmla="*/ 2028438 w 2752509"/>
              <a:gd name="connsiteY146" fmla="*/ 1298861 h 2590597"/>
              <a:gd name="connsiteX147" fmla="*/ 811990 w 2752509"/>
              <a:gd name="connsiteY147" fmla="*/ 1538410 h 2590597"/>
              <a:gd name="connsiteX148" fmla="*/ 734596 w 2752509"/>
              <a:gd name="connsiteY148" fmla="*/ 1460450 h 2590597"/>
              <a:gd name="connsiteX149" fmla="*/ 657364 w 2752509"/>
              <a:gd name="connsiteY149" fmla="*/ 1538653 h 2590597"/>
              <a:gd name="connsiteX150" fmla="*/ 733463 w 2752509"/>
              <a:gd name="connsiteY150" fmla="*/ 1615238 h 2590597"/>
              <a:gd name="connsiteX151" fmla="*/ 811990 w 2752509"/>
              <a:gd name="connsiteY151" fmla="*/ 1538410 h 2590597"/>
              <a:gd name="connsiteX152" fmla="*/ 411905 w 2752509"/>
              <a:gd name="connsiteY152" fmla="*/ 243031 h 2590597"/>
              <a:gd name="connsiteX153" fmla="*/ 328763 w 2752509"/>
              <a:gd name="connsiteY153" fmla="*/ 323339 h 2590597"/>
              <a:gd name="connsiteX154" fmla="*/ 409719 w 2752509"/>
              <a:gd name="connsiteY154" fmla="*/ 408505 h 2590597"/>
              <a:gd name="connsiteX155" fmla="*/ 494237 w 2752509"/>
              <a:gd name="connsiteY155" fmla="*/ 326820 h 2590597"/>
              <a:gd name="connsiteX156" fmla="*/ 411905 w 2752509"/>
              <a:gd name="connsiteY156" fmla="*/ 243031 h 2590597"/>
              <a:gd name="connsiteX157" fmla="*/ 735082 w 2752509"/>
              <a:gd name="connsiteY157" fmla="*/ 243031 h 2590597"/>
              <a:gd name="connsiteX158" fmla="*/ 651940 w 2752509"/>
              <a:gd name="connsiteY158" fmla="*/ 323339 h 2590597"/>
              <a:gd name="connsiteX159" fmla="*/ 732896 w 2752509"/>
              <a:gd name="connsiteY159" fmla="*/ 408505 h 2590597"/>
              <a:gd name="connsiteX160" fmla="*/ 817415 w 2752509"/>
              <a:gd name="connsiteY160" fmla="*/ 326820 h 2590597"/>
              <a:gd name="connsiteX161" fmla="*/ 735082 w 2752509"/>
              <a:gd name="connsiteY161" fmla="*/ 243031 h 2590597"/>
              <a:gd name="connsiteX162" fmla="*/ 1140754 w 2752509"/>
              <a:gd name="connsiteY162" fmla="*/ 325444 h 2590597"/>
              <a:gd name="connsiteX163" fmla="*/ 1059716 w 2752509"/>
              <a:gd name="connsiteY163" fmla="*/ 243031 h 2590597"/>
              <a:gd name="connsiteX164" fmla="*/ 975279 w 2752509"/>
              <a:gd name="connsiteY164" fmla="*/ 324716 h 2590597"/>
              <a:gd name="connsiteX165" fmla="*/ 1057692 w 2752509"/>
              <a:gd name="connsiteY165" fmla="*/ 408505 h 2590597"/>
              <a:gd name="connsiteX166" fmla="*/ 1140754 w 2752509"/>
              <a:gd name="connsiteY166" fmla="*/ 325444 h 259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2752509" h="2590597">
                <a:moveTo>
                  <a:pt x="2760363" y="56427"/>
                </a:moveTo>
                <a:cubicBezTo>
                  <a:pt x="2760363" y="774751"/>
                  <a:pt x="2760363" y="1493075"/>
                  <a:pt x="2760363" y="2211399"/>
                </a:cubicBezTo>
                <a:cubicBezTo>
                  <a:pt x="2741662" y="2251877"/>
                  <a:pt x="2710494" y="2268392"/>
                  <a:pt x="2665644" y="2267826"/>
                </a:cubicBezTo>
                <a:cubicBezTo>
                  <a:pt x="2545343" y="2266287"/>
                  <a:pt x="2425042" y="2267826"/>
                  <a:pt x="2304741" y="2266854"/>
                </a:cubicBezTo>
                <a:cubicBezTo>
                  <a:pt x="2280374" y="2266692"/>
                  <a:pt x="2271226" y="2273978"/>
                  <a:pt x="2271711" y="2299156"/>
                </a:cubicBezTo>
                <a:cubicBezTo>
                  <a:pt x="2273088" y="2366430"/>
                  <a:pt x="2272359" y="2433786"/>
                  <a:pt x="2272116" y="2501141"/>
                </a:cubicBezTo>
                <a:cubicBezTo>
                  <a:pt x="2271954" y="2557730"/>
                  <a:pt x="2240058" y="2590274"/>
                  <a:pt x="2184279" y="2590436"/>
                </a:cubicBezTo>
                <a:cubicBezTo>
                  <a:pt x="2080169" y="2590679"/>
                  <a:pt x="1975978" y="2590679"/>
                  <a:pt x="1871869" y="2590436"/>
                </a:cubicBezTo>
                <a:cubicBezTo>
                  <a:pt x="1815766" y="2590274"/>
                  <a:pt x="1783546" y="2557972"/>
                  <a:pt x="1783384" y="2501870"/>
                </a:cubicBezTo>
                <a:cubicBezTo>
                  <a:pt x="1783141" y="2432733"/>
                  <a:pt x="1782898" y="2363597"/>
                  <a:pt x="1783546" y="2294460"/>
                </a:cubicBezTo>
                <a:cubicBezTo>
                  <a:pt x="1783707" y="2275112"/>
                  <a:pt x="1776826" y="2266530"/>
                  <a:pt x="1756830" y="2267097"/>
                </a:cubicBezTo>
                <a:cubicBezTo>
                  <a:pt x="1725419" y="2267988"/>
                  <a:pt x="1694008" y="2267259"/>
                  <a:pt x="1662597" y="2267340"/>
                </a:cubicBezTo>
                <a:cubicBezTo>
                  <a:pt x="1626410" y="2267421"/>
                  <a:pt x="1625924" y="2267907"/>
                  <a:pt x="1625843" y="2303042"/>
                </a:cubicBezTo>
                <a:cubicBezTo>
                  <a:pt x="1625762" y="2369507"/>
                  <a:pt x="1626005" y="2435891"/>
                  <a:pt x="1625762" y="2502356"/>
                </a:cubicBezTo>
                <a:cubicBezTo>
                  <a:pt x="1625519" y="2558296"/>
                  <a:pt x="1593137" y="2590355"/>
                  <a:pt x="1536791" y="2590436"/>
                </a:cubicBezTo>
                <a:cubicBezTo>
                  <a:pt x="1433572" y="2590679"/>
                  <a:pt x="1330272" y="2590679"/>
                  <a:pt x="1227053" y="2590436"/>
                </a:cubicBezTo>
                <a:cubicBezTo>
                  <a:pt x="1169007" y="2590355"/>
                  <a:pt x="1137191" y="2558539"/>
                  <a:pt x="1137030" y="2500656"/>
                </a:cubicBezTo>
                <a:cubicBezTo>
                  <a:pt x="1136787" y="2433300"/>
                  <a:pt x="1136301" y="2365944"/>
                  <a:pt x="1137353" y="2298670"/>
                </a:cubicBezTo>
                <a:cubicBezTo>
                  <a:pt x="1137677" y="2275759"/>
                  <a:pt x="1130715" y="2265802"/>
                  <a:pt x="1106590" y="2266935"/>
                </a:cubicBezTo>
                <a:cubicBezTo>
                  <a:pt x="1075260" y="2268392"/>
                  <a:pt x="1043687" y="2268716"/>
                  <a:pt x="1012357" y="2266854"/>
                </a:cubicBezTo>
                <a:cubicBezTo>
                  <a:pt x="985480" y="2265235"/>
                  <a:pt x="978436" y="2276245"/>
                  <a:pt x="978922" y="2301503"/>
                </a:cubicBezTo>
                <a:cubicBezTo>
                  <a:pt x="980298" y="2368778"/>
                  <a:pt x="979651" y="2436134"/>
                  <a:pt x="979246" y="2503489"/>
                </a:cubicBezTo>
                <a:cubicBezTo>
                  <a:pt x="979003" y="2557811"/>
                  <a:pt x="946378" y="2590274"/>
                  <a:pt x="891813" y="2590436"/>
                </a:cubicBezTo>
                <a:cubicBezTo>
                  <a:pt x="787704" y="2590679"/>
                  <a:pt x="683513" y="2590679"/>
                  <a:pt x="579403" y="2590436"/>
                </a:cubicBezTo>
                <a:cubicBezTo>
                  <a:pt x="523058" y="2590274"/>
                  <a:pt x="490756" y="2558135"/>
                  <a:pt x="490513" y="2502194"/>
                </a:cubicBezTo>
                <a:cubicBezTo>
                  <a:pt x="490271" y="2438481"/>
                  <a:pt x="490433" y="2374688"/>
                  <a:pt x="490433" y="2310975"/>
                </a:cubicBezTo>
                <a:cubicBezTo>
                  <a:pt x="490433" y="2267340"/>
                  <a:pt x="490433" y="2267340"/>
                  <a:pt x="448173" y="2267259"/>
                </a:cubicBezTo>
                <a:cubicBezTo>
                  <a:pt x="331435" y="2267259"/>
                  <a:pt x="214777" y="2267259"/>
                  <a:pt x="98038" y="2267259"/>
                </a:cubicBezTo>
                <a:cubicBezTo>
                  <a:pt x="29063" y="2267178"/>
                  <a:pt x="0" y="2238034"/>
                  <a:pt x="0" y="2168978"/>
                </a:cubicBezTo>
                <a:cubicBezTo>
                  <a:pt x="0" y="1478584"/>
                  <a:pt x="0" y="788190"/>
                  <a:pt x="0" y="97714"/>
                </a:cubicBezTo>
                <a:cubicBezTo>
                  <a:pt x="0" y="30197"/>
                  <a:pt x="29387" y="486"/>
                  <a:pt x="96095" y="486"/>
                </a:cubicBezTo>
                <a:cubicBezTo>
                  <a:pt x="952611" y="486"/>
                  <a:pt x="1809128" y="648"/>
                  <a:pt x="2665644" y="0"/>
                </a:cubicBezTo>
                <a:cubicBezTo>
                  <a:pt x="2710494" y="-81"/>
                  <a:pt x="2741743" y="15868"/>
                  <a:pt x="2760363" y="56427"/>
                </a:cubicBezTo>
                <a:close/>
                <a:moveTo>
                  <a:pt x="2596669" y="1136706"/>
                </a:moveTo>
                <a:cubicBezTo>
                  <a:pt x="2596669" y="825187"/>
                  <a:pt x="2596669" y="513667"/>
                  <a:pt x="2596669" y="202148"/>
                </a:cubicBezTo>
                <a:cubicBezTo>
                  <a:pt x="2596669" y="166851"/>
                  <a:pt x="2596022" y="166203"/>
                  <a:pt x="2560158" y="166203"/>
                </a:cubicBezTo>
                <a:cubicBezTo>
                  <a:pt x="2253172" y="166203"/>
                  <a:pt x="1946106" y="166527"/>
                  <a:pt x="1639120" y="165556"/>
                </a:cubicBezTo>
                <a:cubicBezTo>
                  <a:pt x="1611433" y="165475"/>
                  <a:pt x="1600180" y="175432"/>
                  <a:pt x="1592003" y="200691"/>
                </a:cubicBezTo>
                <a:cubicBezTo>
                  <a:pt x="1551201" y="326982"/>
                  <a:pt x="1508699" y="452707"/>
                  <a:pt x="1466521" y="578594"/>
                </a:cubicBezTo>
                <a:cubicBezTo>
                  <a:pt x="1447658" y="634859"/>
                  <a:pt x="1424829" y="650969"/>
                  <a:pt x="1365488" y="650969"/>
                </a:cubicBezTo>
                <a:cubicBezTo>
                  <a:pt x="979489" y="650969"/>
                  <a:pt x="593409" y="650969"/>
                  <a:pt x="207410" y="650969"/>
                </a:cubicBezTo>
                <a:cubicBezTo>
                  <a:pt x="165798" y="650969"/>
                  <a:pt x="165717" y="651050"/>
                  <a:pt x="165717" y="692580"/>
                </a:cubicBezTo>
                <a:cubicBezTo>
                  <a:pt x="165717" y="1148607"/>
                  <a:pt x="165717" y="1604633"/>
                  <a:pt x="165717" y="2060740"/>
                </a:cubicBezTo>
                <a:cubicBezTo>
                  <a:pt x="165717" y="2066164"/>
                  <a:pt x="166041" y="2071507"/>
                  <a:pt x="165717" y="2076931"/>
                </a:cubicBezTo>
                <a:cubicBezTo>
                  <a:pt x="164827" y="2093689"/>
                  <a:pt x="171951" y="2101704"/>
                  <a:pt x="189356" y="2101623"/>
                </a:cubicBezTo>
                <a:cubicBezTo>
                  <a:pt x="281808" y="2101299"/>
                  <a:pt x="374260" y="2101299"/>
                  <a:pt x="466712" y="2101623"/>
                </a:cubicBezTo>
                <a:cubicBezTo>
                  <a:pt x="484280" y="2101704"/>
                  <a:pt x="490675" y="2093446"/>
                  <a:pt x="490271" y="2076769"/>
                </a:cubicBezTo>
                <a:cubicBezTo>
                  <a:pt x="489785" y="2057906"/>
                  <a:pt x="489866" y="2039044"/>
                  <a:pt x="490352" y="2020181"/>
                </a:cubicBezTo>
                <a:cubicBezTo>
                  <a:pt x="491647" y="1974198"/>
                  <a:pt x="524758" y="1940439"/>
                  <a:pt x="570984" y="1940196"/>
                </a:cubicBezTo>
                <a:cubicBezTo>
                  <a:pt x="680518" y="1939548"/>
                  <a:pt x="790051" y="1939548"/>
                  <a:pt x="899585" y="1940277"/>
                </a:cubicBezTo>
                <a:cubicBezTo>
                  <a:pt x="944273" y="1940601"/>
                  <a:pt x="977384" y="1974359"/>
                  <a:pt x="979003" y="2018723"/>
                </a:cubicBezTo>
                <a:cubicBezTo>
                  <a:pt x="979651" y="2036696"/>
                  <a:pt x="980217" y="2054668"/>
                  <a:pt x="979003" y="2072559"/>
                </a:cubicBezTo>
                <a:cubicBezTo>
                  <a:pt x="977465" y="2095389"/>
                  <a:pt x="987665" y="2102675"/>
                  <a:pt x="1009281" y="2101865"/>
                </a:cubicBezTo>
                <a:cubicBezTo>
                  <a:pt x="1039720" y="2100651"/>
                  <a:pt x="1070322" y="2101623"/>
                  <a:pt x="1100842" y="2101542"/>
                </a:cubicBezTo>
                <a:cubicBezTo>
                  <a:pt x="1136139" y="2101461"/>
                  <a:pt x="1136706" y="2100894"/>
                  <a:pt x="1136706" y="2064949"/>
                </a:cubicBezTo>
                <a:cubicBezTo>
                  <a:pt x="1136787" y="1891703"/>
                  <a:pt x="1136625" y="1718457"/>
                  <a:pt x="1136787" y="1545130"/>
                </a:cubicBezTo>
                <a:cubicBezTo>
                  <a:pt x="1136868" y="1487084"/>
                  <a:pt x="1168603" y="1455188"/>
                  <a:pt x="1226486" y="1455107"/>
                </a:cubicBezTo>
                <a:cubicBezTo>
                  <a:pt x="1326143" y="1454864"/>
                  <a:pt x="1425800" y="1455026"/>
                  <a:pt x="1525457" y="1455026"/>
                </a:cubicBezTo>
                <a:cubicBezTo>
                  <a:pt x="1597751" y="1455026"/>
                  <a:pt x="1625600" y="1483198"/>
                  <a:pt x="1625681" y="1556302"/>
                </a:cubicBezTo>
                <a:cubicBezTo>
                  <a:pt x="1625681" y="1726876"/>
                  <a:pt x="1626167" y="1897451"/>
                  <a:pt x="1625195" y="2068026"/>
                </a:cubicBezTo>
                <a:cubicBezTo>
                  <a:pt x="1625033" y="2094094"/>
                  <a:pt x="1633291" y="2103485"/>
                  <a:pt x="1659278" y="2101946"/>
                </a:cubicBezTo>
                <a:cubicBezTo>
                  <a:pt x="1690608" y="2100165"/>
                  <a:pt x="1722100" y="2100570"/>
                  <a:pt x="1753511" y="2101785"/>
                </a:cubicBezTo>
                <a:cubicBezTo>
                  <a:pt x="1775612" y="2102675"/>
                  <a:pt x="1783869" y="2094498"/>
                  <a:pt x="1783546" y="2072074"/>
                </a:cubicBezTo>
                <a:cubicBezTo>
                  <a:pt x="1782574" y="2003828"/>
                  <a:pt x="1783060" y="1935662"/>
                  <a:pt x="1783303" y="1867416"/>
                </a:cubicBezTo>
                <a:cubicBezTo>
                  <a:pt x="1783465" y="1810828"/>
                  <a:pt x="1815361" y="1778446"/>
                  <a:pt x="1871221" y="1778284"/>
                </a:cubicBezTo>
                <a:cubicBezTo>
                  <a:pt x="1975331" y="1778041"/>
                  <a:pt x="2079521" y="1778041"/>
                  <a:pt x="2183631" y="1778284"/>
                </a:cubicBezTo>
                <a:cubicBezTo>
                  <a:pt x="2239734" y="1778446"/>
                  <a:pt x="2271873" y="1810666"/>
                  <a:pt x="2272035" y="1866931"/>
                </a:cubicBezTo>
                <a:cubicBezTo>
                  <a:pt x="2272278" y="1934286"/>
                  <a:pt x="2272926" y="2001642"/>
                  <a:pt x="2271711" y="2068916"/>
                </a:cubicBezTo>
                <a:cubicBezTo>
                  <a:pt x="2271226" y="2093365"/>
                  <a:pt x="2278916" y="2102270"/>
                  <a:pt x="2304013" y="2101865"/>
                </a:cubicBezTo>
                <a:cubicBezTo>
                  <a:pt x="2387479" y="2100651"/>
                  <a:pt x="2470945" y="2101461"/>
                  <a:pt x="2554491" y="2101380"/>
                </a:cubicBezTo>
                <a:cubicBezTo>
                  <a:pt x="2596588" y="2101380"/>
                  <a:pt x="2596669" y="2101299"/>
                  <a:pt x="2596669" y="2060254"/>
                </a:cubicBezTo>
                <a:cubicBezTo>
                  <a:pt x="2596750" y="1752540"/>
                  <a:pt x="2596669" y="1444663"/>
                  <a:pt x="2596669" y="1136706"/>
                </a:cubicBezTo>
                <a:close/>
                <a:moveTo>
                  <a:pt x="797661" y="166203"/>
                </a:moveTo>
                <a:cubicBezTo>
                  <a:pt x="599400" y="166203"/>
                  <a:pt x="401138" y="166203"/>
                  <a:pt x="202876" y="166203"/>
                </a:cubicBezTo>
                <a:cubicBezTo>
                  <a:pt x="165879" y="166203"/>
                  <a:pt x="165798" y="166365"/>
                  <a:pt x="165798" y="204253"/>
                </a:cubicBezTo>
                <a:cubicBezTo>
                  <a:pt x="165717" y="286828"/>
                  <a:pt x="166608" y="369322"/>
                  <a:pt x="165313" y="451898"/>
                </a:cubicBezTo>
                <a:cubicBezTo>
                  <a:pt x="164908" y="477966"/>
                  <a:pt x="173408" y="485899"/>
                  <a:pt x="199395" y="485899"/>
                </a:cubicBezTo>
                <a:cubicBezTo>
                  <a:pt x="562726" y="485252"/>
                  <a:pt x="926058" y="485252"/>
                  <a:pt x="1289470" y="485899"/>
                </a:cubicBezTo>
                <a:cubicBezTo>
                  <a:pt x="1312300" y="485980"/>
                  <a:pt x="1323310" y="478370"/>
                  <a:pt x="1330191" y="456917"/>
                </a:cubicBezTo>
                <a:cubicBezTo>
                  <a:pt x="1357959" y="370780"/>
                  <a:pt x="1387103" y="285047"/>
                  <a:pt x="1415681" y="199152"/>
                </a:cubicBezTo>
                <a:cubicBezTo>
                  <a:pt x="1426610" y="166365"/>
                  <a:pt x="1426529" y="166284"/>
                  <a:pt x="1392608" y="166284"/>
                </a:cubicBezTo>
                <a:cubicBezTo>
                  <a:pt x="1194185" y="166203"/>
                  <a:pt x="995923" y="166203"/>
                  <a:pt x="797661" y="166203"/>
                </a:cubicBezTo>
                <a:close/>
                <a:moveTo>
                  <a:pt x="1459964" y="2022690"/>
                </a:moveTo>
                <a:cubicBezTo>
                  <a:pt x="1459964" y="1899799"/>
                  <a:pt x="1459316" y="1776907"/>
                  <a:pt x="1460449" y="1654016"/>
                </a:cubicBezTo>
                <a:cubicBezTo>
                  <a:pt x="1460692" y="1627705"/>
                  <a:pt x="1451868" y="1618800"/>
                  <a:pt x="1426124" y="1620338"/>
                </a:cubicBezTo>
                <a:cubicBezTo>
                  <a:pt x="1396656" y="1622119"/>
                  <a:pt x="1366945" y="1620662"/>
                  <a:pt x="1337315" y="1620743"/>
                </a:cubicBezTo>
                <a:cubicBezTo>
                  <a:pt x="1303071" y="1620905"/>
                  <a:pt x="1302423" y="1621391"/>
                  <a:pt x="1302423" y="1655554"/>
                </a:cubicBezTo>
                <a:cubicBezTo>
                  <a:pt x="1302342" y="1824186"/>
                  <a:pt x="1302423" y="1992817"/>
                  <a:pt x="1302423" y="2161449"/>
                </a:cubicBezTo>
                <a:cubicBezTo>
                  <a:pt x="1302423" y="2238601"/>
                  <a:pt x="1303233" y="2315752"/>
                  <a:pt x="1301937" y="2392822"/>
                </a:cubicBezTo>
                <a:cubicBezTo>
                  <a:pt x="1301533" y="2417918"/>
                  <a:pt x="1310438" y="2426419"/>
                  <a:pt x="1334886" y="2425124"/>
                </a:cubicBezTo>
                <a:cubicBezTo>
                  <a:pt x="1365326" y="2423504"/>
                  <a:pt x="1395927" y="2423343"/>
                  <a:pt x="1426367" y="2425204"/>
                </a:cubicBezTo>
                <a:cubicBezTo>
                  <a:pt x="1452435" y="2426743"/>
                  <a:pt x="1460692" y="2417271"/>
                  <a:pt x="1460449" y="2391284"/>
                </a:cubicBezTo>
                <a:cubicBezTo>
                  <a:pt x="1459397" y="2268392"/>
                  <a:pt x="1459964" y="2145501"/>
                  <a:pt x="1459964" y="2022690"/>
                </a:cubicBezTo>
                <a:close/>
                <a:moveTo>
                  <a:pt x="2106399" y="2184036"/>
                </a:moveTo>
                <a:cubicBezTo>
                  <a:pt x="2106399" y="2113199"/>
                  <a:pt x="2106075" y="2042363"/>
                  <a:pt x="2106642" y="1971607"/>
                </a:cubicBezTo>
                <a:cubicBezTo>
                  <a:pt x="2106804" y="1952663"/>
                  <a:pt x="2100813" y="1943272"/>
                  <a:pt x="2080412" y="1943839"/>
                </a:cubicBezTo>
                <a:cubicBezTo>
                  <a:pt x="2045439" y="1944729"/>
                  <a:pt x="2010466" y="1944729"/>
                  <a:pt x="1975574" y="1943839"/>
                </a:cubicBezTo>
                <a:cubicBezTo>
                  <a:pt x="1955820" y="1943353"/>
                  <a:pt x="1948615" y="1951449"/>
                  <a:pt x="1948696" y="1970959"/>
                </a:cubicBezTo>
                <a:cubicBezTo>
                  <a:pt x="1949101" y="2113523"/>
                  <a:pt x="1949182" y="2256006"/>
                  <a:pt x="1948696" y="2398570"/>
                </a:cubicBezTo>
                <a:cubicBezTo>
                  <a:pt x="1948615" y="2418647"/>
                  <a:pt x="1957035" y="2425528"/>
                  <a:pt x="1976221" y="2425043"/>
                </a:cubicBezTo>
                <a:cubicBezTo>
                  <a:pt x="2009332" y="2424233"/>
                  <a:pt x="2042605" y="2423747"/>
                  <a:pt x="2075716" y="2425204"/>
                </a:cubicBezTo>
                <a:cubicBezTo>
                  <a:pt x="2099356" y="2426257"/>
                  <a:pt x="2107127" y="2417190"/>
                  <a:pt x="2106804" y="2393874"/>
                </a:cubicBezTo>
                <a:cubicBezTo>
                  <a:pt x="2105751" y="2323928"/>
                  <a:pt x="2106480" y="2253982"/>
                  <a:pt x="2106399" y="2184036"/>
                </a:cubicBezTo>
                <a:close/>
                <a:moveTo>
                  <a:pt x="813448" y="2267988"/>
                </a:moveTo>
                <a:cubicBezTo>
                  <a:pt x="813448" y="2223219"/>
                  <a:pt x="812800" y="2178369"/>
                  <a:pt x="813771" y="2133600"/>
                </a:cubicBezTo>
                <a:cubicBezTo>
                  <a:pt x="814257" y="2112552"/>
                  <a:pt x="806000" y="2104780"/>
                  <a:pt x="785275" y="2105347"/>
                </a:cubicBezTo>
                <a:cubicBezTo>
                  <a:pt x="750383" y="2106399"/>
                  <a:pt x="715410" y="2105994"/>
                  <a:pt x="680437" y="2105509"/>
                </a:cubicBezTo>
                <a:cubicBezTo>
                  <a:pt x="663598" y="2105266"/>
                  <a:pt x="655826" y="2111985"/>
                  <a:pt x="655907" y="2129310"/>
                </a:cubicBezTo>
                <a:cubicBezTo>
                  <a:pt x="656231" y="2219819"/>
                  <a:pt x="656231" y="2310328"/>
                  <a:pt x="655907" y="2400756"/>
                </a:cubicBezTo>
                <a:cubicBezTo>
                  <a:pt x="655826" y="2417918"/>
                  <a:pt x="663274" y="2425043"/>
                  <a:pt x="680194" y="2424800"/>
                </a:cubicBezTo>
                <a:cubicBezTo>
                  <a:pt x="716057" y="2424314"/>
                  <a:pt x="751921" y="2424071"/>
                  <a:pt x="787704" y="2424881"/>
                </a:cubicBezTo>
                <a:cubicBezTo>
                  <a:pt x="808186" y="2425366"/>
                  <a:pt x="814014" y="2415652"/>
                  <a:pt x="813691" y="2396951"/>
                </a:cubicBezTo>
                <a:cubicBezTo>
                  <a:pt x="812962" y="2354044"/>
                  <a:pt x="813448" y="2311056"/>
                  <a:pt x="813448" y="2267988"/>
                </a:cubicBezTo>
                <a:close/>
                <a:moveTo>
                  <a:pt x="489542" y="1537358"/>
                </a:moveTo>
                <a:cubicBezTo>
                  <a:pt x="490352" y="1356259"/>
                  <a:pt x="677441" y="1237901"/>
                  <a:pt x="840649" y="1317238"/>
                </a:cubicBezTo>
                <a:cubicBezTo>
                  <a:pt x="864450" y="1328815"/>
                  <a:pt x="878860" y="1325334"/>
                  <a:pt x="897804" y="1310762"/>
                </a:cubicBezTo>
                <a:cubicBezTo>
                  <a:pt x="971069" y="1254416"/>
                  <a:pt x="1045063" y="1198961"/>
                  <a:pt x="1119543" y="1144316"/>
                </a:cubicBezTo>
                <a:cubicBezTo>
                  <a:pt x="1137758" y="1130958"/>
                  <a:pt x="1143506" y="1117843"/>
                  <a:pt x="1139296" y="1094609"/>
                </a:cubicBezTo>
                <a:cubicBezTo>
                  <a:pt x="1115090" y="961193"/>
                  <a:pt x="1206976" y="833120"/>
                  <a:pt x="1341282" y="810291"/>
                </a:cubicBezTo>
                <a:cubicBezTo>
                  <a:pt x="1474212" y="787704"/>
                  <a:pt x="1603499" y="881208"/>
                  <a:pt x="1624224" y="1014867"/>
                </a:cubicBezTo>
                <a:cubicBezTo>
                  <a:pt x="1624790" y="1018429"/>
                  <a:pt x="1625843" y="1022234"/>
                  <a:pt x="1625114" y="1025553"/>
                </a:cubicBezTo>
                <a:cubicBezTo>
                  <a:pt x="1615400" y="1072022"/>
                  <a:pt x="1641710" y="1092180"/>
                  <a:pt x="1680084" y="1108857"/>
                </a:cubicBezTo>
                <a:cubicBezTo>
                  <a:pt x="1732705" y="1131687"/>
                  <a:pt x="1783303" y="1159131"/>
                  <a:pt x="1834305" y="1185442"/>
                </a:cubicBezTo>
                <a:cubicBezTo>
                  <a:pt x="1850253" y="1193699"/>
                  <a:pt x="1862154" y="1194266"/>
                  <a:pt x="1878021" y="1182365"/>
                </a:cubicBezTo>
                <a:cubicBezTo>
                  <a:pt x="2026171" y="1071131"/>
                  <a:pt x="2230747" y="1148768"/>
                  <a:pt x="2268959" y="1330029"/>
                </a:cubicBezTo>
                <a:cubicBezTo>
                  <a:pt x="2299722" y="1475912"/>
                  <a:pt x="2183631" y="1617262"/>
                  <a:pt x="2034834" y="1621553"/>
                </a:cubicBezTo>
                <a:cubicBezTo>
                  <a:pt x="1890651" y="1625762"/>
                  <a:pt x="1776664" y="1501413"/>
                  <a:pt x="1783384" y="1376336"/>
                </a:cubicBezTo>
                <a:cubicBezTo>
                  <a:pt x="1784436" y="1356583"/>
                  <a:pt x="1777150" y="1345006"/>
                  <a:pt x="1759340" y="1336344"/>
                </a:cubicBezTo>
                <a:cubicBezTo>
                  <a:pt x="1697165" y="1306228"/>
                  <a:pt x="1635396" y="1275303"/>
                  <a:pt x="1573950" y="1243730"/>
                </a:cubicBezTo>
                <a:cubicBezTo>
                  <a:pt x="1557597" y="1235311"/>
                  <a:pt x="1545939" y="1235958"/>
                  <a:pt x="1530315" y="1247373"/>
                </a:cubicBezTo>
                <a:cubicBezTo>
                  <a:pt x="1448549" y="1307443"/>
                  <a:pt x="1360631" y="1314890"/>
                  <a:pt x="1269312" y="1271093"/>
                </a:cubicBezTo>
                <a:cubicBezTo>
                  <a:pt x="1252473" y="1262998"/>
                  <a:pt x="1240977" y="1262836"/>
                  <a:pt x="1225758" y="1274412"/>
                </a:cubicBezTo>
                <a:cubicBezTo>
                  <a:pt x="1148768" y="1333268"/>
                  <a:pt x="1071131" y="1391313"/>
                  <a:pt x="993251" y="1448954"/>
                </a:cubicBezTo>
                <a:cubicBezTo>
                  <a:pt x="977708" y="1460450"/>
                  <a:pt x="971960" y="1472188"/>
                  <a:pt x="975684" y="1492184"/>
                </a:cubicBezTo>
                <a:cubicBezTo>
                  <a:pt x="1000942" y="1628272"/>
                  <a:pt x="912214" y="1755616"/>
                  <a:pt x="776127" y="1780307"/>
                </a:cubicBezTo>
                <a:cubicBezTo>
                  <a:pt x="645059" y="1804109"/>
                  <a:pt x="517229" y="1714166"/>
                  <a:pt x="492537" y="1580184"/>
                </a:cubicBezTo>
                <a:cubicBezTo>
                  <a:pt x="490028" y="1566259"/>
                  <a:pt x="490513" y="1551687"/>
                  <a:pt x="489542" y="1537358"/>
                </a:cubicBezTo>
                <a:close/>
                <a:moveTo>
                  <a:pt x="1458507" y="1052997"/>
                </a:moveTo>
                <a:cubicBezTo>
                  <a:pt x="1458426" y="1012114"/>
                  <a:pt x="1421024" y="975036"/>
                  <a:pt x="1380465" y="975684"/>
                </a:cubicBezTo>
                <a:cubicBezTo>
                  <a:pt x="1340553" y="976251"/>
                  <a:pt x="1304852" y="1011710"/>
                  <a:pt x="1303799" y="1051783"/>
                </a:cubicBezTo>
                <a:cubicBezTo>
                  <a:pt x="1302747" y="1092180"/>
                  <a:pt x="1339582" y="1129906"/>
                  <a:pt x="1380546" y="1130391"/>
                </a:cubicBezTo>
                <a:cubicBezTo>
                  <a:pt x="1421186" y="1130877"/>
                  <a:pt x="1458587" y="1093718"/>
                  <a:pt x="1458507" y="1052997"/>
                </a:cubicBezTo>
                <a:close/>
                <a:moveTo>
                  <a:pt x="2028438" y="1298861"/>
                </a:moveTo>
                <a:cubicBezTo>
                  <a:pt x="1987960" y="1298214"/>
                  <a:pt x="1950396" y="1335372"/>
                  <a:pt x="1950315" y="1376093"/>
                </a:cubicBezTo>
                <a:cubicBezTo>
                  <a:pt x="1950234" y="1415762"/>
                  <a:pt x="1985207" y="1451787"/>
                  <a:pt x="2025524" y="1453568"/>
                </a:cubicBezTo>
                <a:cubicBezTo>
                  <a:pt x="2065597" y="1455268"/>
                  <a:pt x="2103727" y="1418838"/>
                  <a:pt x="2104942" y="1377712"/>
                </a:cubicBezTo>
                <a:cubicBezTo>
                  <a:pt x="2106156" y="1337315"/>
                  <a:pt x="2069483" y="1299590"/>
                  <a:pt x="2028438" y="1298861"/>
                </a:cubicBezTo>
                <a:close/>
                <a:moveTo>
                  <a:pt x="811990" y="1538410"/>
                </a:moveTo>
                <a:cubicBezTo>
                  <a:pt x="812395" y="1497690"/>
                  <a:pt x="775317" y="1460369"/>
                  <a:pt x="734596" y="1460450"/>
                </a:cubicBezTo>
                <a:cubicBezTo>
                  <a:pt x="693875" y="1460531"/>
                  <a:pt x="656717" y="1498175"/>
                  <a:pt x="657364" y="1538653"/>
                </a:cubicBezTo>
                <a:cubicBezTo>
                  <a:pt x="658012" y="1578646"/>
                  <a:pt x="693390" y="1614185"/>
                  <a:pt x="733463" y="1615238"/>
                </a:cubicBezTo>
                <a:cubicBezTo>
                  <a:pt x="773941" y="1616209"/>
                  <a:pt x="811586" y="1579374"/>
                  <a:pt x="811990" y="1538410"/>
                </a:cubicBezTo>
                <a:close/>
                <a:moveTo>
                  <a:pt x="411905" y="243031"/>
                </a:moveTo>
                <a:cubicBezTo>
                  <a:pt x="365031" y="242869"/>
                  <a:pt x="329573" y="277113"/>
                  <a:pt x="328763" y="323339"/>
                </a:cubicBezTo>
                <a:cubicBezTo>
                  <a:pt x="327953" y="371670"/>
                  <a:pt x="362441" y="407938"/>
                  <a:pt x="409719" y="408505"/>
                </a:cubicBezTo>
                <a:cubicBezTo>
                  <a:pt x="457969" y="409072"/>
                  <a:pt x="493833" y="374423"/>
                  <a:pt x="494237" y="326820"/>
                </a:cubicBezTo>
                <a:cubicBezTo>
                  <a:pt x="494642" y="278651"/>
                  <a:pt x="459669" y="243112"/>
                  <a:pt x="411905" y="243031"/>
                </a:cubicBezTo>
                <a:close/>
                <a:moveTo>
                  <a:pt x="735082" y="243031"/>
                </a:moveTo>
                <a:cubicBezTo>
                  <a:pt x="688208" y="242869"/>
                  <a:pt x="652750" y="277113"/>
                  <a:pt x="651940" y="323339"/>
                </a:cubicBezTo>
                <a:cubicBezTo>
                  <a:pt x="651131" y="371670"/>
                  <a:pt x="685618" y="407938"/>
                  <a:pt x="732896" y="408505"/>
                </a:cubicBezTo>
                <a:cubicBezTo>
                  <a:pt x="781146" y="409072"/>
                  <a:pt x="817010" y="374423"/>
                  <a:pt x="817415" y="326820"/>
                </a:cubicBezTo>
                <a:cubicBezTo>
                  <a:pt x="817900" y="278651"/>
                  <a:pt x="782927" y="243112"/>
                  <a:pt x="735082" y="243031"/>
                </a:cubicBezTo>
                <a:close/>
                <a:moveTo>
                  <a:pt x="1140754" y="325444"/>
                </a:moveTo>
                <a:cubicBezTo>
                  <a:pt x="1140673" y="278651"/>
                  <a:pt x="1106185" y="243597"/>
                  <a:pt x="1059716" y="243031"/>
                </a:cubicBezTo>
                <a:cubicBezTo>
                  <a:pt x="1011467" y="242464"/>
                  <a:pt x="975603" y="277113"/>
                  <a:pt x="975279" y="324716"/>
                </a:cubicBezTo>
                <a:cubicBezTo>
                  <a:pt x="974955" y="372803"/>
                  <a:pt x="1009928" y="408424"/>
                  <a:pt x="1057692" y="408505"/>
                </a:cubicBezTo>
                <a:cubicBezTo>
                  <a:pt x="1105619" y="408667"/>
                  <a:pt x="1140834" y="373451"/>
                  <a:pt x="1140754" y="325444"/>
                </a:cubicBezTo>
                <a:close/>
              </a:path>
            </a:pathLst>
          </a:custGeom>
          <a:solidFill>
            <a:schemeClr val="accent1">
              <a:lumMod val="60000"/>
              <a:lumOff val="40000"/>
            </a:schemeClr>
          </a:solidFill>
          <a:ln w="8096" cap="flat">
            <a:noFill/>
            <a:prstDash val="solid"/>
            <a:miter/>
          </a:ln>
        </p:spPr>
        <p:txBody>
          <a:bodyPr rtlCol="0" anchor="ctr"/>
          <a:lstStyle/>
          <a:p>
            <a:endParaRPr lang="en-US"/>
          </a:p>
        </p:txBody>
      </p:sp>
      <p:sp>
        <p:nvSpPr>
          <p:cNvPr id="52" name="TextBox 51">
            <a:extLst>
              <a:ext uri="{FF2B5EF4-FFF2-40B4-BE49-F238E27FC236}">
                <a16:creationId xmlns:a16="http://schemas.microsoft.com/office/drawing/2014/main" id="{3F0FE06A-F97D-4F09-B641-F57FCDD00BA8}"/>
              </a:ext>
            </a:extLst>
          </p:cNvPr>
          <p:cNvSpPr txBox="1"/>
          <p:nvPr/>
        </p:nvSpPr>
        <p:spPr>
          <a:xfrm>
            <a:off x="892625" y="1252706"/>
            <a:ext cx="1751272" cy="369332"/>
          </a:xfrm>
          <a:prstGeom prst="rect">
            <a:avLst/>
          </a:prstGeom>
          <a:noFill/>
        </p:spPr>
        <p:txBody>
          <a:bodyPr wrap="square" tIns="91440" bIns="91440" rtlCol="0" anchor="ctr" anchorCtr="0">
            <a:spAutoFit/>
          </a:bodyPr>
          <a:lstStyle/>
          <a:p>
            <a:r>
              <a:rPr lang="en-US" sz="1200" dirty="0">
                <a:solidFill>
                  <a:schemeClr val="accent1">
                    <a:lumMod val="60000"/>
                    <a:lumOff val="40000"/>
                  </a:schemeClr>
                </a:solidFill>
                <a:latin typeface="Montserrat" panose="00000500000000000000" pitchFamily="50" charset="0"/>
              </a:rPr>
              <a:t>MM/DD/YYYY</a:t>
            </a:r>
          </a:p>
        </p:txBody>
      </p:sp>
    </p:spTree>
    <p:extLst>
      <p:ext uri="{BB962C8B-B14F-4D97-AF65-F5344CB8AC3E}">
        <p14:creationId xmlns:p14="http://schemas.microsoft.com/office/powerpoint/2010/main" val="179472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par>
                                <p:cTn id="8" presetID="55" presetClass="entr" presetSubtype="0" fill="hold" grpId="0" nodeType="withEffect">
                                  <p:stCondLst>
                                    <p:cond delay="4000"/>
                                  </p:stCondLst>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strVal val="#ppt_w*0.70"/>
                                          </p:val>
                                        </p:tav>
                                        <p:tav tm="100000">
                                          <p:val>
                                            <p:strVal val="#ppt_w"/>
                                          </p:val>
                                        </p:tav>
                                      </p:tavLst>
                                    </p:anim>
                                    <p:anim calcmode="lin" valueType="num">
                                      <p:cBhvr>
                                        <p:cTn id="11" dur="1000" fill="hold"/>
                                        <p:tgtEl>
                                          <p:spTgt spid="3"/>
                                        </p:tgtEl>
                                        <p:attrNameLst>
                                          <p:attrName>ppt_h</p:attrName>
                                        </p:attrNameLst>
                                      </p:cBhvr>
                                      <p:tavLst>
                                        <p:tav tm="0">
                                          <p:val>
                                            <p:strVal val="#ppt_h"/>
                                          </p:val>
                                        </p:tav>
                                        <p:tav tm="100000">
                                          <p:val>
                                            <p:strVal val="#ppt_h"/>
                                          </p:val>
                                        </p:tav>
                                      </p:tavLst>
                                    </p:anim>
                                    <p:animEffect transition="in" filter="fade">
                                      <p:cBhvr>
                                        <p:cTn id="12" dur="1000"/>
                                        <p:tgtEl>
                                          <p:spTgt spid="3"/>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p:cTn id="15" dur="1000" fill="hold"/>
                                        <p:tgtEl>
                                          <p:spTgt spid="45"/>
                                        </p:tgtEl>
                                        <p:attrNameLst>
                                          <p:attrName>ppt_w</p:attrName>
                                        </p:attrNameLst>
                                      </p:cBhvr>
                                      <p:tavLst>
                                        <p:tav tm="0">
                                          <p:val>
                                            <p:fltVal val="0"/>
                                          </p:val>
                                        </p:tav>
                                        <p:tav tm="100000">
                                          <p:val>
                                            <p:strVal val="#ppt_w"/>
                                          </p:val>
                                        </p:tav>
                                      </p:tavLst>
                                    </p:anim>
                                    <p:anim calcmode="lin" valueType="num">
                                      <p:cBhvr>
                                        <p:cTn id="16" dur="1000" fill="hold"/>
                                        <p:tgtEl>
                                          <p:spTgt spid="45"/>
                                        </p:tgtEl>
                                        <p:attrNameLst>
                                          <p:attrName>ppt_h</p:attrName>
                                        </p:attrNameLst>
                                      </p:cBhvr>
                                      <p:tavLst>
                                        <p:tav tm="0">
                                          <p:val>
                                            <p:fltVal val="0"/>
                                          </p:val>
                                        </p:tav>
                                        <p:tav tm="100000">
                                          <p:val>
                                            <p:strVal val="#ppt_h"/>
                                          </p:val>
                                        </p:tav>
                                      </p:tavLst>
                                    </p:anim>
                                    <p:animEffect transition="in" filter="fade">
                                      <p:cBhvr>
                                        <p:cTn id="17" dur="1000"/>
                                        <p:tgtEl>
                                          <p:spTgt spid="45"/>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46"/>
                                        </p:tgtEl>
                                        <p:attrNameLst>
                                          <p:attrName>style.visibility</p:attrName>
                                        </p:attrNameLst>
                                      </p:cBhvr>
                                      <p:to>
                                        <p:strVal val="visible"/>
                                      </p:to>
                                    </p:set>
                                    <p:anim calcmode="lin" valueType="num">
                                      <p:cBhvr>
                                        <p:cTn id="20" dur="1000" fill="hold"/>
                                        <p:tgtEl>
                                          <p:spTgt spid="46"/>
                                        </p:tgtEl>
                                        <p:attrNameLst>
                                          <p:attrName>ppt_w</p:attrName>
                                        </p:attrNameLst>
                                      </p:cBhvr>
                                      <p:tavLst>
                                        <p:tav tm="0">
                                          <p:val>
                                            <p:fltVal val="0"/>
                                          </p:val>
                                        </p:tav>
                                        <p:tav tm="100000">
                                          <p:val>
                                            <p:strVal val="#ppt_w"/>
                                          </p:val>
                                        </p:tav>
                                      </p:tavLst>
                                    </p:anim>
                                    <p:anim calcmode="lin" valueType="num">
                                      <p:cBhvr>
                                        <p:cTn id="21" dur="1000" fill="hold"/>
                                        <p:tgtEl>
                                          <p:spTgt spid="46"/>
                                        </p:tgtEl>
                                        <p:attrNameLst>
                                          <p:attrName>ppt_h</p:attrName>
                                        </p:attrNameLst>
                                      </p:cBhvr>
                                      <p:tavLst>
                                        <p:tav tm="0">
                                          <p:val>
                                            <p:fltVal val="0"/>
                                          </p:val>
                                        </p:tav>
                                        <p:tav tm="100000">
                                          <p:val>
                                            <p:strVal val="#ppt_h"/>
                                          </p:val>
                                        </p:tav>
                                      </p:tavLst>
                                    </p:anim>
                                    <p:animEffect transition="in" filter="fade">
                                      <p:cBhvr>
                                        <p:cTn id="22" dur="1000"/>
                                        <p:tgtEl>
                                          <p:spTgt spid="46"/>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 calcmode="lin" valueType="num">
                                      <p:cBhvr>
                                        <p:cTn id="25" dur="1000" fill="hold"/>
                                        <p:tgtEl>
                                          <p:spTgt spid="47"/>
                                        </p:tgtEl>
                                        <p:attrNameLst>
                                          <p:attrName>ppt_w</p:attrName>
                                        </p:attrNameLst>
                                      </p:cBhvr>
                                      <p:tavLst>
                                        <p:tav tm="0">
                                          <p:val>
                                            <p:fltVal val="0"/>
                                          </p:val>
                                        </p:tav>
                                        <p:tav tm="100000">
                                          <p:val>
                                            <p:strVal val="#ppt_w"/>
                                          </p:val>
                                        </p:tav>
                                      </p:tavLst>
                                    </p:anim>
                                    <p:anim calcmode="lin" valueType="num">
                                      <p:cBhvr>
                                        <p:cTn id="26" dur="1000" fill="hold"/>
                                        <p:tgtEl>
                                          <p:spTgt spid="47"/>
                                        </p:tgtEl>
                                        <p:attrNameLst>
                                          <p:attrName>ppt_h</p:attrName>
                                        </p:attrNameLst>
                                      </p:cBhvr>
                                      <p:tavLst>
                                        <p:tav tm="0">
                                          <p:val>
                                            <p:fltVal val="0"/>
                                          </p:val>
                                        </p:tav>
                                        <p:tav tm="100000">
                                          <p:val>
                                            <p:strVal val="#ppt_h"/>
                                          </p:val>
                                        </p:tav>
                                      </p:tavLst>
                                    </p:anim>
                                    <p:animEffect transition="in" filter="fade">
                                      <p:cBhvr>
                                        <p:cTn id="27" dur="1000"/>
                                        <p:tgtEl>
                                          <p:spTgt spid="47"/>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48"/>
                                        </p:tgtEl>
                                        <p:attrNameLst>
                                          <p:attrName>style.visibility</p:attrName>
                                        </p:attrNameLst>
                                      </p:cBhvr>
                                      <p:to>
                                        <p:strVal val="visible"/>
                                      </p:to>
                                    </p:set>
                                    <p:anim calcmode="lin" valueType="num">
                                      <p:cBhvr>
                                        <p:cTn id="30" dur="1000" fill="hold"/>
                                        <p:tgtEl>
                                          <p:spTgt spid="48"/>
                                        </p:tgtEl>
                                        <p:attrNameLst>
                                          <p:attrName>ppt_w</p:attrName>
                                        </p:attrNameLst>
                                      </p:cBhvr>
                                      <p:tavLst>
                                        <p:tav tm="0">
                                          <p:val>
                                            <p:fltVal val="0"/>
                                          </p:val>
                                        </p:tav>
                                        <p:tav tm="100000">
                                          <p:val>
                                            <p:strVal val="#ppt_w"/>
                                          </p:val>
                                        </p:tav>
                                      </p:tavLst>
                                    </p:anim>
                                    <p:anim calcmode="lin" valueType="num">
                                      <p:cBhvr>
                                        <p:cTn id="31" dur="1000" fill="hold"/>
                                        <p:tgtEl>
                                          <p:spTgt spid="48"/>
                                        </p:tgtEl>
                                        <p:attrNameLst>
                                          <p:attrName>ppt_h</p:attrName>
                                        </p:attrNameLst>
                                      </p:cBhvr>
                                      <p:tavLst>
                                        <p:tav tm="0">
                                          <p:val>
                                            <p:fltVal val="0"/>
                                          </p:val>
                                        </p:tav>
                                        <p:tav tm="100000">
                                          <p:val>
                                            <p:strVal val="#ppt_h"/>
                                          </p:val>
                                        </p:tav>
                                      </p:tavLst>
                                    </p:anim>
                                    <p:animEffect transition="in" filter="fade">
                                      <p:cBhvr>
                                        <p:cTn id="32" dur="1000"/>
                                        <p:tgtEl>
                                          <p:spTgt spid="48"/>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wipe(left)">
                                      <p:cBhvr>
                                        <p:cTn id="35" dur="1000"/>
                                        <p:tgtEl>
                                          <p:spTgt spid="40"/>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wipe(left)">
                                      <p:cBhvr>
                                        <p:cTn id="38" dur="1000"/>
                                        <p:tgtEl>
                                          <p:spTgt spid="41"/>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wipe(left)">
                                      <p:cBhvr>
                                        <p:cTn id="41" dur="1000"/>
                                        <p:tgtEl>
                                          <p:spTgt spid="42"/>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wipe(left)">
                                      <p:cBhvr>
                                        <p:cTn id="44" dur="1000"/>
                                        <p:tgtEl>
                                          <p:spTgt spid="43"/>
                                        </p:tgtEl>
                                      </p:cBhvr>
                                    </p:animEffect>
                                  </p:childTnLst>
                                </p:cTn>
                              </p:par>
                              <p:par>
                                <p:cTn id="45" presetID="22" presetClass="entr" presetSubtype="8" fill="hold" grpId="0" nodeType="withEffect">
                                  <p:stCondLst>
                                    <p:cond delay="100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1000"/>
                                        <p:tgtEl>
                                          <p:spTgt spid="20"/>
                                        </p:tgtEl>
                                      </p:cBhvr>
                                    </p:animEffect>
                                  </p:childTnLst>
                                </p:cTn>
                              </p:par>
                              <p:par>
                                <p:cTn id="48" presetID="22" presetClass="entr" presetSubtype="8" fill="hold" grpId="0" nodeType="withEffect">
                                  <p:stCondLst>
                                    <p:cond delay="1000"/>
                                  </p:stCondLst>
                                  <p:childTnLst>
                                    <p:set>
                                      <p:cBhvr>
                                        <p:cTn id="49" dur="1" fill="hold">
                                          <p:stCondLst>
                                            <p:cond delay="0"/>
                                          </p:stCondLst>
                                        </p:cTn>
                                        <p:tgtEl>
                                          <p:spTgt spid="26"/>
                                        </p:tgtEl>
                                        <p:attrNameLst>
                                          <p:attrName>style.visibility</p:attrName>
                                        </p:attrNameLst>
                                      </p:cBhvr>
                                      <p:to>
                                        <p:strVal val="visible"/>
                                      </p:to>
                                    </p:set>
                                    <p:animEffect transition="in" filter="wipe(left)">
                                      <p:cBhvr>
                                        <p:cTn id="50" dur="1000"/>
                                        <p:tgtEl>
                                          <p:spTgt spid="26"/>
                                        </p:tgtEl>
                                      </p:cBhvr>
                                    </p:animEffect>
                                  </p:childTnLst>
                                </p:cTn>
                              </p:par>
                              <p:par>
                                <p:cTn id="51" presetID="22" presetClass="entr" presetSubtype="8" fill="hold" grpId="0" nodeType="withEffect">
                                  <p:stCondLst>
                                    <p:cond delay="1000"/>
                                  </p:stCondLst>
                                  <p:childTnLst>
                                    <p:set>
                                      <p:cBhvr>
                                        <p:cTn id="52" dur="1" fill="hold">
                                          <p:stCondLst>
                                            <p:cond delay="0"/>
                                          </p:stCondLst>
                                        </p:cTn>
                                        <p:tgtEl>
                                          <p:spTgt spid="31"/>
                                        </p:tgtEl>
                                        <p:attrNameLst>
                                          <p:attrName>style.visibility</p:attrName>
                                        </p:attrNameLst>
                                      </p:cBhvr>
                                      <p:to>
                                        <p:strVal val="visible"/>
                                      </p:to>
                                    </p:set>
                                    <p:animEffect transition="in" filter="wipe(left)">
                                      <p:cBhvr>
                                        <p:cTn id="53" dur="1000"/>
                                        <p:tgtEl>
                                          <p:spTgt spid="31"/>
                                        </p:tgtEl>
                                      </p:cBhvr>
                                    </p:animEffect>
                                  </p:childTnLst>
                                </p:cTn>
                              </p:par>
                              <p:par>
                                <p:cTn id="54" presetID="22" presetClass="entr" presetSubtype="8" fill="hold" grpId="0" nodeType="withEffect">
                                  <p:stCondLst>
                                    <p:cond delay="1000"/>
                                  </p:stCondLst>
                                  <p:childTnLst>
                                    <p:set>
                                      <p:cBhvr>
                                        <p:cTn id="55" dur="1" fill="hold">
                                          <p:stCondLst>
                                            <p:cond delay="0"/>
                                          </p:stCondLst>
                                        </p:cTn>
                                        <p:tgtEl>
                                          <p:spTgt spid="36"/>
                                        </p:tgtEl>
                                        <p:attrNameLst>
                                          <p:attrName>style.visibility</p:attrName>
                                        </p:attrNameLst>
                                      </p:cBhvr>
                                      <p:to>
                                        <p:strVal val="visible"/>
                                      </p:to>
                                    </p:set>
                                    <p:animEffect transition="in" filter="wipe(left)">
                                      <p:cBhvr>
                                        <p:cTn id="56" dur="1000"/>
                                        <p:tgtEl>
                                          <p:spTgt spid="36"/>
                                        </p:tgtEl>
                                      </p:cBhvr>
                                    </p:animEffect>
                                  </p:childTnLst>
                                </p:cTn>
                              </p:par>
                              <p:par>
                                <p:cTn id="57" presetID="12" presetClass="entr" presetSubtype="4" fill="hold" grpId="0" nodeType="withEffect">
                                  <p:stCondLst>
                                    <p:cond delay="1000"/>
                                  </p:stCondLst>
                                  <p:childTnLst>
                                    <p:set>
                                      <p:cBhvr>
                                        <p:cTn id="58" dur="1" fill="hold">
                                          <p:stCondLst>
                                            <p:cond delay="0"/>
                                          </p:stCondLst>
                                        </p:cTn>
                                        <p:tgtEl>
                                          <p:spTgt spid="15"/>
                                        </p:tgtEl>
                                        <p:attrNameLst>
                                          <p:attrName>style.visibility</p:attrName>
                                        </p:attrNameLst>
                                      </p:cBhvr>
                                      <p:to>
                                        <p:strVal val="visible"/>
                                      </p:to>
                                    </p:set>
                                    <p:anim calcmode="lin" valueType="num">
                                      <p:cBhvr additive="base">
                                        <p:cTn id="59" dur="1000"/>
                                        <p:tgtEl>
                                          <p:spTgt spid="15"/>
                                        </p:tgtEl>
                                        <p:attrNameLst>
                                          <p:attrName>ppt_y</p:attrName>
                                        </p:attrNameLst>
                                      </p:cBhvr>
                                      <p:tavLst>
                                        <p:tav tm="0">
                                          <p:val>
                                            <p:strVal val="#ppt_y+#ppt_h*1.125000"/>
                                          </p:val>
                                        </p:tav>
                                        <p:tav tm="100000">
                                          <p:val>
                                            <p:strVal val="#ppt_y"/>
                                          </p:val>
                                        </p:tav>
                                      </p:tavLst>
                                    </p:anim>
                                    <p:animEffect transition="in" filter="wipe(up)">
                                      <p:cBhvr>
                                        <p:cTn id="60" dur="1000"/>
                                        <p:tgtEl>
                                          <p:spTgt spid="15"/>
                                        </p:tgtEl>
                                      </p:cBhvr>
                                    </p:animEffect>
                                  </p:childTnLst>
                                </p:cTn>
                              </p:par>
                              <p:par>
                                <p:cTn id="61" presetID="12" presetClass="entr" presetSubtype="4" fill="hold" grpId="0" nodeType="withEffect">
                                  <p:stCondLst>
                                    <p:cond delay="175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1000"/>
                                        <p:tgtEl>
                                          <p:spTgt spid="19"/>
                                        </p:tgtEl>
                                        <p:attrNameLst>
                                          <p:attrName>ppt_y</p:attrName>
                                        </p:attrNameLst>
                                      </p:cBhvr>
                                      <p:tavLst>
                                        <p:tav tm="0">
                                          <p:val>
                                            <p:strVal val="#ppt_y+#ppt_h*1.125000"/>
                                          </p:val>
                                        </p:tav>
                                        <p:tav tm="100000">
                                          <p:val>
                                            <p:strVal val="#ppt_y"/>
                                          </p:val>
                                        </p:tav>
                                      </p:tavLst>
                                    </p:anim>
                                    <p:animEffect transition="in" filter="wipe(up)">
                                      <p:cBhvr>
                                        <p:cTn id="64" dur="1000"/>
                                        <p:tgtEl>
                                          <p:spTgt spid="19"/>
                                        </p:tgtEl>
                                      </p:cBhvr>
                                    </p:animEffect>
                                  </p:childTnLst>
                                </p:cTn>
                              </p:par>
                              <p:par>
                                <p:cTn id="65" presetID="22" presetClass="entr" presetSubtype="8" fill="hold" grpId="0" nodeType="withEffect">
                                  <p:stCondLst>
                                    <p:cond delay="1750"/>
                                  </p:stCondLst>
                                  <p:childTnLst>
                                    <p:set>
                                      <p:cBhvr>
                                        <p:cTn id="66" dur="1" fill="hold">
                                          <p:stCondLst>
                                            <p:cond delay="0"/>
                                          </p:stCondLst>
                                        </p:cTn>
                                        <p:tgtEl>
                                          <p:spTgt spid="23"/>
                                        </p:tgtEl>
                                        <p:attrNameLst>
                                          <p:attrName>style.visibility</p:attrName>
                                        </p:attrNameLst>
                                      </p:cBhvr>
                                      <p:to>
                                        <p:strVal val="visible"/>
                                      </p:to>
                                    </p:set>
                                    <p:animEffect transition="in" filter="wipe(left)">
                                      <p:cBhvr>
                                        <p:cTn id="67" dur="1000"/>
                                        <p:tgtEl>
                                          <p:spTgt spid="23"/>
                                        </p:tgtEl>
                                      </p:cBhvr>
                                    </p:animEffect>
                                  </p:childTnLst>
                                </p:cTn>
                              </p:par>
                              <p:par>
                                <p:cTn id="68" presetID="22" presetClass="entr" presetSubtype="8" fill="hold" grpId="0" nodeType="withEffect">
                                  <p:stCondLst>
                                    <p:cond delay="1750"/>
                                  </p:stCondLst>
                                  <p:childTnLst>
                                    <p:set>
                                      <p:cBhvr>
                                        <p:cTn id="69" dur="1" fill="hold">
                                          <p:stCondLst>
                                            <p:cond delay="0"/>
                                          </p:stCondLst>
                                        </p:cTn>
                                        <p:tgtEl>
                                          <p:spTgt spid="29"/>
                                        </p:tgtEl>
                                        <p:attrNameLst>
                                          <p:attrName>style.visibility</p:attrName>
                                        </p:attrNameLst>
                                      </p:cBhvr>
                                      <p:to>
                                        <p:strVal val="visible"/>
                                      </p:to>
                                    </p:set>
                                    <p:animEffect transition="in" filter="wipe(left)">
                                      <p:cBhvr>
                                        <p:cTn id="70" dur="1000"/>
                                        <p:tgtEl>
                                          <p:spTgt spid="29"/>
                                        </p:tgtEl>
                                      </p:cBhvr>
                                    </p:animEffect>
                                  </p:childTnLst>
                                </p:cTn>
                              </p:par>
                              <p:par>
                                <p:cTn id="71" presetID="22" presetClass="entr" presetSubtype="8" fill="hold" grpId="0" nodeType="withEffect">
                                  <p:stCondLst>
                                    <p:cond delay="1750"/>
                                  </p:stCondLst>
                                  <p:childTnLst>
                                    <p:set>
                                      <p:cBhvr>
                                        <p:cTn id="72" dur="1" fill="hold">
                                          <p:stCondLst>
                                            <p:cond delay="0"/>
                                          </p:stCondLst>
                                        </p:cTn>
                                        <p:tgtEl>
                                          <p:spTgt spid="34"/>
                                        </p:tgtEl>
                                        <p:attrNameLst>
                                          <p:attrName>style.visibility</p:attrName>
                                        </p:attrNameLst>
                                      </p:cBhvr>
                                      <p:to>
                                        <p:strVal val="visible"/>
                                      </p:to>
                                    </p:set>
                                    <p:animEffect transition="in" filter="wipe(left)">
                                      <p:cBhvr>
                                        <p:cTn id="73" dur="1000"/>
                                        <p:tgtEl>
                                          <p:spTgt spid="34"/>
                                        </p:tgtEl>
                                      </p:cBhvr>
                                    </p:animEffect>
                                  </p:childTnLst>
                                </p:cTn>
                              </p:par>
                              <p:par>
                                <p:cTn id="74" presetID="22" presetClass="entr" presetSubtype="8" fill="hold" grpId="0" nodeType="withEffect">
                                  <p:stCondLst>
                                    <p:cond delay="1750"/>
                                  </p:stCondLst>
                                  <p:childTnLst>
                                    <p:set>
                                      <p:cBhvr>
                                        <p:cTn id="75" dur="1" fill="hold">
                                          <p:stCondLst>
                                            <p:cond delay="0"/>
                                          </p:stCondLst>
                                        </p:cTn>
                                        <p:tgtEl>
                                          <p:spTgt spid="39"/>
                                        </p:tgtEl>
                                        <p:attrNameLst>
                                          <p:attrName>style.visibility</p:attrName>
                                        </p:attrNameLst>
                                      </p:cBhvr>
                                      <p:to>
                                        <p:strVal val="visible"/>
                                      </p:to>
                                    </p:set>
                                    <p:animEffect transition="in" filter="wipe(left)">
                                      <p:cBhvr>
                                        <p:cTn id="76" dur="1000"/>
                                        <p:tgtEl>
                                          <p:spTgt spid="39"/>
                                        </p:tgtEl>
                                      </p:cBhvr>
                                    </p:animEffect>
                                  </p:childTnLst>
                                </p:cTn>
                              </p:par>
                              <p:par>
                                <p:cTn id="77" presetID="12" presetClass="entr" presetSubtype="4" fill="hold" grpId="0" nodeType="withEffect">
                                  <p:stCondLst>
                                    <p:cond delay="2500"/>
                                  </p:stCondLst>
                                  <p:childTnLst>
                                    <p:set>
                                      <p:cBhvr>
                                        <p:cTn id="78" dur="1" fill="hold">
                                          <p:stCondLst>
                                            <p:cond delay="0"/>
                                          </p:stCondLst>
                                        </p:cTn>
                                        <p:tgtEl>
                                          <p:spTgt spid="18"/>
                                        </p:tgtEl>
                                        <p:attrNameLst>
                                          <p:attrName>style.visibility</p:attrName>
                                        </p:attrNameLst>
                                      </p:cBhvr>
                                      <p:to>
                                        <p:strVal val="visible"/>
                                      </p:to>
                                    </p:set>
                                    <p:anim calcmode="lin" valueType="num">
                                      <p:cBhvr additive="base">
                                        <p:cTn id="79" dur="1000"/>
                                        <p:tgtEl>
                                          <p:spTgt spid="18"/>
                                        </p:tgtEl>
                                        <p:attrNameLst>
                                          <p:attrName>ppt_y</p:attrName>
                                        </p:attrNameLst>
                                      </p:cBhvr>
                                      <p:tavLst>
                                        <p:tav tm="0">
                                          <p:val>
                                            <p:strVal val="#ppt_y+#ppt_h*1.125000"/>
                                          </p:val>
                                        </p:tav>
                                        <p:tav tm="100000">
                                          <p:val>
                                            <p:strVal val="#ppt_y"/>
                                          </p:val>
                                        </p:tav>
                                      </p:tavLst>
                                    </p:anim>
                                    <p:animEffect transition="in" filter="wipe(up)">
                                      <p:cBhvr>
                                        <p:cTn id="80" dur="1000"/>
                                        <p:tgtEl>
                                          <p:spTgt spid="18"/>
                                        </p:tgtEl>
                                      </p:cBhvr>
                                    </p:animEffect>
                                  </p:childTnLst>
                                </p:cTn>
                              </p:par>
                              <p:par>
                                <p:cTn id="81" presetID="22" presetClass="entr" presetSubtype="8" fill="hold" grpId="0" nodeType="withEffect">
                                  <p:stCondLst>
                                    <p:cond delay="2500"/>
                                  </p:stCondLst>
                                  <p:childTnLst>
                                    <p:set>
                                      <p:cBhvr>
                                        <p:cTn id="82" dur="1" fill="hold">
                                          <p:stCondLst>
                                            <p:cond delay="0"/>
                                          </p:stCondLst>
                                        </p:cTn>
                                        <p:tgtEl>
                                          <p:spTgt spid="22"/>
                                        </p:tgtEl>
                                        <p:attrNameLst>
                                          <p:attrName>style.visibility</p:attrName>
                                        </p:attrNameLst>
                                      </p:cBhvr>
                                      <p:to>
                                        <p:strVal val="visible"/>
                                      </p:to>
                                    </p:set>
                                    <p:animEffect transition="in" filter="wipe(left)">
                                      <p:cBhvr>
                                        <p:cTn id="83" dur="1000"/>
                                        <p:tgtEl>
                                          <p:spTgt spid="22"/>
                                        </p:tgtEl>
                                      </p:cBhvr>
                                    </p:animEffect>
                                  </p:childTnLst>
                                </p:cTn>
                              </p:par>
                              <p:par>
                                <p:cTn id="84" presetID="22" presetClass="entr" presetSubtype="8" fill="hold" grpId="0" nodeType="withEffect">
                                  <p:stCondLst>
                                    <p:cond delay="2500"/>
                                  </p:stCondLst>
                                  <p:childTnLst>
                                    <p:set>
                                      <p:cBhvr>
                                        <p:cTn id="85" dur="1" fill="hold">
                                          <p:stCondLst>
                                            <p:cond delay="0"/>
                                          </p:stCondLst>
                                        </p:cTn>
                                        <p:tgtEl>
                                          <p:spTgt spid="28"/>
                                        </p:tgtEl>
                                        <p:attrNameLst>
                                          <p:attrName>style.visibility</p:attrName>
                                        </p:attrNameLst>
                                      </p:cBhvr>
                                      <p:to>
                                        <p:strVal val="visible"/>
                                      </p:to>
                                    </p:set>
                                    <p:animEffect transition="in" filter="wipe(left)">
                                      <p:cBhvr>
                                        <p:cTn id="86" dur="1000"/>
                                        <p:tgtEl>
                                          <p:spTgt spid="28"/>
                                        </p:tgtEl>
                                      </p:cBhvr>
                                    </p:animEffect>
                                  </p:childTnLst>
                                </p:cTn>
                              </p:par>
                              <p:par>
                                <p:cTn id="87" presetID="22" presetClass="entr" presetSubtype="8" fill="hold" grpId="0" nodeType="withEffect">
                                  <p:stCondLst>
                                    <p:cond delay="2500"/>
                                  </p:stCondLst>
                                  <p:childTnLst>
                                    <p:set>
                                      <p:cBhvr>
                                        <p:cTn id="88" dur="1" fill="hold">
                                          <p:stCondLst>
                                            <p:cond delay="0"/>
                                          </p:stCondLst>
                                        </p:cTn>
                                        <p:tgtEl>
                                          <p:spTgt spid="33"/>
                                        </p:tgtEl>
                                        <p:attrNameLst>
                                          <p:attrName>style.visibility</p:attrName>
                                        </p:attrNameLst>
                                      </p:cBhvr>
                                      <p:to>
                                        <p:strVal val="visible"/>
                                      </p:to>
                                    </p:set>
                                    <p:animEffect transition="in" filter="wipe(left)">
                                      <p:cBhvr>
                                        <p:cTn id="89" dur="1000"/>
                                        <p:tgtEl>
                                          <p:spTgt spid="33"/>
                                        </p:tgtEl>
                                      </p:cBhvr>
                                    </p:animEffect>
                                  </p:childTnLst>
                                </p:cTn>
                              </p:par>
                              <p:par>
                                <p:cTn id="90" presetID="22" presetClass="entr" presetSubtype="8" fill="hold" grpId="0" nodeType="withEffect">
                                  <p:stCondLst>
                                    <p:cond delay="2500"/>
                                  </p:stCondLst>
                                  <p:childTnLst>
                                    <p:set>
                                      <p:cBhvr>
                                        <p:cTn id="91" dur="1" fill="hold">
                                          <p:stCondLst>
                                            <p:cond delay="0"/>
                                          </p:stCondLst>
                                        </p:cTn>
                                        <p:tgtEl>
                                          <p:spTgt spid="38"/>
                                        </p:tgtEl>
                                        <p:attrNameLst>
                                          <p:attrName>style.visibility</p:attrName>
                                        </p:attrNameLst>
                                      </p:cBhvr>
                                      <p:to>
                                        <p:strVal val="visible"/>
                                      </p:to>
                                    </p:set>
                                    <p:animEffect transition="in" filter="wipe(left)">
                                      <p:cBhvr>
                                        <p:cTn id="92" dur="1000"/>
                                        <p:tgtEl>
                                          <p:spTgt spid="38"/>
                                        </p:tgtEl>
                                      </p:cBhvr>
                                    </p:animEffect>
                                  </p:childTnLst>
                                </p:cTn>
                              </p:par>
                              <p:par>
                                <p:cTn id="93" presetID="12" presetClass="entr" presetSubtype="4" fill="hold" grpId="0" nodeType="withEffect">
                                  <p:stCondLst>
                                    <p:cond delay="3250"/>
                                  </p:stCondLst>
                                  <p:childTnLst>
                                    <p:set>
                                      <p:cBhvr>
                                        <p:cTn id="94" dur="1" fill="hold">
                                          <p:stCondLst>
                                            <p:cond delay="0"/>
                                          </p:stCondLst>
                                        </p:cTn>
                                        <p:tgtEl>
                                          <p:spTgt spid="17"/>
                                        </p:tgtEl>
                                        <p:attrNameLst>
                                          <p:attrName>style.visibility</p:attrName>
                                        </p:attrNameLst>
                                      </p:cBhvr>
                                      <p:to>
                                        <p:strVal val="visible"/>
                                      </p:to>
                                    </p:set>
                                    <p:anim calcmode="lin" valueType="num">
                                      <p:cBhvr additive="base">
                                        <p:cTn id="95" dur="1000"/>
                                        <p:tgtEl>
                                          <p:spTgt spid="17"/>
                                        </p:tgtEl>
                                        <p:attrNameLst>
                                          <p:attrName>ppt_y</p:attrName>
                                        </p:attrNameLst>
                                      </p:cBhvr>
                                      <p:tavLst>
                                        <p:tav tm="0">
                                          <p:val>
                                            <p:strVal val="#ppt_y+#ppt_h*1.125000"/>
                                          </p:val>
                                        </p:tav>
                                        <p:tav tm="100000">
                                          <p:val>
                                            <p:strVal val="#ppt_y"/>
                                          </p:val>
                                        </p:tav>
                                      </p:tavLst>
                                    </p:anim>
                                    <p:animEffect transition="in" filter="wipe(up)">
                                      <p:cBhvr>
                                        <p:cTn id="96" dur="1000"/>
                                        <p:tgtEl>
                                          <p:spTgt spid="17"/>
                                        </p:tgtEl>
                                      </p:cBhvr>
                                    </p:animEffect>
                                  </p:childTnLst>
                                </p:cTn>
                              </p:par>
                              <p:par>
                                <p:cTn id="97" presetID="22" presetClass="entr" presetSubtype="8" fill="hold" grpId="0" nodeType="withEffect">
                                  <p:stCondLst>
                                    <p:cond delay="3250"/>
                                  </p:stCondLst>
                                  <p:childTnLst>
                                    <p:set>
                                      <p:cBhvr>
                                        <p:cTn id="98" dur="1" fill="hold">
                                          <p:stCondLst>
                                            <p:cond delay="0"/>
                                          </p:stCondLst>
                                        </p:cTn>
                                        <p:tgtEl>
                                          <p:spTgt spid="21"/>
                                        </p:tgtEl>
                                        <p:attrNameLst>
                                          <p:attrName>style.visibility</p:attrName>
                                        </p:attrNameLst>
                                      </p:cBhvr>
                                      <p:to>
                                        <p:strVal val="visible"/>
                                      </p:to>
                                    </p:set>
                                    <p:animEffect transition="in" filter="wipe(left)">
                                      <p:cBhvr>
                                        <p:cTn id="99" dur="1000"/>
                                        <p:tgtEl>
                                          <p:spTgt spid="21"/>
                                        </p:tgtEl>
                                      </p:cBhvr>
                                    </p:animEffect>
                                  </p:childTnLst>
                                </p:cTn>
                              </p:par>
                              <p:par>
                                <p:cTn id="100" presetID="22" presetClass="entr" presetSubtype="8" fill="hold" grpId="0" nodeType="withEffect">
                                  <p:stCondLst>
                                    <p:cond delay="3250"/>
                                  </p:stCondLst>
                                  <p:childTnLst>
                                    <p:set>
                                      <p:cBhvr>
                                        <p:cTn id="101" dur="1" fill="hold">
                                          <p:stCondLst>
                                            <p:cond delay="0"/>
                                          </p:stCondLst>
                                        </p:cTn>
                                        <p:tgtEl>
                                          <p:spTgt spid="27"/>
                                        </p:tgtEl>
                                        <p:attrNameLst>
                                          <p:attrName>style.visibility</p:attrName>
                                        </p:attrNameLst>
                                      </p:cBhvr>
                                      <p:to>
                                        <p:strVal val="visible"/>
                                      </p:to>
                                    </p:set>
                                    <p:animEffect transition="in" filter="wipe(left)">
                                      <p:cBhvr>
                                        <p:cTn id="102" dur="1000"/>
                                        <p:tgtEl>
                                          <p:spTgt spid="27"/>
                                        </p:tgtEl>
                                      </p:cBhvr>
                                    </p:animEffect>
                                  </p:childTnLst>
                                </p:cTn>
                              </p:par>
                              <p:par>
                                <p:cTn id="103" presetID="22" presetClass="entr" presetSubtype="8" fill="hold" grpId="0" nodeType="withEffect">
                                  <p:stCondLst>
                                    <p:cond delay="3250"/>
                                  </p:stCondLst>
                                  <p:childTnLst>
                                    <p:set>
                                      <p:cBhvr>
                                        <p:cTn id="104" dur="1" fill="hold">
                                          <p:stCondLst>
                                            <p:cond delay="0"/>
                                          </p:stCondLst>
                                        </p:cTn>
                                        <p:tgtEl>
                                          <p:spTgt spid="32"/>
                                        </p:tgtEl>
                                        <p:attrNameLst>
                                          <p:attrName>style.visibility</p:attrName>
                                        </p:attrNameLst>
                                      </p:cBhvr>
                                      <p:to>
                                        <p:strVal val="visible"/>
                                      </p:to>
                                    </p:set>
                                    <p:animEffect transition="in" filter="wipe(left)">
                                      <p:cBhvr>
                                        <p:cTn id="105" dur="1000"/>
                                        <p:tgtEl>
                                          <p:spTgt spid="32"/>
                                        </p:tgtEl>
                                      </p:cBhvr>
                                    </p:animEffect>
                                  </p:childTnLst>
                                </p:cTn>
                              </p:par>
                              <p:par>
                                <p:cTn id="106" presetID="22" presetClass="entr" presetSubtype="8" fill="hold" grpId="0" nodeType="withEffect">
                                  <p:stCondLst>
                                    <p:cond delay="3250"/>
                                  </p:stCondLst>
                                  <p:childTnLst>
                                    <p:set>
                                      <p:cBhvr>
                                        <p:cTn id="107" dur="1" fill="hold">
                                          <p:stCondLst>
                                            <p:cond delay="0"/>
                                          </p:stCondLst>
                                        </p:cTn>
                                        <p:tgtEl>
                                          <p:spTgt spid="37"/>
                                        </p:tgtEl>
                                        <p:attrNameLst>
                                          <p:attrName>style.visibility</p:attrName>
                                        </p:attrNameLst>
                                      </p:cBhvr>
                                      <p:to>
                                        <p:strVal val="visible"/>
                                      </p:to>
                                    </p:set>
                                    <p:animEffect transition="in" filter="wipe(left)">
                                      <p:cBhvr>
                                        <p:cTn id="108" dur="1000"/>
                                        <p:tgtEl>
                                          <p:spTgt spid="37"/>
                                        </p:tgtEl>
                                      </p:cBhvr>
                                    </p:animEffect>
                                  </p:childTnLst>
                                </p:cTn>
                              </p:par>
                              <p:par>
                                <p:cTn id="109" presetID="10" presetClass="entr" presetSubtype="0" fill="hold" grpId="0" nodeType="withEffect">
                                  <p:stCondLst>
                                    <p:cond delay="4000"/>
                                  </p:stCondLst>
                                  <p:childTnLst>
                                    <p:set>
                                      <p:cBhvr>
                                        <p:cTn id="110" dur="1" fill="hold">
                                          <p:stCondLst>
                                            <p:cond delay="0"/>
                                          </p:stCondLst>
                                        </p:cTn>
                                        <p:tgtEl>
                                          <p:spTgt spid="52"/>
                                        </p:tgtEl>
                                        <p:attrNameLst>
                                          <p:attrName>style.visibility</p:attrName>
                                        </p:attrNameLst>
                                      </p:cBhvr>
                                      <p:to>
                                        <p:strVal val="visible"/>
                                      </p:to>
                                    </p:set>
                                    <p:animEffect transition="in" filter="fade">
                                      <p:cBhvr>
                                        <p:cTn id="111" dur="1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p:bldP spid="17" grpId="0"/>
      <p:bldP spid="18" grpId="0"/>
      <p:bldP spid="19" grpId="0"/>
      <p:bldP spid="20" grpId="0"/>
      <p:bldP spid="21" grpId="0"/>
      <p:bldP spid="22" grpId="0"/>
      <p:bldP spid="23" grpId="0"/>
      <p:bldP spid="26" grpId="0"/>
      <p:bldP spid="27" grpId="0"/>
      <p:bldP spid="28" grpId="0"/>
      <p:bldP spid="29" grpId="0"/>
      <p:bldP spid="31" grpId="0"/>
      <p:bldP spid="32" grpId="0"/>
      <p:bldP spid="33" grpId="0"/>
      <p:bldP spid="34" grpId="0"/>
      <p:bldP spid="36" grpId="0"/>
      <p:bldP spid="37" grpId="0"/>
      <p:bldP spid="38" grpId="0"/>
      <p:bldP spid="39" grpId="0"/>
      <p:bldP spid="40" grpId="0"/>
      <p:bldP spid="41" grpId="0"/>
      <p:bldP spid="42" grpId="0"/>
      <p:bldP spid="43" grpId="0"/>
      <p:bldP spid="45" grpId="0" animBg="1"/>
      <p:bldP spid="46" grpId="0" animBg="1"/>
      <p:bldP spid="47" grpId="0" animBg="1"/>
      <p:bldP spid="48" grpId="0" animBg="1"/>
      <p:bldP spid="5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68" name="Group 7167">
            <a:extLst>
              <a:ext uri="{FF2B5EF4-FFF2-40B4-BE49-F238E27FC236}">
                <a16:creationId xmlns:a16="http://schemas.microsoft.com/office/drawing/2014/main" id="{E4BB999C-21A0-43E6-88F0-C6A3C31CB868}"/>
              </a:ext>
            </a:extLst>
          </p:cNvPr>
          <p:cNvGrpSpPr/>
          <p:nvPr/>
        </p:nvGrpSpPr>
        <p:grpSpPr>
          <a:xfrm>
            <a:off x="393700" y="355600"/>
            <a:ext cx="11404600" cy="6146800"/>
            <a:chOff x="393700" y="355600"/>
            <a:chExt cx="11404600" cy="6146800"/>
          </a:xfrm>
        </p:grpSpPr>
        <p:grpSp>
          <p:nvGrpSpPr>
            <p:cNvPr id="27" name="Group 26">
              <a:extLst>
                <a:ext uri="{FF2B5EF4-FFF2-40B4-BE49-F238E27FC236}">
                  <a16:creationId xmlns:a16="http://schemas.microsoft.com/office/drawing/2014/main" id="{F663D408-FF83-498E-A900-CE3994A0BFA9}"/>
                </a:ext>
              </a:extLst>
            </p:cNvPr>
            <p:cNvGrpSpPr/>
            <p:nvPr/>
          </p:nvGrpSpPr>
          <p:grpSpPr>
            <a:xfrm>
              <a:off x="393700" y="355600"/>
              <a:ext cx="11404600" cy="2958507"/>
              <a:chOff x="393700" y="355600"/>
              <a:chExt cx="11404600" cy="2958507"/>
            </a:xfrm>
          </p:grpSpPr>
          <p:grpSp>
            <p:nvGrpSpPr>
              <p:cNvPr id="26" name="Group 25">
                <a:extLst>
                  <a:ext uri="{FF2B5EF4-FFF2-40B4-BE49-F238E27FC236}">
                    <a16:creationId xmlns:a16="http://schemas.microsoft.com/office/drawing/2014/main" id="{81FBC4CE-A835-44DE-BF06-44BAE871836E}"/>
                  </a:ext>
                </a:extLst>
              </p:cNvPr>
              <p:cNvGrpSpPr/>
              <p:nvPr/>
            </p:nvGrpSpPr>
            <p:grpSpPr>
              <a:xfrm>
                <a:off x="393700" y="355600"/>
                <a:ext cx="1716226" cy="2958507"/>
                <a:chOff x="393700" y="355600"/>
                <a:chExt cx="1716226" cy="2958507"/>
              </a:xfrm>
            </p:grpSpPr>
            <p:sp>
              <p:nvSpPr>
                <p:cNvPr id="2" name="Rectangle: Rounded Corners 1">
                  <a:extLst>
                    <a:ext uri="{FF2B5EF4-FFF2-40B4-BE49-F238E27FC236}">
                      <a16:creationId xmlns:a16="http://schemas.microsoft.com/office/drawing/2014/main" id="{C3477137-D74B-4320-937A-0BEABB6F9FCC}"/>
                    </a:ext>
                  </a:extLst>
                </p:cNvPr>
                <p:cNvSpPr/>
                <p:nvPr/>
              </p:nvSpPr>
              <p:spPr>
                <a:xfrm>
                  <a:off x="393700" y="355600"/>
                  <a:ext cx="1716226" cy="2958507"/>
                </a:xfrm>
                <a:prstGeom prst="roundRect">
                  <a:avLst>
                    <a:gd name="adj" fmla="val 10377"/>
                  </a:avLst>
                </a:prstGeom>
                <a:gradFill>
                  <a:gsLst>
                    <a:gs pos="0">
                      <a:schemeClr val="bg1"/>
                    </a:gs>
                    <a:gs pos="20000">
                      <a:srgbClr val="EAEDF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FD0B34A2-0126-4EEE-A341-2352BBE8668F}"/>
                    </a:ext>
                  </a:extLst>
                </p:cNvPr>
                <p:cNvSpPr/>
                <p:nvPr/>
              </p:nvSpPr>
              <p:spPr>
                <a:xfrm>
                  <a:off x="452576" y="2609849"/>
                  <a:ext cx="1598474" cy="641351"/>
                </a:xfrm>
                <a:prstGeom prst="roundRect">
                  <a:avLst>
                    <a:gd name="adj" fmla="val 19659"/>
                  </a:avLst>
                </a:prstGeom>
                <a:solidFill>
                  <a:schemeClr val="bg1"/>
                </a:solidFill>
                <a:ln>
                  <a:noFill/>
                </a:ln>
                <a:effectLst>
                  <a:outerShdw blurRad="254000" dist="127000" dir="2700000" sx="93000" sy="93000" algn="tl"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lnSpc>
                      <a:spcPts val="1500"/>
                    </a:lnSpc>
                    <a:spcAft>
                      <a:spcPts val="300"/>
                    </a:spcAft>
                    <a:buFont typeface="Arial" panose="020B0604020202020204" pitchFamily="34" charset="0"/>
                    <a:buChar char="•"/>
                  </a:pPr>
                  <a:r>
                    <a:rPr lang="en-US" sz="1000" dirty="0">
                      <a:solidFill>
                        <a:schemeClr val="tx2"/>
                      </a:solidFill>
                      <a:latin typeface="Montserrat" panose="00000500000000000000" pitchFamily="50" charset="0"/>
                    </a:rPr>
                    <a:t>Benefit 1</a:t>
                  </a:r>
                </a:p>
                <a:p>
                  <a:pPr marL="171450" indent="-171450">
                    <a:lnSpc>
                      <a:spcPts val="1500"/>
                    </a:lnSpc>
                    <a:spcAft>
                      <a:spcPts val="300"/>
                    </a:spcAft>
                    <a:buFont typeface="Arial" panose="020B0604020202020204" pitchFamily="34" charset="0"/>
                    <a:buChar char="•"/>
                  </a:pPr>
                  <a:r>
                    <a:rPr lang="en-US" sz="1000" dirty="0">
                      <a:solidFill>
                        <a:schemeClr val="tx2"/>
                      </a:solidFill>
                      <a:latin typeface="Montserrat" panose="00000500000000000000" pitchFamily="50" charset="0"/>
                    </a:rPr>
                    <a:t>Benefit 2</a:t>
                  </a:r>
                </a:p>
              </p:txBody>
            </p:sp>
            <p:sp>
              <p:nvSpPr>
                <p:cNvPr id="17" name="TextBox 16">
                  <a:extLst>
                    <a:ext uri="{FF2B5EF4-FFF2-40B4-BE49-F238E27FC236}">
                      <a16:creationId xmlns:a16="http://schemas.microsoft.com/office/drawing/2014/main" id="{D45D8D3A-D210-4485-9F37-2B2FE2260E39}"/>
                    </a:ext>
                  </a:extLst>
                </p:cNvPr>
                <p:cNvSpPr txBox="1"/>
                <p:nvPr/>
              </p:nvSpPr>
              <p:spPr>
                <a:xfrm>
                  <a:off x="894985" y="2348153"/>
                  <a:ext cx="713657" cy="246221"/>
                </a:xfrm>
                <a:prstGeom prst="rect">
                  <a:avLst/>
                </a:prstGeom>
                <a:noFill/>
              </p:spPr>
              <p:txBody>
                <a:bodyPr wrap="none" rtlCol="0">
                  <a:spAutoFit/>
                </a:bodyPr>
                <a:lstStyle/>
                <a:p>
                  <a:pPr algn="ctr"/>
                  <a:r>
                    <a:rPr lang="en-US" sz="1000" dirty="0">
                      <a:solidFill>
                        <a:srgbClr val="677E9D"/>
                      </a:solidFill>
                      <a:latin typeface="Montserrat" panose="00000500000000000000" pitchFamily="50" charset="0"/>
                    </a:rPr>
                    <a:t>Benefits</a:t>
                  </a:r>
                </a:p>
              </p:txBody>
            </p:sp>
            <p:sp>
              <p:nvSpPr>
                <p:cNvPr id="19" name="Rectangle: Rounded Corners 18">
                  <a:extLst>
                    <a:ext uri="{FF2B5EF4-FFF2-40B4-BE49-F238E27FC236}">
                      <a16:creationId xmlns:a16="http://schemas.microsoft.com/office/drawing/2014/main" id="{3C2079A1-C1F0-456F-A1B1-1139486073BD}"/>
                    </a:ext>
                  </a:extLst>
                </p:cNvPr>
                <p:cNvSpPr/>
                <p:nvPr/>
              </p:nvSpPr>
              <p:spPr>
                <a:xfrm>
                  <a:off x="452576" y="1104897"/>
                  <a:ext cx="1598474" cy="1202138"/>
                </a:xfrm>
                <a:prstGeom prst="roundRect">
                  <a:avLst>
                    <a:gd name="adj" fmla="val 10392"/>
                  </a:avLst>
                </a:prstGeom>
                <a:solidFill>
                  <a:schemeClr val="bg1"/>
                </a:solidFill>
                <a:ln>
                  <a:noFill/>
                </a:ln>
                <a:effectLst>
                  <a:outerShdw blurRad="254000" dist="127000" dir="2700000" sx="93000" sy="93000" algn="tl"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500"/>
                    </a:lnSpc>
                    <a:spcAft>
                      <a:spcPts val="300"/>
                    </a:spcAft>
                  </a:pPr>
                  <a:r>
                    <a:rPr lang="en-US" sz="1000" dirty="0">
                      <a:solidFill>
                        <a:schemeClr val="tx2"/>
                      </a:solidFill>
                      <a:latin typeface="Montserrat" panose="00000500000000000000" pitchFamily="50" charset="0"/>
                    </a:rPr>
                    <a:t>Optimize Attendance</a:t>
                  </a:r>
                </a:p>
                <a:p>
                  <a:pPr>
                    <a:lnSpc>
                      <a:spcPts val="1500"/>
                    </a:lnSpc>
                    <a:spcAft>
                      <a:spcPts val="300"/>
                    </a:spcAft>
                  </a:pPr>
                  <a:r>
                    <a:rPr lang="en-US" sz="1000" dirty="0">
                      <a:solidFill>
                        <a:schemeClr val="tx2"/>
                      </a:solidFill>
                      <a:latin typeface="Montserrat" panose="00000500000000000000" pitchFamily="50" charset="0"/>
                    </a:rPr>
                    <a:t>Monthly Email Summary</a:t>
                  </a:r>
                </a:p>
              </p:txBody>
            </p:sp>
            <p:sp>
              <p:nvSpPr>
                <p:cNvPr id="22" name="TextBox 21">
                  <a:extLst>
                    <a:ext uri="{FF2B5EF4-FFF2-40B4-BE49-F238E27FC236}">
                      <a16:creationId xmlns:a16="http://schemas.microsoft.com/office/drawing/2014/main" id="{EF49CE0C-D0B1-43B6-A44E-AE5EA1BB997F}"/>
                    </a:ext>
                  </a:extLst>
                </p:cNvPr>
                <p:cNvSpPr txBox="1"/>
                <p:nvPr/>
              </p:nvSpPr>
              <p:spPr>
                <a:xfrm>
                  <a:off x="442140" y="842621"/>
                  <a:ext cx="1619354" cy="246221"/>
                </a:xfrm>
                <a:prstGeom prst="rect">
                  <a:avLst/>
                </a:prstGeom>
                <a:noFill/>
              </p:spPr>
              <p:txBody>
                <a:bodyPr wrap="none" rtlCol="0">
                  <a:spAutoFit/>
                </a:bodyPr>
                <a:lstStyle/>
                <a:p>
                  <a:pPr algn="ctr"/>
                  <a:r>
                    <a:rPr lang="en-US" sz="1000" dirty="0">
                      <a:solidFill>
                        <a:srgbClr val="677E9D"/>
                      </a:solidFill>
                      <a:latin typeface="Montserrat" panose="00000500000000000000" pitchFamily="50" charset="0"/>
                    </a:rPr>
                    <a:t>Product Development</a:t>
                  </a:r>
                </a:p>
              </p:txBody>
            </p:sp>
            <p:sp>
              <p:nvSpPr>
                <p:cNvPr id="23" name="TextBox 22">
                  <a:extLst>
                    <a:ext uri="{FF2B5EF4-FFF2-40B4-BE49-F238E27FC236}">
                      <a16:creationId xmlns:a16="http://schemas.microsoft.com/office/drawing/2014/main" id="{C28D4A2B-CD7E-4CBE-831D-3FC125C363BE}"/>
                    </a:ext>
                  </a:extLst>
                </p:cNvPr>
                <p:cNvSpPr txBox="1"/>
                <p:nvPr/>
              </p:nvSpPr>
              <p:spPr>
                <a:xfrm>
                  <a:off x="838884" y="471412"/>
                  <a:ext cx="825867" cy="276999"/>
                </a:xfrm>
                <a:prstGeom prst="rect">
                  <a:avLst/>
                </a:prstGeom>
                <a:noFill/>
              </p:spPr>
              <p:txBody>
                <a:bodyPr wrap="none" rtlCol="0">
                  <a:spAutoFit/>
                </a:bodyPr>
                <a:lstStyle/>
                <a:p>
                  <a:pPr algn="ctr"/>
                  <a:r>
                    <a:rPr lang="en-US" sz="1200" b="1" dirty="0">
                      <a:solidFill>
                        <a:schemeClr val="accent2"/>
                      </a:solidFill>
                      <a:latin typeface="Montserrat" panose="00000500000000000000" pitchFamily="50" charset="0"/>
                    </a:rPr>
                    <a:t>January</a:t>
                  </a:r>
                </a:p>
              </p:txBody>
            </p:sp>
          </p:grpSp>
          <p:grpSp>
            <p:nvGrpSpPr>
              <p:cNvPr id="28" name="Group 27">
                <a:extLst>
                  <a:ext uri="{FF2B5EF4-FFF2-40B4-BE49-F238E27FC236}">
                    <a16:creationId xmlns:a16="http://schemas.microsoft.com/office/drawing/2014/main" id="{57591D77-96C5-442D-9B7F-7347DBAAE7F2}"/>
                  </a:ext>
                </a:extLst>
              </p:cNvPr>
              <p:cNvGrpSpPr/>
              <p:nvPr/>
            </p:nvGrpSpPr>
            <p:grpSpPr>
              <a:xfrm>
                <a:off x="2331375" y="355600"/>
                <a:ext cx="1716226" cy="2958507"/>
                <a:chOff x="393700" y="355600"/>
                <a:chExt cx="1716226" cy="2958507"/>
              </a:xfrm>
            </p:grpSpPr>
            <p:sp>
              <p:nvSpPr>
                <p:cNvPr id="29" name="Rectangle: Rounded Corners 28">
                  <a:extLst>
                    <a:ext uri="{FF2B5EF4-FFF2-40B4-BE49-F238E27FC236}">
                      <a16:creationId xmlns:a16="http://schemas.microsoft.com/office/drawing/2014/main" id="{EE9C7BBF-8519-41EA-BEAC-FA5E97D43956}"/>
                    </a:ext>
                  </a:extLst>
                </p:cNvPr>
                <p:cNvSpPr/>
                <p:nvPr/>
              </p:nvSpPr>
              <p:spPr>
                <a:xfrm>
                  <a:off x="393700" y="355600"/>
                  <a:ext cx="1716226" cy="2958507"/>
                </a:xfrm>
                <a:prstGeom prst="roundRect">
                  <a:avLst>
                    <a:gd name="adj" fmla="val 10377"/>
                  </a:avLst>
                </a:prstGeom>
                <a:gradFill>
                  <a:gsLst>
                    <a:gs pos="0">
                      <a:schemeClr val="bg1"/>
                    </a:gs>
                    <a:gs pos="20000">
                      <a:srgbClr val="EAEDF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A93E6CEB-149C-48E4-B424-E4468BC73635}"/>
                    </a:ext>
                  </a:extLst>
                </p:cNvPr>
                <p:cNvSpPr/>
                <p:nvPr/>
              </p:nvSpPr>
              <p:spPr>
                <a:xfrm>
                  <a:off x="452576" y="2609849"/>
                  <a:ext cx="1598474" cy="641351"/>
                </a:xfrm>
                <a:prstGeom prst="roundRect">
                  <a:avLst>
                    <a:gd name="adj" fmla="val 19659"/>
                  </a:avLst>
                </a:prstGeom>
                <a:solidFill>
                  <a:schemeClr val="bg1"/>
                </a:solidFill>
                <a:ln>
                  <a:noFill/>
                </a:ln>
                <a:effectLst>
                  <a:outerShdw blurRad="254000" dist="127000" dir="2700000" sx="93000" sy="93000" algn="tl"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lnSpc>
                      <a:spcPts val="1500"/>
                    </a:lnSpc>
                    <a:spcAft>
                      <a:spcPts val="300"/>
                    </a:spcAft>
                    <a:buFont typeface="Arial" panose="020B0604020202020204" pitchFamily="34" charset="0"/>
                    <a:buChar char="•"/>
                  </a:pPr>
                  <a:r>
                    <a:rPr lang="en-US" sz="1000" dirty="0">
                      <a:solidFill>
                        <a:schemeClr val="tx2"/>
                      </a:solidFill>
                      <a:latin typeface="Montserrat" panose="00000500000000000000" pitchFamily="50" charset="0"/>
                    </a:rPr>
                    <a:t>Benefit 1</a:t>
                  </a:r>
                </a:p>
                <a:p>
                  <a:pPr marL="171450" indent="-171450">
                    <a:lnSpc>
                      <a:spcPts val="1500"/>
                    </a:lnSpc>
                    <a:spcAft>
                      <a:spcPts val="300"/>
                    </a:spcAft>
                    <a:buFont typeface="Arial" panose="020B0604020202020204" pitchFamily="34" charset="0"/>
                    <a:buChar char="•"/>
                  </a:pPr>
                  <a:r>
                    <a:rPr lang="en-US" sz="1000" dirty="0">
                      <a:solidFill>
                        <a:schemeClr val="tx2"/>
                      </a:solidFill>
                      <a:latin typeface="Montserrat" panose="00000500000000000000" pitchFamily="50" charset="0"/>
                    </a:rPr>
                    <a:t>Benefit 2</a:t>
                  </a:r>
                </a:p>
              </p:txBody>
            </p:sp>
            <p:sp>
              <p:nvSpPr>
                <p:cNvPr id="31" name="TextBox 30">
                  <a:extLst>
                    <a:ext uri="{FF2B5EF4-FFF2-40B4-BE49-F238E27FC236}">
                      <a16:creationId xmlns:a16="http://schemas.microsoft.com/office/drawing/2014/main" id="{9981C180-F4E9-4E8F-B491-97310C777DDA}"/>
                    </a:ext>
                  </a:extLst>
                </p:cNvPr>
                <p:cNvSpPr txBox="1"/>
                <p:nvPr/>
              </p:nvSpPr>
              <p:spPr>
                <a:xfrm>
                  <a:off x="894985" y="2348153"/>
                  <a:ext cx="713657" cy="246221"/>
                </a:xfrm>
                <a:prstGeom prst="rect">
                  <a:avLst/>
                </a:prstGeom>
                <a:noFill/>
              </p:spPr>
              <p:txBody>
                <a:bodyPr wrap="none" rtlCol="0">
                  <a:spAutoFit/>
                </a:bodyPr>
                <a:lstStyle/>
                <a:p>
                  <a:pPr algn="ctr"/>
                  <a:r>
                    <a:rPr lang="en-US" sz="1000" dirty="0">
                      <a:solidFill>
                        <a:srgbClr val="677E9D"/>
                      </a:solidFill>
                      <a:latin typeface="Montserrat" panose="00000500000000000000" pitchFamily="50" charset="0"/>
                    </a:rPr>
                    <a:t>Benefits</a:t>
                  </a:r>
                </a:p>
              </p:txBody>
            </p:sp>
            <p:sp>
              <p:nvSpPr>
                <p:cNvPr id="32" name="Rectangle: Rounded Corners 31">
                  <a:extLst>
                    <a:ext uri="{FF2B5EF4-FFF2-40B4-BE49-F238E27FC236}">
                      <a16:creationId xmlns:a16="http://schemas.microsoft.com/office/drawing/2014/main" id="{1AD7AA94-CBB8-40CF-9463-7AC183BE6E0A}"/>
                    </a:ext>
                  </a:extLst>
                </p:cNvPr>
                <p:cNvSpPr/>
                <p:nvPr/>
              </p:nvSpPr>
              <p:spPr>
                <a:xfrm>
                  <a:off x="452576" y="1104897"/>
                  <a:ext cx="1598474" cy="1202138"/>
                </a:xfrm>
                <a:prstGeom prst="roundRect">
                  <a:avLst>
                    <a:gd name="adj" fmla="val 10392"/>
                  </a:avLst>
                </a:prstGeom>
                <a:solidFill>
                  <a:schemeClr val="bg1"/>
                </a:solidFill>
                <a:ln>
                  <a:noFill/>
                </a:ln>
                <a:effectLst>
                  <a:outerShdw blurRad="254000" dist="127000" dir="2700000" sx="93000" sy="93000" algn="tl"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500"/>
                    </a:lnSpc>
                    <a:spcAft>
                      <a:spcPts val="300"/>
                    </a:spcAft>
                  </a:pPr>
                  <a:r>
                    <a:rPr lang="en-US" sz="1000" dirty="0">
                      <a:solidFill>
                        <a:schemeClr val="tx2"/>
                      </a:solidFill>
                      <a:latin typeface="Montserrat" panose="00000500000000000000" pitchFamily="50" charset="0"/>
                    </a:rPr>
                    <a:t>Payment gateway integration</a:t>
                  </a:r>
                </a:p>
              </p:txBody>
            </p:sp>
            <p:sp>
              <p:nvSpPr>
                <p:cNvPr id="33" name="TextBox 32">
                  <a:extLst>
                    <a:ext uri="{FF2B5EF4-FFF2-40B4-BE49-F238E27FC236}">
                      <a16:creationId xmlns:a16="http://schemas.microsoft.com/office/drawing/2014/main" id="{58981892-0D88-46B0-9DF2-30409DAD67A6}"/>
                    </a:ext>
                  </a:extLst>
                </p:cNvPr>
                <p:cNvSpPr txBox="1"/>
                <p:nvPr/>
              </p:nvSpPr>
              <p:spPr>
                <a:xfrm>
                  <a:off x="442140" y="842621"/>
                  <a:ext cx="1619354" cy="246221"/>
                </a:xfrm>
                <a:prstGeom prst="rect">
                  <a:avLst/>
                </a:prstGeom>
                <a:noFill/>
              </p:spPr>
              <p:txBody>
                <a:bodyPr wrap="none" rtlCol="0">
                  <a:spAutoFit/>
                </a:bodyPr>
                <a:lstStyle/>
                <a:p>
                  <a:pPr algn="ctr"/>
                  <a:r>
                    <a:rPr lang="en-US" sz="1000" dirty="0">
                      <a:solidFill>
                        <a:srgbClr val="677E9D"/>
                      </a:solidFill>
                      <a:latin typeface="Montserrat" panose="00000500000000000000" pitchFamily="50" charset="0"/>
                    </a:rPr>
                    <a:t>Product Development</a:t>
                  </a:r>
                </a:p>
              </p:txBody>
            </p:sp>
            <p:sp>
              <p:nvSpPr>
                <p:cNvPr id="34" name="TextBox 33">
                  <a:extLst>
                    <a:ext uri="{FF2B5EF4-FFF2-40B4-BE49-F238E27FC236}">
                      <a16:creationId xmlns:a16="http://schemas.microsoft.com/office/drawing/2014/main" id="{84A8F142-1CD6-4794-9E36-B3D60CE4D9A6}"/>
                    </a:ext>
                  </a:extLst>
                </p:cNvPr>
                <p:cNvSpPr txBox="1"/>
                <p:nvPr/>
              </p:nvSpPr>
              <p:spPr>
                <a:xfrm>
                  <a:off x="797209" y="471412"/>
                  <a:ext cx="909223" cy="276999"/>
                </a:xfrm>
                <a:prstGeom prst="rect">
                  <a:avLst/>
                </a:prstGeom>
                <a:noFill/>
              </p:spPr>
              <p:txBody>
                <a:bodyPr wrap="none" rtlCol="0">
                  <a:spAutoFit/>
                </a:bodyPr>
                <a:lstStyle/>
                <a:p>
                  <a:pPr algn="ctr"/>
                  <a:r>
                    <a:rPr lang="en-US" sz="1200" b="1" dirty="0">
                      <a:solidFill>
                        <a:schemeClr val="accent2"/>
                      </a:solidFill>
                      <a:latin typeface="Montserrat" panose="00000500000000000000" pitchFamily="50" charset="0"/>
                    </a:rPr>
                    <a:t>February</a:t>
                  </a:r>
                </a:p>
              </p:txBody>
            </p:sp>
          </p:grpSp>
          <p:grpSp>
            <p:nvGrpSpPr>
              <p:cNvPr id="35" name="Group 34">
                <a:extLst>
                  <a:ext uri="{FF2B5EF4-FFF2-40B4-BE49-F238E27FC236}">
                    <a16:creationId xmlns:a16="http://schemas.microsoft.com/office/drawing/2014/main" id="{3B59108A-403F-4D26-915E-2ECA9CD6151B}"/>
                  </a:ext>
                </a:extLst>
              </p:cNvPr>
              <p:cNvGrpSpPr/>
              <p:nvPr/>
            </p:nvGrpSpPr>
            <p:grpSpPr>
              <a:xfrm>
                <a:off x="4269050" y="355600"/>
                <a:ext cx="1716226" cy="2958507"/>
                <a:chOff x="393700" y="355600"/>
                <a:chExt cx="1716226" cy="2958507"/>
              </a:xfrm>
            </p:grpSpPr>
            <p:sp>
              <p:nvSpPr>
                <p:cNvPr id="36" name="Rectangle: Rounded Corners 35">
                  <a:extLst>
                    <a:ext uri="{FF2B5EF4-FFF2-40B4-BE49-F238E27FC236}">
                      <a16:creationId xmlns:a16="http://schemas.microsoft.com/office/drawing/2014/main" id="{DC68DBDA-FA2D-4CC4-A9D1-88E7BA2B8C2C}"/>
                    </a:ext>
                  </a:extLst>
                </p:cNvPr>
                <p:cNvSpPr/>
                <p:nvPr/>
              </p:nvSpPr>
              <p:spPr>
                <a:xfrm>
                  <a:off x="393700" y="355600"/>
                  <a:ext cx="1716226" cy="2958507"/>
                </a:xfrm>
                <a:prstGeom prst="roundRect">
                  <a:avLst>
                    <a:gd name="adj" fmla="val 10377"/>
                  </a:avLst>
                </a:prstGeom>
                <a:gradFill>
                  <a:gsLst>
                    <a:gs pos="0">
                      <a:schemeClr val="bg1"/>
                    </a:gs>
                    <a:gs pos="20000">
                      <a:srgbClr val="EAEDF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20D1AE7C-D90F-4313-B191-E9D8024AD054}"/>
                    </a:ext>
                  </a:extLst>
                </p:cNvPr>
                <p:cNvSpPr/>
                <p:nvPr/>
              </p:nvSpPr>
              <p:spPr>
                <a:xfrm>
                  <a:off x="452576" y="2609849"/>
                  <a:ext cx="1598474" cy="641351"/>
                </a:xfrm>
                <a:prstGeom prst="roundRect">
                  <a:avLst>
                    <a:gd name="adj" fmla="val 19659"/>
                  </a:avLst>
                </a:prstGeom>
                <a:solidFill>
                  <a:schemeClr val="bg1"/>
                </a:solidFill>
                <a:ln>
                  <a:noFill/>
                </a:ln>
                <a:effectLst>
                  <a:outerShdw blurRad="254000" dist="127000" dir="2700000" sx="93000" sy="93000" algn="tl"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lnSpc>
                      <a:spcPts val="1500"/>
                    </a:lnSpc>
                    <a:spcAft>
                      <a:spcPts val="300"/>
                    </a:spcAft>
                    <a:buFont typeface="Arial" panose="020B0604020202020204" pitchFamily="34" charset="0"/>
                    <a:buChar char="•"/>
                  </a:pPr>
                  <a:r>
                    <a:rPr lang="en-US" sz="1000" dirty="0">
                      <a:solidFill>
                        <a:schemeClr val="tx2"/>
                      </a:solidFill>
                      <a:latin typeface="Montserrat" panose="00000500000000000000" pitchFamily="50" charset="0"/>
                    </a:rPr>
                    <a:t>Benefit 1</a:t>
                  </a:r>
                </a:p>
                <a:p>
                  <a:pPr marL="171450" indent="-171450">
                    <a:lnSpc>
                      <a:spcPts val="1500"/>
                    </a:lnSpc>
                    <a:spcAft>
                      <a:spcPts val="300"/>
                    </a:spcAft>
                    <a:buFont typeface="Arial" panose="020B0604020202020204" pitchFamily="34" charset="0"/>
                    <a:buChar char="•"/>
                  </a:pPr>
                  <a:r>
                    <a:rPr lang="en-US" sz="1000" dirty="0">
                      <a:solidFill>
                        <a:schemeClr val="tx2"/>
                      </a:solidFill>
                      <a:latin typeface="Montserrat" panose="00000500000000000000" pitchFamily="50" charset="0"/>
                    </a:rPr>
                    <a:t>Benefit 2</a:t>
                  </a:r>
                </a:p>
              </p:txBody>
            </p:sp>
            <p:sp>
              <p:nvSpPr>
                <p:cNvPr id="38" name="TextBox 37">
                  <a:extLst>
                    <a:ext uri="{FF2B5EF4-FFF2-40B4-BE49-F238E27FC236}">
                      <a16:creationId xmlns:a16="http://schemas.microsoft.com/office/drawing/2014/main" id="{DDEB82FA-4469-4D48-AD37-9E0463B5355D}"/>
                    </a:ext>
                  </a:extLst>
                </p:cNvPr>
                <p:cNvSpPr txBox="1"/>
                <p:nvPr/>
              </p:nvSpPr>
              <p:spPr>
                <a:xfrm>
                  <a:off x="894985" y="2348153"/>
                  <a:ext cx="713657" cy="246221"/>
                </a:xfrm>
                <a:prstGeom prst="rect">
                  <a:avLst/>
                </a:prstGeom>
                <a:noFill/>
              </p:spPr>
              <p:txBody>
                <a:bodyPr wrap="none" rtlCol="0">
                  <a:spAutoFit/>
                </a:bodyPr>
                <a:lstStyle/>
                <a:p>
                  <a:pPr algn="ctr"/>
                  <a:r>
                    <a:rPr lang="en-US" sz="1000" dirty="0">
                      <a:solidFill>
                        <a:srgbClr val="677E9D"/>
                      </a:solidFill>
                      <a:latin typeface="Montserrat" panose="00000500000000000000" pitchFamily="50" charset="0"/>
                    </a:rPr>
                    <a:t>Benefits</a:t>
                  </a:r>
                </a:p>
              </p:txBody>
            </p:sp>
            <p:sp>
              <p:nvSpPr>
                <p:cNvPr id="39" name="Rectangle: Rounded Corners 38">
                  <a:extLst>
                    <a:ext uri="{FF2B5EF4-FFF2-40B4-BE49-F238E27FC236}">
                      <a16:creationId xmlns:a16="http://schemas.microsoft.com/office/drawing/2014/main" id="{68C4B462-D676-42FD-8C46-E7C5376DD205}"/>
                    </a:ext>
                  </a:extLst>
                </p:cNvPr>
                <p:cNvSpPr/>
                <p:nvPr/>
              </p:nvSpPr>
              <p:spPr>
                <a:xfrm>
                  <a:off x="452576" y="1104897"/>
                  <a:ext cx="1598474" cy="1202138"/>
                </a:xfrm>
                <a:prstGeom prst="roundRect">
                  <a:avLst>
                    <a:gd name="adj" fmla="val 10392"/>
                  </a:avLst>
                </a:prstGeom>
                <a:solidFill>
                  <a:schemeClr val="bg1"/>
                </a:solidFill>
                <a:ln>
                  <a:noFill/>
                </a:ln>
                <a:effectLst>
                  <a:outerShdw blurRad="254000" dist="127000" dir="2700000" sx="93000" sy="93000" algn="tl"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500"/>
                    </a:lnSpc>
                    <a:spcAft>
                      <a:spcPts val="300"/>
                    </a:spcAft>
                  </a:pPr>
                  <a:r>
                    <a:rPr lang="en-US" sz="1000" dirty="0">
                      <a:solidFill>
                        <a:schemeClr val="tx2"/>
                      </a:solidFill>
                      <a:latin typeface="Montserrat" panose="00000500000000000000" pitchFamily="50" charset="0"/>
                    </a:rPr>
                    <a:t>Integrate transaction data (e.g. Square, cc Processor)</a:t>
                  </a:r>
                </a:p>
              </p:txBody>
            </p:sp>
            <p:sp>
              <p:nvSpPr>
                <p:cNvPr id="40" name="TextBox 39">
                  <a:extLst>
                    <a:ext uri="{FF2B5EF4-FFF2-40B4-BE49-F238E27FC236}">
                      <a16:creationId xmlns:a16="http://schemas.microsoft.com/office/drawing/2014/main" id="{B2783CC0-12E3-4C26-B7B6-F6D324CCB410}"/>
                    </a:ext>
                  </a:extLst>
                </p:cNvPr>
                <p:cNvSpPr txBox="1"/>
                <p:nvPr/>
              </p:nvSpPr>
              <p:spPr>
                <a:xfrm>
                  <a:off x="442140" y="842621"/>
                  <a:ext cx="1619354" cy="246221"/>
                </a:xfrm>
                <a:prstGeom prst="rect">
                  <a:avLst/>
                </a:prstGeom>
                <a:noFill/>
              </p:spPr>
              <p:txBody>
                <a:bodyPr wrap="none" rtlCol="0">
                  <a:spAutoFit/>
                </a:bodyPr>
                <a:lstStyle/>
                <a:p>
                  <a:pPr algn="ctr"/>
                  <a:r>
                    <a:rPr lang="en-US" sz="1000" dirty="0">
                      <a:solidFill>
                        <a:srgbClr val="677E9D"/>
                      </a:solidFill>
                      <a:latin typeface="Montserrat" panose="00000500000000000000" pitchFamily="50" charset="0"/>
                    </a:rPr>
                    <a:t>Product Development</a:t>
                  </a:r>
                </a:p>
              </p:txBody>
            </p:sp>
            <p:sp>
              <p:nvSpPr>
                <p:cNvPr id="41" name="TextBox 40">
                  <a:extLst>
                    <a:ext uri="{FF2B5EF4-FFF2-40B4-BE49-F238E27FC236}">
                      <a16:creationId xmlns:a16="http://schemas.microsoft.com/office/drawing/2014/main" id="{B704B7AF-71F8-4D00-A1F6-373DA2661B71}"/>
                    </a:ext>
                  </a:extLst>
                </p:cNvPr>
                <p:cNvSpPr txBox="1"/>
                <p:nvPr/>
              </p:nvSpPr>
              <p:spPr>
                <a:xfrm>
                  <a:off x="907014" y="471412"/>
                  <a:ext cx="689611" cy="276999"/>
                </a:xfrm>
                <a:prstGeom prst="rect">
                  <a:avLst/>
                </a:prstGeom>
                <a:noFill/>
              </p:spPr>
              <p:txBody>
                <a:bodyPr wrap="none" rtlCol="0">
                  <a:spAutoFit/>
                </a:bodyPr>
                <a:lstStyle/>
                <a:p>
                  <a:pPr algn="ctr"/>
                  <a:r>
                    <a:rPr lang="en-US" sz="1200" b="1" dirty="0">
                      <a:solidFill>
                        <a:schemeClr val="accent2"/>
                      </a:solidFill>
                      <a:latin typeface="Montserrat" panose="00000500000000000000" pitchFamily="50" charset="0"/>
                    </a:rPr>
                    <a:t>March</a:t>
                  </a:r>
                </a:p>
              </p:txBody>
            </p:sp>
          </p:grpSp>
          <p:grpSp>
            <p:nvGrpSpPr>
              <p:cNvPr id="42" name="Group 41">
                <a:extLst>
                  <a:ext uri="{FF2B5EF4-FFF2-40B4-BE49-F238E27FC236}">
                    <a16:creationId xmlns:a16="http://schemas.microsoft.com/office/drawing/2014/main" id="{E3449EB9-0CF3-425A-99B8-3552CD9D5B20}"/>
                  </a:ext>
                </a:extLst>
              </p:cNvPr>
              <p:cNvGrpSpPr/>
              <p:nvPr/>
            </p:nvGrpSpPr>
            <p:grpSpPr>
              <a:xfrm>
                <a:off x="6206725" y="355600"/>
                <a:ext cx="1716226" cy="2958507"/>
                <a:chOff x="393700" y="355600"/>
                <a:chExt cx="1716226" cy="2958507"/>
              </a:xfrm>
            </p:grpSpPr>
            <p:sp>
              <p:nvSpPr>
                <p:cNvPr id="43" name="Rectangle: Rounded Corners 42">
                  <a:extLst>
                    <a:ext uri="{FF2B5EF4-FFF2-40B4-BE49-F238E27FC236}">
                      <a16:creationId xmlns:a16="http://schemas.microsoft.com/office/drawing/2014/main" id="{51A6C1E1-59FE-488D-B042-9C402B199963}"/>
                    </a:ext>
                  </a:extLst>
                </p:cNvPr>
                <p:cNvSpPr/>
                <p:nvPr/>
              </p:nvSpPr>
              <p:spPr>
                <a:xfrm>
                  <a:off x="393700" y="355600"/>
                  <a:ext cx="1716226" cy="2958507"/>
                </a:xfrm>
                <a:prstGeom prst="roundRect">
                  <a:avLst>
                    <a:gd name="adj" fmla="val 10377"/>
                  </a:avLst>
                </a:prstGeom>
                <a:gradFill>
                  <a:gsLst>
                    <a:gs pos="0">
                      <a:schemeClr val="bg1"/>
                    </a:gs>
                    <a:gs pos="20000">
                      <a:srgbClr val="EAEDF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9F31D9F8-9DE7-4BB2-8298-057419AFEA6B}"/>
                    </a:ext>
                  </a:extLst>
                </p:cNvPr>
                <p:cNvSpPr/>
                <p:nvPr/>
              </p:nvSpPr>
              <p:spPr>
                <a:xfrm>
                  <a:off x="452576" y="2609849"/>
                  <a:ext cx="1598474" cy="641351"/>
                </a:xfrm>
                <a:prstGeom prst="roundRect">
                  <a:avLst>
                    <a:gd name="adj" fmla="val 19659"/>
                  </a:avLst>
                </a:prstGeom>
                <a:solidFill>
                  <a:schemeClr val="bg1"/>
                </a:solidFill>
                <a:ln>
                  <a:noFill/>
                </a:ln>
                <a:effectLst>
                  <a:outerShdw blurRad="254000" dist="127000" dir="2700000" sx="93000" sy="93000" algn="tl"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lnSpc>
                      <a:spcPts val="1500"/>
                    </a:lnSpc>
                    <a:spcAft>
                      <a:spcPts val="300"/>
                    </a:spcAft>
                    <a:buFont typeface="Arial" panose="020B0604020202020204" pitchFamily="34" charset="0"/>
                    <a:buChar char="•"/>
                  </a:pPr>
                  <a:r>
                    <a:rPr lang="en-US" sz="1000" dirty="0">
                      <a:solidFill>
                        <a:schemeClr val="tx2"/>
                      </a:solidFill>
                      <a:latin typeface="Montserrat" panose="00000500000000000000" pitchFamily="50" charset="0"/>
                    </a:rPr>
                    <a:t>Benefit 1</a:t>
                  </a:r>
                </a:p>
                <a:p>
                  <a:pPr marL="171450" indent="-171450">
                    <a:lnSpc>
                      <a:spcPts val="1500"/>
                    </a:lnSpc>
                    <a:spcAft>
                      <a:spcPts val="300"/>
                    </a:spcAft>
                    <a:buFont typeface="Arial" panose="020B0604020202020204" pitchFamily="34" charset="0"/>
                    <a:buChar char="•"/>
                  </a:pPr>
                  <a:r>
                    <a:rPr lang="en-US" sz="1000" dirty="0">
                      <a:solidFill>
                        <a:schemeClr val="tx2"/>
                      </a:solidFill>
                      <a:latin typeface="Montserrat" panose="00000500000000000000" pitchFamily="50" charset="0"/>
                    </a:rPr>
                    <a:t>Benefit 2</a:t>
                  </a:r>
                </a:p>
              </p:txBody>
            </p:sp>
            <p:sp>
              <p:nvSpPr>
                <p:cNvPr id="45" name="TextBox 44">
                  <a:extLst>
                    <a:ext uri="{FF2B5EF4-FFF2-40B4-BE49-F238E27FC236}">
                      <a16:creationId xmlns:a16="http://schemas.microsoft.com/office/drawing/2014/main" id="{E6BAE90F-D866-4BCA-99FC-DBD18D6685F2}"/>
                    </a:ext>
                  </a:extLst>
                </p:cNvPr>
                <p:cNvSpPr txBox="1"/>
                <p:nvPr/>
              </p:nvSpPr>
              <p:spPr>
                <a:xfrm>
                  <a:off x="894985" y="2348153"/>
                  <a:ext cx="713657" cy="246221"/>
                </a:xfrm>
                <a:prstGeom prst="rect">
                  <a:avLst/>
                </a:prstGeom>
                <a:noFill/>
              </p:spPr>
              <p:txBody>
                <a:bodyPr wrap="none" rtlCol="0">
                  <a:spAutoFit/>
                </a:bodyPr>
                <a:lstStyle/>
                <a:p>
                  <a:pPr algn="ctr"/>
                  <a:r>
                    <a:rPr lang="en-US" sz="1000" dirty="0">
                      <a:solidFill>
                        <a:srgbClr val="677E9D"/>
                      </a:solidFill>
                      <a:latin typeface="Montserrat" panose="00000500000000000000" pitchFamily="50" charset="0"/>
                    </a:rPr>
                    <a:t>Benefits</a:t>
                  </a:r>
                </a:p>
              </p:txBody>
            </p:sp>
            <p:sp>
              <p:nvSpPr>
                <p:cNvPr id="46" name="Rectangle: Rounded Corners 45">
                  <a:extLst>
                    <a:ext uri="{FF2B5EF4-FFF2-40B4-BE49-F238E27FC236}">
                      <a16:creationId xmlns:a16="http://schemas.microsoft.com/office/drawing/2014/main" id="{F8A5A9FB-21E1-47EB-A206-E1EA4797E0F7}"/>
                    </a:ext>
                  </a:extLst>
                </p:cNvPr>
                <p:cNvSpPr/>
                <p:nvPr/>
              </p:nvSpPr>
              <p:spPr>
                <a:xfrm>
                  <a:off x="452576" y="1104897"/>
                  <a:ext cx="1598474" cy="1202138"/>
                </a:xfrm>
                <a:prstGeom prst="roundRect">
                  <a:avLst>
                    <a:gd name="adj" fmla="val 10392"/>
                  </a:avLst>
                </a:prstGeom>
                <a:solidFill>
                  <a:schemeClr val="bg1"/>
                </a:solidFill>
                <a:ln>
                  <a:noFill/>
                </a:ln>
                <a:effectLst>
                  <a:outerShdw blurRad="254000" dist="127000" dir="2700000" sx="93000" sy="93000" algn="tl"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500"/>
                    </a:lnSpc>
                    <a:spcAft>
                      <a:spcPts val="300"/>
                    </a:spcAft>
                  </a:pPr>
                  <a:r>
                    <a:rPr lang="en-US" sz="1000" dirty="0">
                      <a:solidFill>
                        <a:schemeClr val="tx2"/>
                      </a:solidFill>
                      <a:latin typeface="Montserrat" panose="00000500000000000000" pitchFamily="50" charset="0"/>
                    </a:rPr>
                    <a:t>Customize reminder emails for member retention</a:t>
                  </a:r>
                </a:p>
              </p:txBody>
            </p:sp>
            <p:sp>
              <p:nvSpPr>
                <p:cNvPr id="47" name="TextBox 46">
                  <a:extLst>
                    <a:ext uri="{FF2B5EF4-FFF2-40B4-BE49-F238E27FC236}">
                      <a16:creationId xmlns:a16="http://schemas.microsoft.com/office/drawing/2014/main" id="{CFEF39DC-D247-4566-9185-DEBD3FB355B8}"/>
                    </a:ext>
                  </a:extLst>
                </p:cNvPr>
                <p:cNvSpPr txBox="1"/>
                <p:nvPr/>
              </p:nvSpPr>
              <p:spPr>
                <a:xfrm>
                  <a:off x="442140" y="842621"/>
                  <a:ext cx="1619354" cy="246221"/>
                </a:xfrm>
                <a:prstGeom prst="rect">
                  <a:avLst/>
                </a:prstGeom>
                <a:noFill/>
              </p:spPr>
              <p:txBody>
                <a:bodyPr wrap="none" rtlCol="0">
                  <a:spAutoFit/>
                </a:bodyPr>
                <a:lstStyle/>
                <a:p>
                  <a:pPr algn="ctr"/>
                  <a:r>
                    <a:rPr lang="en-US" sz="1000" dirty="0">
                      <a:solidFill>
                        <a:srgbClr val="677E9D"/>
                      </a:solidFill>
                      <a:latin typeface="Montserrat" panose="00000500000000000000" pitchFamily="50" charset="0"/>
                    </a:rPr>
                    <a:t>Product Development</a:t>
                  </a:r>
                </a:p>
              </p:txBody>
            </p:sp>
            <p:sp>
              <p:nvSpPr>
                <p:cNvPr id="48" name="TextBox 47">
                  <a:extLst>
                    <a:ext uri="{FF2B5EF4-FFF2-40B4-BE49-F238E27FC236}">
                      <a16:creationId xmlns:a16="http://schemas.microsoft.com/office/drawing/2014/main" id="{6ED68DE5-7670-4348-8559-68AF092E76BC}"/>
                    </a:ext>
                  </a:extLst>
                </p:cNvPr>
                <p:cNvSpPr txBox="1"/>
                <p:nvPr/>
              </p:nvSpPr>
              <p:spPr>
                <a:xfrm>
                  <a:off x="967927" y="471412"/>
                  <a:ext cx="567784" cy="276999"/>
                </a:xfrm>
                <a:prstGeom prst="rect">
                  <a:avLst/>
                </a:prstGeom>
                <a:noFill/>
              </p:spPr>
              <p:txBody>
                <a:bodyPr wrap="none" rtlCol="0">
                  <a:spAutoFit/>
                </a:bodyPr>
                <a:lstStyle/>
                <a:p>
                  <a:pPr algn="ctr"/>
                  <a:r>
                    <a:rPr lang="en-US" sz="1200" b="1" dirty="0">
                      <a:solidFill>
                        <a:schemeClr val="accent2"/>
                      </a:solidFill>
                      <a:latin typeface="Montserrat" panose="00000500000000000000" pitchFamily="50" charset="0"/>
                    </a:rPr>
                    <a:t>April</a:t>
                  </a:r>
                </a:p>
              </p:txBody>
            </p:sp>
          </p:grpSp>
          <p:grpSp>
            <p:nvGrpSpPr>
              <p:cNvPr id="49" name="Group 48">
                <a:extLst>
                  <a:ext uri="{FF2B5EF4-FFF2-40B4-BE49-F238E27FC236}">
                    <a16:creationId xmlns:a16="http://schemas.microsoft.com/office/drawing/2014/main" id="{912A1EFD-4157-4BA3-8E18-410330230D8A}"/>
                  </a:ext>
                </a:extLst>
              </p:cNvPr>
              <p:cNvGrpSpPr/>
              <p:nvPr/>
            </p:nvGrpSpPr>
            <p:grpSpPr>
              <a:xfrm>
                <a:off x="8144400" y="355600"/>
                <a:ext cx="1716226" cy="2958507"/>
                <a:chOff x="393700" y="355600"/>
                <a:chExt cx="1716226" cy="2958507"/>
              </a:xfrm>
            </p:grpSpPr>
            <p:sp>
              <p:nvSpPr>
                <p:cNvPr id="50" name="Rectangle: Rounded Corners 49">
                  <a:extLst>
                    <a:ext uri="{FF2B5EF4-FFF2-40B4-BE49-F238E27FC236}">
                      <a16:creationId xmlns:a16="http://schemas.microsoft.com/office/drawing/2014/main" id="{3CA94089-094E-4918-98FF-F437B2D9FE6E}"/>
                    </a:ext>
                  </a:extLst>
                </p:cNvPr>
                <p:cNvSpPr/>
                <p:nvPr/>
              </p:nvSpPr>
              <p:spPr>
                <a:xfrm>
                  <a:off x="393700" y="355600"/>
                  <a:ext cx="1716226" cy="2958507"/>
                </a:xfrm>
                <a:prstGeom prst="roundRect">
                  <a:avLst>
                    <a:gd name="adj" fmla="val 10377"/>
                  </a:avLst>
                </a:prstGeom>
                <a:gradFill>
                  <a:gsLst>
                    <a:gs pos="0">
                      <a:schemeClr val="bg1"/>
                    </a:gs>
                    <a:gs pos="20000">
                      <a:srgbClr val="EAEDF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D9DDBC37-E6A3-4511-B3D9-FFAD19E301F7}"/>
                    </a:ext>
                  </a:extLst>
                </p:cNvPr>
                <p:cNvSpPr/>
                <p:nvPr/>
              </p:nvSpPr>
              <p:spPr>
                <a:xfrm>
                  <a:off x="452576" y="2609849"/>
                  <a:ext cx="1598474" cy="641351"/>
                </a:xfrm>
                <a:prstGeom prst="roundRect">
                  <a:avLst>
                    <a:gd name="adj" fmla="val 19659"/>
                  </a:avLst>
                </a:prstGeom>
                <a:solidFill>
                  <a:schemeClr val="bg1"/>
                </a:solidFill>
                <a:ln>
                  <a:noFill/>
                </a:ln>
                <a:effectLst>
                  <a:outerShdw blurRad="254000" dist="127000" dir="2700000" sx="93000" sy="93000" algn="tl"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lnSpc>
                      <a:spcPts val="1500"/>
                    </a:lnSpc>
                    <a:spcAft>
                      <a:spcPts val="300"/>
                    </a:spcAft>
                    <a:buFont typeface="Arial" panose="020B0604020202020204" pitchFamily="34" charset="0"/>
                    <a:buChar char="•"/>
                  </a:pPr>
                  <a:r>
                    <a:rPr lang="en-US" sz="1000" dirty="0">
                      <a:solidFill>
                        <a:schemeClr val="tx2"/>
                      </a:solidFill>
                      <a:latin typeface="Montserrat" panose="00000500000000000000" pitchFamily="50" charset="0"/>
                    </a:rPr>
                    <a:t>Benefit 1</a:t>
                  </a:r>
                </a:p>
                <a:p>
                  <a:pPr marL="171450" indent="-171450">
                    <a:lnSpc>
                      <a:spcPts val="1500"/>
                    </a:lnSpc>
                    <a:spcAft>
                      <a:spcPts val="300"/>
                    </a:spcAft>
                    <a:buFont typeface="Arial" panose="020B0604020202020204" pitchFamily="34" charset="0"/>
                    <a:buChar char="•"/>
                  </a:pPr>
                  <a:r>
                    <a:rPr lang="en-US" sz="1000" dirty="0">
                      <a:solidFill>
                        <a:schemeClr val="tx2"/>
                      </a:solidFill>
                      <a:latin typeface="Montserrat" panose="00000500000000000000" pitchFamily="50" charset="0"/>
                    </a:rPr>
                    <a:t>Benefit 2</a:t>
                  </a:r>
                </a:p>
              </p:txBody>
            </p:sp>
            <p:sp>
              <p:nvSpPr>
                <p:cNvPr id="52" name="TextBox 51">
                  <a:extLst>
                    <a:ext uri="{FF2B5EF4-FFF2-40B4-BE49-F238E27FC236}">
                      <a16:creationId xmlns:a16="http://schemas.microsoft.com/office/drawing/2014/main" id="{7F559BB3-3AA0-4CBC-832A-A2EAA7619F5A}"/>
                    </a:ext>
                  </a:extLst>
                </p:cNvPr>
                <p:cNvSpPr txBox="1"/>
                <p:nvPr/>
              </p:nvSpPr>
              <p:spPr>
                <a:xfrm>
                  <a:off x="894985" y="2348153"/>
                  <a:ext cx="713657" cy="246221"/>
                </a:xfrm>
                <a:prstGeom prst="rect">
                  <a:avLst/>
                </a:prstGeom>
                <a:noFill/>
              </p:spPr>
              <p:txBody>
                <a:bodyPr wrap="none" rtlCol="0">
                  <a:spAutoFit/>
                </a:bodyPr>
                <a:lstStyle/>
                <a:p>
                  <a:pPr algn="ctr"/>
                  <a:r>
                    <a:rPr lang="en-US" sz="1000" dirty="0">
                      <a:solidFill>
                        <a:srgbClr val="677E9D"/>
                      </a:solidFill>
                      <a:latin typeface="Montserrat" panose="00000500000000000000" pitchFamily="50" charset="0"/>
                    </a:rPr>
                    <a:t>Benefits</a:t>
                  </a:r>
                </a:p>
              </p:txBody>
            </p:sp>
            <p:sp>
              <p:nvSpPr>
                <p:cNvPr id="53" name="Rectangle: Rounded Corners 52">
                  <a:extLst>
                    <a:ext uri="{FF2B5EF4-FFF2-40B4-BE49-F238E27FC236}">
                      <a16:creationId xmlns:a16="http://schemas.microsoft.com/office/drawing/2014/main" id="{6A5BB4FF-3001-49D1-ACAE-E66EC98ED396}"/>
                    </a:ext>
                  </a:extLst>
                </p:cNvPr>
                <p:cNvSpPr/>
                <p:nvPr/>
              </p:nvSpPr>
              <p:spPr>
                <a:xfrm>
                  <a:off x="452576" y="1104897"/>
                  <a:ext cx="1598474" cy="1202138"/>
                </a:xfrm>
                <a:prstGeom prst="roundRect">
                  <a:avLst>
                    <a:gd name="adj" fmla="val 10392"/>
                  </a:avLst>
                </a:prstGeom>
                <a:solidFill>
                  <a:schemeClr val="bg1"/>
                </a:solidFill>
                <a:ln>
                  <a:noFill/>
                </a:ln>
                <a:effectLst>
                  <a:outerShdw blurRad="254000" dist="127000" dir="2700000" sx="93000" sy="93000" algn="tl"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500"/>
                    </a:lnSpc>
                    <a:spcAft>
                      <a:spcPts val="300"/>
                    </a:spcAft>
                  </a:pPr>
                  <a:r>
                    <a:rPr lang="en-US" sz="1000" dirty="0">
                      <a:solidFill>
                        <a:schemeClr val="tx2"/>
                      </a:solidFill>
                      <a:latin typeface="Montserrat" panose="00000500000000000000" pitchFamily="50" charset="0"/>
                    </a:rPr>
                    <a:t>Multiple Login</a:t>
                  </a:r>
                </a:p>
              </p:txBody>
            </p:sp>
            <p:sp>
              <p:nvSpPr>
                <p:cNvPr id="54" name="TextBox 53">
                  <a:extLst>
                    <a:ext uri="{FF2B5EF4-FFF2-40B4-BE49-F238E27FC236}">
                      <a16:creationId xmlns:a16="http://schemas.microsoft.com/office/drawing/2014/main" id="{FC7F4E48-6ADC-40F3-BE1A-8D6E9C76EE35}"/>
                    </a:ext>
                  </a:extLst>
                </p:cNvPr>
                <p:cNvSpPr txBox="1"/>
                <p:nvPr/>
              </p:nvSpPr>
              <p:spPr>
                <a:xfrm>
                  <a:off x="442140" y="842621"/>
                  <a:ext cx="1619354" cy="246221"/>
                </a:xfrm>
                <a:prstGeom prst="rect">
                  <a:avLst/>
                </a:prstGeom>
                <a:noFill/>
              </p:spPr>
              <p:txBody>
                <a:bodyPr wrap="none" rtlCol="0">
                  <a:spAutoFit/>
                </a:bodyPr>
                <a:lstStyle/>
                <a:p>
                  <a:pPr algn="ctr"/>
                  <a:r>
                    <a:rPr lang="en-US" sz="1000" dirty="0">
                      <a:solidFill>
                        <a:srgbClr val="677E9D"/>
                      </a:solidFill>
                      <a:latin typeface="Montserrat" panose="00000500000000000000" pitchFamily="50" charset="0"/>
                    </a:rPr>
                    <a:t>Product Development</a:t>
                  </a:r>
                </a:p>
              </p:txBody>
            </p:sp>
            <p:sp>
              <p:nvSpPr>
                <p:cNvPr id="55" name="TextBox 54">
                  <a:extLst>
                    <a:ext uri="{FF2B5EF4-FFF2-40B4-BE49-F238E27FC236}">
                      <a16:creationId xmlns:a16="http://schemas.microsoft.com/office/drawing/2014/main" id="{D8FDE1B8-0BF7-4532-A485-A84F8690D6D8}"/>
                    </a:ext>
                  </a:extLst>
                </p:cNvPr>
                <p:cNvSpPr txBox="1"/>
                <p:nvPr/>
              </p:nvSpPr>
              <p:spPr>
                <a:xfrm>
                  <a:off x="992774" y="471412"/>
                  <a:ext cx="518091" cy="276999"/>
                </a:xfrm>
                <a:prstGeom prst="rect">
                  <a:avLst/>
                </a:prstGeom>
                <a:noFill/>
              </p:spPr>
              <p:txBody>
                <a:bodyPr wrap="none" rtlCol="0">
                  <a:spAutoFit/>
                </a:bodyPr>
                <a:lstStyle/>
                <a:p>
                  <a:pPr algn="ctr"/>
                  <a:r>
                    <a:rPr lang="en-US" sz="1200" b="1" dirty="0">
                      <a:solidFill>
                        <a:schemeClr val="accent2"/>
                      </a:solidFill>
                      <a:latin typeface="Montserrat" panose="00000500000000000000" pitchFamily="50" charset="0"/>
                    </a:rPr>
                    <a:t>May</a:t>
                  </a:r>
                </a:p>
              </p:txBody>
            </p:sp>
          </p:grpSp>
          <p:grpSp>
            <p:nvGrpSpPr>
              <p:cNvPr id="63" name="Group 62">
                <a:extLst>
                  <a:ext uri="{FF2B5EF4-FFF2-40B4-BE49-F238E27FC236}">
                    <a16:creationId xmlns:a16="http://schemas.microsoft.com/office/drawing/2014/main" id="{4A194AA4-DBD2-4401-9A1F-4AD8FF579509}"/>
                  </a:ext>
                </a:extLst>
              </p:cNvPr>
              <p:cNvGrpSpPr/>
              <p:nvPr/>
            </p:nvGrpSpPr>
            <p:grpSpPr>
              <a:xfrm>
                <a:off x="10082074" y="355600"/>
                <a:ext cx="1716226" cy="2958507"/>
                <a:chOff x="393700" y="355600"/>
                <a:chExt cx="1716226" cy="2958507"/>
              </a:xfrm>
            </p:grpSpPr>
            <p:sp>
              <p:nvSpPr>
                <p:cNvPr id="64" name="Rectangle: Rounded Corners 63">
                  <a:extLst>
                    <a:ext uri="{FF2B5EF4-FFF2-40B4-BE49-F238E27FC236}">
                      <a16:creationId xmlns:a16="http://schemas.microsoft.com/office/drawing/2014/main" id="{82CF989E-10EB-4E07-A5AC-14CD2018AABB}"/>
                    </a:ext>
                  </a:extLst>
                </p:cNvPr>
                <p:cNvSpPr/>
                <p:nvPr/>
              </p:nvSpPr>
              <p:spPr>
                <a:xfrm>
                  <a:off x="393700" y="355600"/>
                  <a:ext cx="1716226" cy="2958507"/>
                </a:xfrm>
                <a:prstGeom prst="roundRect">
                  <a:avLst>
                    <a:gd name="adj" fmla="val 10377"/>
                  </a:avLst>
                </a:prstGeom>
                <a:gradFill>
                  <a:gsLst>
                    <a:gs pos="0">
                      <a:schemeClr val="bg1"/>
                    </a:gs>
                    <a:gs pos="20000">
                      <a:srgbClr val="EAEDF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64">
                  <a:extLst>
                    <a:ext uri="{FF2B5EF4-FFF2-40B4-BE49-F238E27FC236}">
                      <a16:creationId xmlns:a16="http://schemas.microsoft.com/office/drawing/2014/main" id="{8385124F-E9E6-404A-A713-6FCC7D5EE6F7}"/>
                    </a:ext>
                  </a:extLst>
                </p:cNvPr>
                <p:cNvSpPr/>
                <p:nvPr/>
              </p:nvSpPr>
              <p:spPr>
                <a:xfrm>
                  <a:off x="452576" y="2609849"/>
                  <a:ext cx="1598474" cy="641351"/>
                </a:xfrm>
                <a:prstGeom prst="roundRect">
                  <a:avLst>
                    <a:gd name="adj" fmla="val 19659"/>
                  </a:avLst>
                </a:prstGeom>
                <a:solidFill>
                  <a:schemeClr val="bg1"/>
                </a:solidFill>
                <a:ln>
                  <a:noFill/>
                </a:ln>
                <a:effectLst>
                  <a:outerShdw blurRad="254000" dist="127000" dir="2700000" sx="93000" sy="93000" algn="tl"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lnSpc>
                      <a:spcPts val="1500"/>
                    </a:lnSpc>
                    <a:spcAft>
                      <a:spcPts val="300"/>
                    </a:spcAft>
                    <a:buFont typeface="Arial" panose="020B0604020202020204" pitchFamily="34" charset="0"/>
                    <a:buChar char="•"/>
                  </a:pPr>
                  <a:r>
                    <a:rPr lang="en-US" sz="1000" dirty="0">
                      <a:solidFill>
                        <a:schemeClr val="tx2"/>
                      </a:solidFill>
                      <a:latin typeface="Montserrat" panose="00000500000000000000" pitchFamily="50" charset="0"/>
                    </a:rPr>
                    <a:t>Benefit 1</a:t>
                  </a:r>
                </a:p>
                <a:p>
                  <a:pPr marL="171450" indent="-171450">
                    <a:lnSpc>
                      <a:spcPts val="1500"/>
                    </a:lnSpc>
                    <a:spcAft>
                      <a:spcPts val="300"/>
                    </a:spcAft>
                    <a:buFont typeface="Arial" panose="020B0604020202020204" pitchFamily="34" charset="0"/>
                    <a:buChar char="•"/>
                  </a:pPr>
                  <a:r>
                    <a:rPr lang="en-US" sz="1000" dirty="0">
                      <a:solidFill>
                        <a:schemeClr val="tx2"/>
                      </a:solidFill>
                      <a:latin typeface="Montserrat" panose="00000500000000000000" pitchFamily="50" charset="0"/>
                    </a:rPr>
                    <a:t>Benefit 2</a:t>
                  </a:r>
                </a:p>
              </p:txBody>
            </p:sp>
            <p:sp>
              <p:nvSpPr>
                <p:cNvPr id="66" name="TextBox 65">
                  <a:extLst>
                    <a:ext uri="{FF2B5EF4-FFF2-40B4-BE49-F238E27FC236}">
                      <a16:creationId xmlns:a16="http://schemas.microsoft.com/office/drawing/2014/main" id="{83D4EDEF-7F37-4B48-8EFF-E161C4A3BE1A}"/>
                    </a:ext>
                  </a:extLst>
                </p:cNvPr>
                <p:cNvSpPr txBox="1"/>
                <p:nvPr/>
              </p:nvSpPr>
              <p:spPr>
                <a:xfrm>
                  <a:off x="894985" y="2348153"/>
                  <a:ext cx="713657" cy="246221"/>
                </a:xfrm>
                <a:prstGeom prst="rect">
                  <a:avLst/>
                </a:prstGeom>
                <a:noFill/>
              </p:spPr>
              <p:txBody>
                <a:bodyPr wrap="none" rtlCol="0">
                  <a:spAutoFit/>
                </a:bodyPr>
                <a:lstStyle/>
                <a:p>
                  <a:pPr algn="ctr"/>
                  <a:r>
                    <a:rPr lang="en-US" sz="1000" dirty="0">
                      <a:solidFill>
                        <a:srgbClr val="677E9D"/>
                      </a:solidFill>
                      <a:latin typeface="Montserrat" panose="00000500000000000000" pitchFamily="50" charset="0"/>
                    </a:rPr>
                    <a:t>Benefits</a:t>
                  </a:r>
                </a:p>
              </p:txBody>
            </p:sp>
            <p:sp>
              <p:nvSpPr>
                <p:cNvPr id="67" name="Rectangle: Rounded Corners 66">
                  <a:extLst>
                    <a:ext uri="{FF2B5EF4-FFF2-40B4-BE49-F238E27FC236}">
                      <a16:creationId xmlns:a16="http://schemas.microsoft.com/office/drawing/2014/main" id="{5033E292-7B56-4CB1-842B-E4E0C14F8849}"/>
                    </a:ext>
                  </a:extLst>
                </p:cNvPr>
                <p:cNvSpPr/>
                <p:nvPr/>
              </p:nvSpPr>
              <p:spPr>
                <a:xfrm>
                  <a:off x="452576" y="1104897"/>
                  <a:ext cx="1598474" cy="1202138"/>
                </a:xfrm>
                <a:prstGeom prst="roundRect">
                  <a:avLst>
                    <a:gd name="adj" fmla="val 10392"/>
                  </a:avLst>
                </a:prstGeom>
                <a:solidFill>
                  <a:schemeClr val="bg1"/>
                </a:solidFill>
                <a:ln>
                  <a:noFill/>
                </a:ln>
                <a:effectLst>
                  <a:outerShdw blurRad="254000" dist="127000" dir="2700000" sx="93000" sy="93000" algn="tl"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500"/>
                    </a:lnSpc>
                    <a:spcAft>
                      <a:spcPts val="300"/>
                    </a:spcAft>
                  </a:pPr>
                  <a:r>
                    <a:rPr lang="en-US" sz="1000" dirty="0">
                      <a:solidFill>
                        <a:schemeClr val="tx2"/>
                      </a:solidFill>
                      <a:latin typeface="Montserrat" panose="00000500000000000000" pitchFamily="50" charset="0"/>
                    </a:rPr>
                    <a:t>Scheduling Integrated with online store</a:t>
                  </a:r>
                </a:p>
              </p:txBody>
            </p:sp>
            <p:sp>
              <p:nvSpPr>
                <p:cNvPr id="68" name="TextBox 67">
                  <a:extLst>
                    <a:ext uri="{FF2B5EF4-FFF2-40B4-BE49-F238E27FC236}">
                      <a16:creationId xmlns:a16="http://schemas.microsoft.com/office/drawing/2014/main" id="{CEE7F737-B671-4C07-822E-256B225248E1}"/>
                    </a:ext>
                  </a:extLst>
                </p:cNvPr>
                <p:cNvSpPr txBox="1"/>
                <p:nvPr/>
              </p:nvSpPr>
              <p:spPr>
                <a:xfrm>
                  <a:off x="442140" y="842621"/>
                  <a:ext cx="1619354" cy="246221"/>
                </a:xfrm>
                <a:prstGeom prst="rect">
                  <a:avLst/>
                </a:prstGeom>
                <a:noFill/>
              </p:spPr>
              <p:txBody>
                <a:bodyPr wrap="none" rtlCol="0">
                  <a:spAutoFit/>
                </a:bodyPr>
                <a:lstStyle/>
                <a:p>
                  <a:pPr algn="ctr"/>
                  <a:r>
                    <a:rPr lang="en-US" sz="1000" dirty="0">
                      <a:solidFill>
                        <a:srgbClr val="677E9D"/>
                      </a:solidFill>
                      <a:latin typeface="Montserrat" panose="00000500000000000000" pitchFamily="50" charset="0"/>
                    </a:rPr>
                    <a:t>Product Development</a:t>
                  </a:r>
                </a:p>
              </p:txBody>
            </p:sp>
            <p:sp>
              <p:nvSpPr>
                <p:cNvPr id="69" name="TextBox 68">
                  <a:extLst>
                    <a:ext uri="{FF2B5EF4-FFF2-40B4-BE49-F238E27FC236}">
                      <a16:creationId xmlns:a16="http://schemas.microsoft.com/office/drawing/2014/main" id="{3922CCDD-03D9-48C9-BE0D-0AA92AEFD4A9}"/>
                    </a:ext>
                  </a:extLst>
                </p:cNvPr>
                <p:cNvSpPr txBox="1"/>
                <p:nvPr/>
              </p:nvSpPr>
              <p:spPr>
                <a:xfrm>
                  <a:off x="963118" y="471412"/>
                  <a:ext cx="577402" cy="276999"/>
                </a:xfrm>
                <a:prstGeom prst="rect">
                  <a:avLst/>
                </a:prstGeom>
                <a:noFill/>
              </p:spPr>
              <p:txBody>
                <a:bodyPr wrap="none" rtlCol="0">
                  <a:spAutoFit/>
                </a:bodyPr>
                <a:lstStyle/>
                <a:p>
                  <a:pPr algn="ctr"/>
                  <a:r>
                    <a:rPr lang="en-US" sz="1200" b="1" dirty="0">
                      <a:solidFill>
                        <a:schemeClr val="accent2"/>
                      </a:solidFill>
                      <a:latin typeface="Montserrat" panose="00000500000000000000" pitchFamily="50" charset="0"/>
                    </a:rPr>
                    <a:t>June</a:t>
                  </a:r>
                </a:p>
              </p:txBody>
            </p:sp>
          </p:grpSp>
        </p:grpSp>
        <p:grpSp>
          <p:nvGrpSpPr>
            <p:cNvPr id="71" name="Group 70">
              <a:extLst>
                <a:ext uri="{FF2B5EF4-FFF2-40B4-BE49-F238E27FC236}">
                  <a16:creationId xmlns:a16="http://schemas.microsoft.com/office/drawing/2014/main" id="{2AB3A22B-D5D2-44C1-9AF3-1AE380B96F1D}"/>
                </a:ext>
              </a:extLst>
            </p:cNvPr>
            <p:cNvGrpSpPr/>
            <p:nvPr/>
          </p:nvGrpSpPr>
          <p:grpSpPr>
            <a:xfrm>
              <a:off x="393700" y="3543893"/>
              <a:ext cx="11404600" cy="2958507"/>
              <a:chOff x="393700" y="355600"/>
              <a:chExt cx="11404600" cy="2958507"/>
            </a:xfrm>
          </p:grpSpPr>
          <p:grpSp>
            <p:nvGrpSpPr>
              <p:cNvPr id="72" name="Group 71">
                <a:extLst>
                  <a:ext uri="{FF2B5EF4-FFF2-40B4-BE49-F238E27FC236}">
                    <a16:creationId xmlns:a16="http://schemas.microsoft.com/office/drawing/2014/main" id="{4E3CFF3F-9DE2-4687-93EC-647F07C87670}"/>
                  </a:ext>
                </a:extLst>
              </p:cNvPr>
              <p:cNvGrpSpPr/>
              <p:nvPr/>
            </p:nvGrpSpPr>
            <p:grpSpPr>
              <a:xfrm>
                <a:off x="393700" y="355600"/>
                <a:ext cx="1716226" cy="2958507"/>
                <a:chOff x="393700" y="355600"/>
                <a:chExt cx="1716226" cy="2958507"/>
              </a:xfrm>
            </p:grpSpPr>
            <p:sp>
              <p:nvSpPr>
                <p:cNvPr id="108" name="Rectangle: Rounded Corners 107">
                  <a:extLst>
                    <a:ext uri="{FF2B5EF4-FFF2-40B4-BE49-F238E27FC236}">
                      <a16:creationId xmlns:a16="http://schemas.microsoft.com/office/drawing/2014/main" id="{DA199225-F796-40FD-BAAA-0D50E93D3880}"/>
                    </a:ext>
                  </a:extLst>
                </p:cNvPr>
                <p:cNvSpPr/>
                <p:nvPr/>
              </p:nvSpPr>
              <p:spPr>
                <a:xfrm>
                  <a:off x="393700" y="355600"/>
                  <a:ext cx="1716226" cy="2958507"/>
                </a:xfrm>
                <a:prstGeom prst="roundRect">
                  <a:avLst>
                    <a:gd name="adj" fmla="val 10377"/>
                  </a:avLst>
                </a:prstGeom>
                <a:gradFill>
                  <a:gsLst>
                    <a:gs pos="0">
                      <a:schemeClr val="bg1"/>
                    </a:gs>
                    <a:gs pos="20000">
                      <a:srgbClr val="EAEDF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Rounded Corners 108">
                  <a:extLst>
                    <a:ext uri="{FF2B5EF4-FFF2-40B4-BE49-F238E27FC236}">
                      <a16:creationId xmlns:a16="http://schemas.microsoft.com/office/drawing/2014/main" id="{85BD418C-4B43-48DF-AE28-EDA5F438834E}"/>
                    </a:ext>
                  </a:extLst>
                </p:cNvPr>
                <p:cNvSpPr/>
                <p:nvPr/>
              </p:nvSpPr>
              <p:spPr>
                <a:xfrm>
                  <a:off x="452576" y="2609849"/>
                  <a:ext cx="1598474" cy="641351"/>
                </a:xfrm>
                <a:prstGeom prst="roundRect">
                  <a:avLst>
                    <a:gd name="adj" fmla="val 19659"/>
                  </a:avLst>
                </a:prstGeom>
                <a:solidFill>
                  <a:schemeClr val="bg1"/>
                </a:solidFill>
                <a:ln>
                  <a:noFill/>
                </a:ln>
                <a:effectLst>
                  <a:outerShdw blurRad="254000" dist="127000" dir="2700000" sx="93000" sy="93000" algn="tl"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lnSpc>
                      <a:spcPts val="1500"/>
                    </a:lnSpc>
                    <a:spcAft>
                      <a:spcPts val="300"/>
                    </a:spcAft>
                    <a:buFont typeface="Arial" panose="020B0604020202020204" pitchFamily="34" charset="0"/>
                    <a:buChar char="•"/>
                  </a:pPr>
                  <a:r>
                    <a:rPr lang="en-US" sz="1000" dirty="0">
                      <a:solidFill>
                        <a:schemeClr val="tx2"/>
                      </a:solidFill>
                      <a:latin typeface="Montserrat" panose="00000500000000000000" pitchFamily="50" charset="0"/>
                    </a:rPr>
                    <a:t>Benefit 1</a:t>
                  </a:r>
                </a:p>
                <a:p>
                  <a:pPr marL="171450" indent="-171450">
                    <a:lnSpc>
                      <a:spcPts val="1500"/>
                    </a:lnSpc>
                    <a:spcAft>
                      <a:spcPts val="300"/>
                    </a:spcAft>
                    <a:buFont typeface="Arial" panose="020B0604020202020204" pitchFamily="34" charset="0"/>
                    <a:buChar char="•"/>
                  </a:pPr>
                  <a:r>
                    <a:rPr lang="en-US" sz="1000" dirty="0">
                      <a:solidFill>
                        <a:schemeClr val="tx2"/>
                      </a:solidFill>
                      <a:latin typeface="Montserrat" panose="00000500000000000000" pitchFamily="50" charset="0"/>
                    </a:rPr>
                    <a:t>Benefit 2</a:t>
                  </a:r>
                </a:p>
              </p:txBody>
            </p:sp>
            <p:sp>
              <p:nvSpPr>
                <p:cNvPr id="110" name="TextBox 109">
                  <a:extLst>
                    <a:ext uri="{FF2B5EF4-FFF2-40B4-BE49-F238E27FC236}">
                      <a16:creationId xmlns:a16="http://schemas.microsoft.com/office/drawing/2014/main" id="{15040585-5D2E-4F26-BC6B-34A578A8CA76}"/>
                    </a:ext>
                  </a:extLst>
                </p:cNvPr>
                <p:cNvSpPr txBox="1"/>
                <p:nvPr/>
              </p:nvSpPr>
              <p:spPr>
                <a:xfrm>
                  <a:off x="894985" y="2348153"/>
                  <a:ext cx="713657" cy="246221"/>
                </a:xfrm>
                <a:prstGeom prst="rect">
                  <a:avLst/>
                </a:prstGeom>
                <a:noFill/>
              </p:spPr>
              <p:txBody>
                <a:bodyPr wrap="none" rtlCol="0">
                  <a:spAutoFit/>
                </a:bodyPr>
                <a:lstStyle/>
                <a:p>
                  <a:pPr algn="ctr"/>
                  <a:r>
                    <a:rPr lang="en-US" sz="1000" dirty="0">
                      <a:solidFill>
                        <a:srgbClr val="677E9D"/>
                      </a:solidFill>
                      <a:latin typeface="Montserrat" panose="00000500000000000000" pitchFamily="50" charset="0"/>
                    </a:rPr>
                    <a:t>Benefits</a:t>
                  </a:r>
                </a:p>
              </p:txBody>
            </p:sp>
            <p:sp>
              <p:nvSpPr>
                <p:cNvPr id="111" name="Rectangle: Rounded Corners 110">
                  <a:extLst>
                    <a:ext uri="{FF2B5EF4-FFF2-40B4-BE49-F238E27FC236}">
                      <a16:creationId xmlns:a16="http://schemas.microsoft.com/office/drawing/2014/main" id="{1432E05E-7D02-41CD-9278-CAB4699518E1}"/>
                    </a:ext>
                  </a:extLst>
                </p:cNvPr>
                <p:cNvSpPr/>
                <p:nvPr/>
              </p:nvSpPr>
              <p:spPr>
                <a:xfrm>
                  <a:off x="452576" y="1104897"/>
                  <a:ext cx="1598474" cy="1202138"/>
                </a:xfrm>
                <a:prstGeom prst="roundRect">
                  <a:avLst>
                    <a:gd name="adj" fmla="val 10392"/>
                  </a:avLst>
                </a:prstGeom>
                <a:solidFill>
                  <a:schemeClr val="bg1"/>
                </a:solidFill>
                <a:ln>
                  <a:noFill/>
                </a:ln>
                <a:effectLst>
                  <a:outerShdw blurRad="254000" dist="127000" dir="2700000" sx="93000" sy="93000" algn="tl"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500"/>
                    </a:lnSpc>
                    <a:spcAft>
                      <a:spcPts val="300"/>
                    </a:spcAft>
                  </a:pPr>
                  <a:r>
                    <a:rPr lang="en-US" sz="1000" dirty="0">
                      <a:solidFill>
                        <a:schemeClr val="tx2"/>
                      </a:solidFill>
                      <a:latin typeface="Montserrat" panose="00000500000000000000" pitchFamily="50" charset="0"/>
                    </a:rPr>
                    <a:t>Member Portal</a:t>
                  </a:r>
                </a:p>
              </p:txBody>
            </p:sp>
            <p:sp>
              <p:nvSpPr>
                <p:cNvPr id="112" name="TextBox 111">
                  <a:extLst>
                    <a:ext uri="{FF2B5EF4-FFF2-40B4-BE49-F238E27FC236}">
                      <a16:creationId xmlns:a16="http://schemas.microsoft.com/office/drawing/2014/main" id="{84CA1DBB-CA8D-45ED-8CBD-1F3555C33B52}"/>
                    </a:ext>
                  </a:extLst>
                </p:cNvPr>
                <p:cNvSpPr txBox="1"/>
                <p:nvPr/>
              </p:nvSpPr>
              <p:spPr>
                <a:xfrm>
                  <a:off x="442140" y="842621"/>
                  <a:ext cx="1619354" cy="246221"/>
                </a:xfrm>
                <a:prstGeom prst="rect">
                  <a:avLst/>
                </a:prstGeom>
                <a:noFill/>
              </p:spPr>
              <p:txBody>
                <a:bodyPr wrap="none" rtlCol="0">
                  <a:spAutoFit/>
                </a:bodyPr>
                <a:lstStyle/>
                <a:p>
                  <a:pPr algn="ctr"/>
                  <a:r>
                    <a:rPr lang="en-US" sz="1000" dirty="0">
                      <a:solidFill>
                        <a:srgbClr val="677E9D"/>
                      </a:solidFill>
                      <a:latin typeface="Montserrat" panose="00000500000000000000" pitchFamily="50" charset="0"/>
                    </a:rPr>
                    <a:t>Product Development</a:t>
                  </a:r>
                </a:p>
              </p:txBody>
            </p:sp>
            <p:sp>
              <p:nvSpPr>
                <p:cNvPr id="113" name="TextBox 112">
                  <a:extLst>
                    <a:ext uri="{FF2B5EF4-FFF2-40B4-BE49-F238E27FC236}">
                      <a16:creationId xmlns:a16="http://schemas.microsoft.com/office/drawing/2014/main" id="{88FCEE5B-953C-46FD-AA75-963905F9C6F6}"/>
                    </a:ext>
                  </a:extLst>
                </p:cNvPr>
                <p:cNvSpPr txBox="1"/>
                <p:nvPr/>
              </p:nvSpPr>
              <p:spPr>
                <a:xfrm>
                  <a:off x="995979" y="471412"/>
                  <a:ext cx="511679" cy="276999"/>
                </a:xfrm>
                <a:prstGeom prst="rect">
                  <a:avLst/>
                </a:prstGeom>
                <a:noFill/>
              </p:spPr>
              <p:txBody>
                <a:bodyPr wrap="none" rtlCol="0">
                  <a:spAutoFit/>
                </a:bodyPr>
                <a:lstStyle/>
                <a:p>
                  <a:pPr algn="ctr"/>
                  <a:r>
                    <a:rPr lang="en-US" sz="1200" b="1" dirty="0">
                      <a:solidFill>
                        <a:schemeClr val="accent2"/>
                      </a:solidFill>
                      <a:latin typeface="Montserrat" panose="00000500000000000000" pitchFamily="50" charset="0"/>
                    </a:rPr>
                    <a:t>July</a:t>
                  </a:r>
                </a:p>
              </p:txBody>
            </p:sp>
          </p:grpSp>
          <p:grpSp>
            <p:nvGrpSpPr>
              <p:cNvPr id="73" name="Group 72">
                <a:extLst>
                  <a:ext uri="{FF2B5EF4-FFF2-40B4-BE49-F238E27FC236}">
                    <a16:creationId xmlns:a16="http://schemas.microsoft.com/office/drawing/2014/main" id="{B8E70E3F-E880-4555-8701-291B52ED48A6}"/>
                  </a:ext>
                </a:extLst>
              </p:cNvPr>
              <p:cNvGrpSpPr/>
              <p:nvPr/>
            </p:nvGrpSpPr>
            <p:grpSpPr>
              <a:xfrm>
                <a:off x="2331375" y="355600"/>
                <a:ext cx="1716226" cy="2958507"/>
                <a:chOff x="393700" y="355600"/>
                <a:chExt cx="1716226" cy="2958507"/>
              </a:xfrm>
            </p:grpSpPr>
            <p:sp>
              <p:nvSpPr>
                <p:cNvPr id="102" name="Rectangle: Rounded Corners 101">
                  <a:extLst>
                    <a:ext uri="{FF2B5EF4-FFF2-40B4-BE49-F238E27FC236}">
                      <a16:creationId xmlns:a16="http://schemas.microsoft.com/office/drawing/2014/main" id="{04E09685-042C-4985-8991-F6D647F46A6A}"/>
                    </a:ext>
                  </a:extLst>
                </p:cNvPr>
                <p:cNvSpPr/>
                <p:nvPr/>
              </p:nvSpPr>
              <p:spPr>
                <a:xfrm>
                  <a:off x="393700" y="355600"/>
                  <a:ext cx="1716226" cy="2958507"/>
                </a:xfrm>
                <a:prstGeom prst="roundRect">
                  <a:avLst>
                    <a:gd name="adj" fmla="val 10377"/>
                  </a:avLst>
                </a:prstGeom>
                <a:gradFill>
                  <a:gsLst>
                    <a:gs pos="0">
                      <a:schemeClr val="bg1"/>
                    </a:gs>
                    <a:gs pos="20000">
                      <a:srgbClr val="EAEDF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Rounded Corners 102">
                  <a:extLst>
                    <a:ext uri="{FF2B5EF4-FFF2-40B4-BE49-F238E27FC236}">
                      <a16:creationId xmlns:a16="http://schemas.microsoft.com/office/drawing/2014/main" id="{E8811F05-C5CA-4306-9A5E-BF50396FC2E2}"/>
                    </a:ext>
                  </a:extLst>
                </p:cNvPr>
                <p:cNvSpPr/>
                <p:nvPr/>
              </p:nvSpPr>
              <p:spPr>
                <a:xfrm>
                  <a:off x="452576" y="2609849"/>
                  <a:ext cx="1598474" cy="641351"/>
                </a:xfrm>
                <a:prstGeom prst="roundRect">
                  <a:avLst>
                    <a:gd name="adj" fmla="val 19659"/>
                  </a:avLst>
                </a:prstGeom>
                <a:solidFill>
                  <a:schemeClr val="bg1"/>
                </a:solidFill>
                <a:ln>
                  <a:noFill/>
                </a:ln>
                <a:effectLst>
                  <a:outerShdw blurRad="254000" dist="127000" dir="2700000" sx="93000" sy="93000" algn="tl"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lnSpc>
                      <a:spcPts val="1500"/>
                    </a:lnSpc>
                    <a:spcAft>
                      <a:spcPts val="300"/>
                    </a:spcAft>
                    <a:buFont typeface="Arial" panose="020B0604020202020204" pitchFamily="34" charset="0"/>
                    <a:buChar char="•"/>
                  </a:pPr>
                  <a:r>
                    <a:rPr lang="en-US" sz="1000" dirty="0">
                      <a:solidFill>
                        <a:schemeClr val="tx2"/>
                      </a:solidFill>
                      <a:latin typeface="Montserrat" panose="00000500000000000000" pitchFamily="50" charset="0"/>
                    </a:rPr>
                    <a:t>Benefit 1</a:t>
                  </a:r>
                </a:p>
                <a:p>
                  <a:pPr marL="171450" indent="-171450">
                    <a:lnSpc>
                      <a:spcPts val="1500"/>
                    </a:lnSpc>
                    <a:spcAft>
                      <a:spcPts val="300"/>
                    </a:spcAft>
                    <a:buFont typeface="Arial" panose="020B0604020202020204" pitchFamily="34" charset="0"/>
                    <a:buChar char="•"/>
                  </a:pPr>
                  <a:r>
                    <a:rPr lang="en-US" sz="1000" dirty="0">
                      <a:solidFill>
                        <a:schemeClr val="tx2"/>
                      </a:solidFill>
                      <a:latin typeface="Montserrat" panose="00000500000000000000" pitchFamily="50" charset="0"/>
                    </a:rPr>
                    <a:t>Benefit 2</a:t>
                  </a:r>
                </a:p>
              </p:txBody>
            </p:sp>
            <p:sp>
              <p:nvSpPr>
                <p:cNvPr id="104" name="TextBox 103">
                  <a:extLst>
                    <a:ext uri="{FF2B5EF4-FFF2-40B4-BE49-F238E27FC236}">
                      <a16:creationId xmlns:a16="http://schemas.microsoft.com/office/drawing/2014/main" id="{E3B4A9D2-5A52-4AEC-A08F-1DD51D2F5EF2}"/>
                    </a:ext>
                  </a:extLst>
                </p:cNvPr>
                <p:cNvSpPr txBox="1"/>
                <p:nvPr/>
              </p:nvSpPr>
              <p:spPr>
                <a:xfrm>
                  <a:off x="894985" y="2348153"/>
                  <a:ext cx="713657" cy="246221"/>
                </a:xfrm>
                <a:prstGeom prst="rect">
                  <a:avLst/>
                </a:prstGeom>
                <a:noFill/>
              </p:spPr>
              <p:txBody>
                <a:bodyPr wrap="none" rtlCol="0">
                  <a:spAutoFit/>
                </a:bodyPr>
                <a:lstStyle/>
                <a:p>
                  <a:pPr algn="ctr"/>
                  <a:r>
                    <a:rPr lang="en-US" sz="1000" dirty="0">
                      <a:solidFill>
                        <a:srgbClr val="677E9D"/>
                      </a:solidFill>
                      <a:latin typeface="Montserrat" panose="00000500000000000000" pitchFamily="50" charset="0"/>
                    </a:rPr>
                    <a:t>Benefits</a:t>
                  </a:r>
                </a:p>
              </p:txBody>
            </p:sp>
            <p:sp>
              <p:nvSpPr>
                <p:cNvPr id="105" name="Rectangle: Rounded Corners 104">
                  <a:extLst>
                    <a:ext uri="{FF2B5EF4-FFF2-40B4-BE49-F238E27FC236}">
                      <a16:creationId xmlns:a16="http://schemas.microsoft.com/office/drawing/2014/main" id="{05663A07-2601-494C-ADBC-75EDB8948A3B}"/>
                    </a:ext>
                  </a:extLst>
                </p:cNvPr>
                <p:cNvSpPr/>
                <p:nvPr/>
              </p:nvSpPr>
              <p:spPr>
                <a:xfrm>
                  <a:off x="452576" y="1104897"/>
                  <a:ext cx="1598474" cy="1202138"/>
                </a:xfrm>
                <a:prstGeom prst="roundRect">
                  <a:avLst>
                    <a:gd name="adj" fmla="val 10392"/>
                  </a:avLst>
                </a:prstGeom>
                <a:solidFill>
                  <a:schemeClr val="bg1"/>
                </a:solidFill>
                <a:ln>
                  <a:noFill/>
                </a:ln>
                <a:effectLst>
                  <a:outerShdw blurRad="254000" dist="127000" dir="2700000" sx="93000" sy="93000" algn="tl"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500"/>
                    </a:lnSpc>
                    <a:spcAft>
                      <a:spcPts val="300"/>
                    </a:spcAft>
                  </a:pPr>
                  <a:r>
                    <a:rPr lang="en-US" sz="1000" dirty="0">
                      <a:solidFill>
                        <a:schemeClr val="tx2"/>
                      </a:solidFill>
                      <a:latin typeface="Montserrat" panose="00000500000000000000" pitchFamily="50" charset="0"/>
                    </a:rPr>
                    <a:t>Payroll Capabilities</a:t>
                  </a:r>
                </a:p>
              </p:txBody>
            </p:sp>
            <p:sp>
              <p:nvSpPr>
                <p:cNvPr id="106" name="TextBox 105">
                  <a:extLst>
                    <a:ext uri="{FF2B5EF4-FFF2-40B4-BE49-F238E27FC236}">
                      <a16:creationId xmlns:a16="http://schemas.microsoft.com/office/drawing/2014/main" id="{182CBA01-7FC2-4E76-AB24-6CD9AB7E594D}"/>
                    </a:ext>
                  </a:extLst>
                </p:cNvPr>
                <p:cNvSpPr txBox="1"/>
                <p:nvPr/>
              </p:nvSpPr>
              <p:spPr>
                <a:xfrm>
                  <a:off x="442140" y="842621"/>
                  <a:ext cx="1619354" cy="246221"/>
                </a:xfrm>
                <a:prstGeom prst="rect">
                  <a:avLst/>
                </a:prstGeom>
                <a:noFill/>
              </p:spPr>
              <p:txBody>
                <a:bodyPr wrap="none" rtlCol="0">
                  <a:spAutoFit/>
                </a:bodyPr>
                <a:lstStyle/>
                <a:p>
                  <a:pPr algn="ctr"/>
                  <a:r>
                    <a:rPr lang="en-US" sz="1000" dirty="0">
                      <a:solidFill>
                        <a:srgbClr val="677E9D"/>
                      </a:solidFill>
                      <a:latin typeface="Montserrat" panose="00000500000000000000" pitchFamily="50" charset="0"/>
                    </a:rPr>
                    <a:t>Product Development</a:t>
                  </a:r>
                </a:p>
              </p:txBody>
            </p:sp>
            <p:sp>
              <p:nvSpPr>
                <p:cNvPr id="107" name="TextBox 106">
                  <a:extLst>
                    <a:ext uri="{FF2B5EF4-FFF2-40B4-BE49-F238E27FC236}">
                      <a16:creationId xmlns:a16="http://schemas.microsoft.com/office/drawing/2014/main" id="{2B8059D8-9F8E-461A-8EB7-CF98614AB3B1}"/>
                    </a:ext>
                  </a:extLst>
                </p:cNvPr>
                <p:cNvSpPr txBox="1"/>
                <p:nvPr/>
              </p:nvSpPr>
              <p:spPr>
                <a:xfrm>
                  <a:off x="866138" y="471412"/>
                  <a:ext cx="771365" cy="276999"/>
                </a:xfrm>
                <a:prstGeom prst="rect">
                  <a:avLst/>
                </a:prstGeom>
                <a:noFill/>
              </p:spPr>
              <p:txBody>
                <a:bodyPr wrap="none" rtlCol="0">
                  <a:spAutoFit/>
                </a:bodyPr>
                <a:lstStyle/>
                <a:p>
                  <a:pPr algn="ctr"/>
                  <a:r>
                    <a:rPr lang="en-US" sz="1200" b="1" dirty="0">
                      <a:solidFill>
                        <a:schemeClr val="accent2"/>
                      </a:solidFill>
                      <a:latin typeface="Montserrat" panose="00000500000000000000" pitchFamily="50" charset="0"/>
                    </a:rPr>
                    <a:t>August</a:t>
                  </a:r>
                </a:p>
              </p:txBody>
            </p:sp>
          </p:grpSp>
          <p:grpSp>
            <p:nvGrpSpPr>
              <p:cNvPr id="74" name="Group 73">
                <a:extLst>
                  <a:ext uri="{FF2B5EF4-FFF2-40B4-BE49-F238E27FC236}">
                    <a16:creationId xmlns:a16="http://schemas.microsoft.com/office/drawing/2014/main" id="{E14FB84D-9EA7-4027-90C6-915FCF720A42}"/>
                  </a:ext>
                </a:extLst>
              </p:cNvPr>
              <p:cNvGrpSpPr/>
              <p:nvPr/>
            </p:nvGrpSpPr>
            <p:grpSpPr>
              <a:xfrm>
                <a:off x="4269050" y="355600"/>
                <a:ext cx="1716226" cy="2958507"/>
                <a:chOff x="393700" y="355600"/>
                <a:chExt cx="1716226" cy="2958507"/>
              </a:xfrm>
            </p:grpSpPr>
            <p:sp>
              <p:nvSpPr>
                <p:cNvPr id="96" name="Rectangle: Rounded Corners 95">
                  <a:extLst>
                    <a:ext uri="{FF2B5EF4-FFF2-40B4-BE49-F238E27FC236}">
                      <a16:creationId xmlns:a16="http://schemas.microsoft.com/office/drawing/2014/main" id="{05FB3C1C-D1AB-49D5-9116-88A4638BAA08}"/>
                    </a:ext>
                  </a:extLst>
                </p:cNvPr>
                <p:cNvSpPr/>
                <p:nvPr/>
              </p:nvSpPr>
              <p:spPr>
                <a:xfrm>
                  <a:off x="393700" y="355600"/>
                  <a:ext cx="1716226" cy="2958507"/>
                </a:xfrm>
                <a:prstGeom prst="roundRect">
                  <a:avLst>
                    <a:gd name="adj" fmla="val 10377"/>
                  </a:avLst>
                </a:prstGeom>
                <a:gradFill>
                  <a:gsLst>
                    <a:gs pos="0">
                      <a:schemeClr val="bg1"/>
                    </a:gs>
                    <a:gs pos="20000">
                      <a:srgbClr val="EAEDF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Rounded Corners 96">
                  <a:extLst>
                    <a:ext uri="{FF2B5EF4-FFF2-40B4-BE49-F238E27FC236}">
                      <a16:creationId xmlns:a16="http://schemas.microsoft.com/office/drawing/2014/main" id="{8EEAF03B-397C-4505-8A1E-7EB0CE568191}"/>
                    </a:ext>
                  </a:extLst>
                </p:cNvPr>
                <p:cNvSpPr/>
                <p:nvPr/>
              </p:nvSpPr>
              <p:spPr>
                <a:xfrm>
                  <a:off x="452576" y="2609849"/>
                  <a:ext cx="1598474" cy="641351"/>
                </a:xfrm>
                <a:prstGeom prst="roundRect">
                  <a:avLst>
                    <a:gd name="adj" fmla="val 19659"/>
                  </a:avLst>
                </a:prstGeom>
                <a:solidFill>
                  <a:schemeClr val="bg1"/>
                </a:solidFill>
                <a:ln>
                  <a:noFill/>
                </a:ln>
                <a:effectLst>
                  <a:outerShdw blurRad="254000" dist="127000" dir="2700000" sx="93000" sy="93000" algn="tl"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lnSpc>
                      <a:spcPts val="1500"/>
                    </a:lnSpc>
                    <a:spcAft>
                      <a:spcPts val="300"/>
                    </a:spcAft>
                    <a:buFont typeface="Arial" panose="020B0604020202020204" pitchFamily="34" charset="0"/>
                    <a:buChar char="•"/>
                  </a:pPr>
                  <a:r>
                    <a:rPr lang="en-US" sz="1000" dirty="0">
                      <a:solidFill>
                        <a:schemeClr val="tx2"/>
                      </a:solidFill>
                      <a:latin typeface="Montserrat" panose="00000500000000000000" pitchFamily="50" charset="0"/>
                    </a:rPr>
                    <a:t>Benefit 1</a:t>
                  </a:r>
                </a:p>
                <a:p>
                  <a:pPr marL="171450" indent="-171450">
                    <a:lnSpc>
                      <a:spcPts val="1500"/>
                    </a:lnSpc>
                    <a:spcAft>
                      <a:spcPts val="300"/>
                    </a:spcAft>
                    <a:buFont typeface="Arial" panose="020B0604020202020204" pitchFamily="34" charset="0"/>
                    <a:buChar char="•"/>
                  </a:pPr>
                  <a:r>
                    <a:rPr lang="en-US" sz="1000" dirty="0">
                      <a:solidFill>
                        <a:schemeClr val="tx2"/>
                      </a:solidFill>
                      <a:latin typeface="Montserrat" panose="00000500000000000000" pitchFamily="50" charset="0"/>
                    </a:rPr>
                    <a:t>Benefit 2</a:t>
                  </a:r>
                </a:p>
              </p:txBody>
            </p:sp>
            <p:sp>
              <p:nvSpPr>
                <p:cNvPr id="98" name="TextBox 97">
                  <a:extLst>
                    <a:ext uri="{FF2B5EF4-FFF2-40B4-BE49-F238E27FC236}">
                      <a16:creationId xmlns:a16="http://schemas.microsoft.com/office/drawing/2014/main" id="{77EE50E8-62CD-4DE5-913B-D00E8DA2A657}"/>
                    </a:ext>
                  </a:extLst>
                </p:cNvPr>
                <p:cNvSpPr txBox="1"/>
                <p:nvPr/>
              </p:nvSpPr>
              <p:spPr>
                <a:xfrm>
                  <a:off x="894985" y="2348153"/>
                  <a:ext cx="713657" cy="246221"/>
                </a:xfrm>
                <a:prstGeom prst="rect">
                  <a:avLst/>
                </a:prstGeom>
                <a:noFill/>
              </p:spPr>
              <p:txBody>
                <a:bodyPr wrap="none" rtlCol="0">
                  <a:spAutoFit/>
                </a:bodyPr>
                <a:lstStyle/>
                <a:p>
                  <a:pPr algn="ctr"/>
                  <a:r>
                    <a:rPr lang="en-US" sz="1000" dirty="0">
                      <a:solidFill>
                        <a:srgbClr val="677E9D"/>
                      </a:solidFill>
                      <a:latin typeface="Montserrat" panose="00000500000000000000" pitchFamily="50" charset="0"/>
                    </a:rPr>
                    <a:t>Benefits</a:t>
                  </a:r>
                </a:p>
              </p:txBody>
            </p:sp>
            <p:sp>
              <p:nvSpPr>
                <p:cNvPr id="99" name="Rectangle: Rounded Corners 98">
                  <a:extLst>
                    <a:ext uri="{FF2B5EF4-FFF2-40B4-BE49-F238E27FC236}">
                      <a16:creationId xmlns:a16="http://schemas.microsoft.com/office/drawing/2014/main" id="{9A01B1D5-0883-446E-A7CA-6B641100029D}"/>
                    </a:ext>
                  </a:extLst>
                </p:cNvPr>
                <p:cNvSpPr/>
                <p:nvPr/>
              </p:nvSpPr>
              <p:spPr>
                <a:xfrm>
                  <a:off x="452576" y="1104897"/>
                  <a:ext cx="1598474" cy="1202138"/>
                </a:xfrm>
                <a:prstGeom prst="roundRect">
                  <a:avLst>
                    <a:gd name="adj" fmla="val 10392"/>
                  </a:avLst>
                </a:prstGeom>
                <a:solidFill>
                  <a:schemeClr val="bg1"/>
                </a:solidFill>
                <a:ln>
                  <a:noFill/>
                </a:ln>
                <a:effectLst>
                  <a:outerShdw blurRad="254000" dist="127000" dir="2700000" sx="93000" sy="93000" algn="tl"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500"/>
                    </a:lnSpc>
                    <a:spcAft>
                      <a:spcPts val="300"/>
                    </a:spcAft>
                  </a:pPr>
                  <a:r>
                    <a:rPr lang="en-US" sz="1000" dirty="0">
                      <a:solidFill>
                        <a:schemeClr val="tx2"/>
                      </a:solidFill>
                      <a:latin typeface="Montserrat" panose="00000500000000000000" pitchFamily="50" charset="0"/>
                    </a:rPr>
                    <a:t>Retail and Inventory Tracking</a:t>
                  </a:r>
                </a:p>
              </p:txBody>
            </p:sp>
            <p:sp>
              <p:nvSpPr>
                <p:cNvPr id="100" name="TextBox 99">
                  <a:extLst>
                    <a:ext uri="{FF2B5EF4-FFF2-40B4-BE49-F238E27FC236}">
                      <a16:creationId xmlns:a16="http://schemas.microsoft.com/office/drawing/2014/main" id="{0A802927-4D6A-48B4-BD81-BC97A147E53B}"/>
                    </a:ext>
                  </a:extLst>
                </p:cNvPr>
                <p:cNvSpPr txBox="1"/>
                <p:nvPr/>
              </p:nvSpPr>
              <p:spPr>
                <a:xfrm>
                  <a:off x="442140" y="842621"/>
                  <a:ext cx="1619354" cy="246221"/>
                </a:xfrm>
                <a:prstGeom prst="rect">
                  <a:avLst/>
                </a:prstGeom>
                <a:noFill/>
              </p:spPr>
              <p:txBody>
                <a:bodyPr wrap="none" rtlCol="0">
                  <a:spAutoFit/>
                </a:bodyPr>
                <a:lstStyle/>
                <a:p>
                  <a:pPr algn="ctr"/>
                  <a:r>
                    <a:rPr lang="en-US" sz="1000" dirty="0">
                      <a:solidFill>
                        <a:srgbClr val="677E9D"/>
                      </a:solidFill>
                      <a:latin typeface="Montserrat" panose="00000500000000000000" pitchFamily="50" charset="0"/>
                    </a:rPr>
                    <a:t>Product Development</a:t>
                  </a:r>
                </a:p>
              </p:txBody>
            </p:sp>
            <p:sp>
              <p:nvSpPr>
                <p:cNvPr id="101" name="TextBox 100">
                  <a:extLst>
                    <a:ext uri="{FF2B5EF4-FFF2-40B4-BE49-F238E27FC236}">
                      <a16:creationId xmlns:a16="http://schemas.microsoft.com/office/drawing/2014/main" id="{5FA124BA-06D4-4377-A139-E2E26F38DEF3}"/>
                    </a:ext>
                  </a:extLst>
                </p:cNvPr>
                <p:cNvSpPr txBox="1"/>
                <p:nvPr/>
              </p:nvSpPr>
              <p:spPr>
                <a:xfrm>
                  <a:off x="710646" y="471412"/>
                  <a:ext cx="1082348" cy="276999"/>
                </a:xfrm>
                <a:prstGeom prst="rect">
                  <a:avLst/>
                </a:prstGeom>
                <a:noFill/>
              </p:spPr>
              <p:txBody>
                <a:bodyPr wrap="none" rtlCol="0">
                  <a:spAutoFit/>
                </a:bodyPr>
                <a:lstStyle/>
                <a:p>
                  <a:pPr algn="ctr"/>
                  <a:r>
                    <a:rPr lang="en-US" sz="1200" b="1" dirty="0">
                      <a:solidFill>
                        <a:schemeClr val="accent2"/>
                      </a:solidFill>
                      <a:latin typeface="Montserrat" panose="00000500000000000000" pitchFamily="50" charset="0"/>
                    </a:rPr>
                    <a:t>September</a:t>
                  </a:r>
                </a:p>
              </p:txBody>
            </p:sp>
          </p:grpSp>
          <p:grpSp>
            <p:nvGrpSpPr>
              <p:cNvPr id="75" name="Group 74">
                <a:extLst>
                  <a:ext uri="{FF2B5EF4-FFF2-40B4-BE49-F238E27FC236}">
                    <a16:creationId xmlns:a16="http://schemas.microsoft.com/office/drawing/2014/main" id="{75A75904-3724-48DC-B775-812C2FED34D3}"/>
                  </a:ext>
                </a:extLst>
              </p:cNvPr>
              <p:cNvGrpSpPr/>
              <p:nvPr/>
            </p:nvGrpSpPr>
            <p:grpSpPr>
              <a:xfrm>
                <a:off x="6206725" y="355600"/>
                <a:ext cx="1716226" cy="2958507"/>
                <a:chOff x="393700" y="355600"/>
                <a:chExt cx="1716226" cy="2958507"/>
              </a:xfrm>
            </p:grpSpPr>
            <p:sp>
              <p:nvSpPr>
                <p:cNvPr id="90" name="Rectangle: Rounded Corners 89">
                  <a:extLst>
                    <a:ext uri="{FF2B5EF4-FFF2-40B4-BE49-F238E27FC236}">
                      <a16:creationId xmlns:a16="http://schemas.microsoft.com/office/drawing/2014/main" id="{BD0F8460-E68C-4590-BD81-260FA64A7E99}"/>
                    </a:ext>
                  </a:extLst>
                </p:cNvPr>
                <p:cNvSpPr/>
                <p:nvPr/>
              </p:nvSpPr>
              <p:spPr>
                <a:xfrm>
                  <a:off x="393700" y="355600"/>
                  <a:ext cx="1716226" cy="2958507"/>
                </a:xfrm>
                <a:prstGeom prst="roundRect">
                  <a:avLst>
                    <a:gd name="adj" fmla="val 10377"/>
                  </a:avLst>
                </a:prstGeom>
                <a:gradFill>
                  <a:gsLst>
                    <a:gs pos="0">
                      <a:schemeClr val="bg1"/>
                    </a:gs>
                    <a:gs pos="20000">
                      <a:srgbClr val="EAEDF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Rounded Corners 90">
                  <a:extLst>
                    <a:ext uri="{FF2B5EF4-FFF2-40B4-BE49-F238E27FC236}">
                      <a16:creationId xmlns:a16="http://schemas.microsoft.com/office/drawing/2014/main" id="{31EC4899-A2C9-44E0-A624-93C42147E2E1}"/>
                    </a:ext>
                  </a:extLst>
                </p:cNvPr>
                <p:cNvSpPr/>
                <p:nvPr/>
              </p:nvSpPr>
              <p:spPr>
                <a:xfrm>
                  <a:off x="452576" y="2609849"/>
                  <a:ext cx="1598474" cy="641351"/>
                </a:xfrm>
                <a:prstGeom prst="roundRect">
                  <a:avLst>
                    <a:gd name="adj" fmla="val 19659"/>
                  </a:avLst>
                </a:prstGeom>
                <a:solidFill>
                  <a:schemeClr val="bg1"/>
                </a:solidFill>
                <a:ln>
                  <a:noFill/>
                </a:ln>
                <a:effectLst>
                  <a:outerShdw blurRad="254000" dist="127000" dir="2700000" sx="93000" sy="93000" algn="tl"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lnSpc>
                      <a:spcPts val="1500"/>
                    </a:lnSpc>
                    <a:spcAft>
                      <a:spcPts val="300"/>
                    </a:spcAft>
                    <a:buFont typeface="Arial" panose="020B0604020202020204" pitchFamily="34" charset="0"/>
                    <a:buChar char="•"/>
                  </a:pPr>
                  <a:r>
                    <a:rPr lang="en-US" sz="1000" dirty="0">
                      <a:solidFill>
                        <a:schemeClr val="tx2"/>
                      </a:solidFill>
                      <a:latin typeface="Montserrat" panose="00000500000000000000" pitchFamily="50" charset="0"/>
                    </a:rPr>
                    <a:t>Benefit 1</a:t>
                  </a:r>
                </a:p>
                <a:p>
                  <a:pPr marL="171450" indent="-171450">
                    <a:lnSpc>
                      <a:spcPts val="1500"/>
                    </a:lnSpc>
                    <a:spcAft>
                      <a:spcPts val="300"/>
                    </a:spcAft>
                    <a:buFont typeface="Arial" panose="020B0604020202020204" pitchFamily="34" charset="0"/>
                    <a:buChar char="•"/>
                  </a:pPr>
                  <a:r>
                    <a:rPr lang="en-US" sz="1000" dirty="0">
                      <a:solidFill>
                        <a:schemeClr val="tx2"/>
                      </a:solidFill>
                      <a:latin typeface="Montserrat" panose="00000500000000000000" pitchFamily="50" charset="0"/>
                    </a:rPr>
                    <a:t>Benefit 2</a:t>
                  </a:r>
                </a:p>
              </p:txBody>
            </p:sp>
            <p:sp>
              <p:nvSpPr>
                <p:cNvPr id="92" name="TextBox 91">
                  <a:extLst>
                    <a:ext uri="{FF2B5EF4-FFF2-40B4-BE49-F238E27FC236}">
                      <a16:creationId xmlns:a16="http://schemas.microsoft.com/office/drawing/2014/main" id="{168BE5CD-3A93-4FB8-A156-BDE83E26415D}"/>
                    </a:ext>
                  </a:extLst>
                </p:cNvPr>
                <p:cNvSpPr txBox="1"/>
                <p:nvPr/>
              </p:nvSpPr>
              <p:spPr>
                <a:xfrm>
                  <a:off x="894985" y="2348153"/>
                  <a:ext cx="713657" cy="246221"/>
                </a:xfrm>
                <a:prstGeom prst="rect">
                  <a:avLst/>
                </a:prstGeom>
                <a:noFill/>
              </p:spPr>
              <p:txBody>
                <a:bodyPr wrap="none" rtlCol="0">
                  <a:spAutoFit/>
                </a:bodyPr>
                <a:lstStyle/>
                <a:p>
                  <a:pPr algn="ctr"/>
                  <a:r>
                    <a:rPr lang="en-US" sz="1000" dirty="0">
                      <a:solidFill>
                        <a:srgbClr val="677E9D"/>
                      </a:solidFill>
                      <a:latin typeface="Montserrat" panose="00000500000000000000" pitchFamily="50" charset="0"/>
                    </a:rPr>
                    <a:t>Benefits</a:t>
                  </a:r>
                </a:p>
              </p:txBody>
            </p:sp>
            <p:sp>
              <p:nvSpPr>
                <p:cNvPr id="93" name="Rectangle: Rounded Corners 92">
                  <a:extLst>
                    <a:ext uri="{FF2B5EF4-FFF2-40B4-BE49-F238E27FC236}">
                      <a16:creationId xmlns:a16="http://schemas.microsoft.com/office/drawing/2014/main" id="{ABE7E8BD-E404-4F2C-8631-72F3281645A6}"/>
                    </a:ext>
                  </a:extLst>
                </p:cNvPr>
                <p:cNvSpPr/>
                <p:nvPr/>
              </p:nvSpPr>
              <p:spPr>
                <a:xfrm>
                  <a:off x="452576" y="1104897"/>
                  <a:ext cx="1598474" cy="1202138"/>
                </a:xfrm>
                <a:prstGeom prst="roundRect">
                  <a:avLst>
                    <a:gd name="adj" fmla="val 10392"/>
                  </a:avLst>
                </a:prstGeom>
                <a:solidFill>
                  <a:schemeClr val="bg1"/>
                </a:solidFill>
                <a:ln>
                  <a:noFill/>
                </a:ln>
                <a:effectLst>
                  <a:outerShdw blurRad="254000" dist="127000" dir="2700000" sx="93000" sy="93000" algn="tl"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500"/>
                    </a:lnSpc>
                    <a:spcAft>
                      <a:spcPts val="300"/>
                    </a:spcAft>
                  </a:pPr>
                  <a:r>
                    <a:rPr lang="en-US" sz="1000" dirty="0">
                      <a:solidFill>
                        <a:schemeClr val="tx2"/>
                      </a:solidFill>
                      <a:latin typeface="Montserrat" panose="00000500000000000000" pitchFamily="50" charset="0"/>
                    </a:rPr>
                    <a:t>Affiliate Marketing via Email</a:t>
                  </a:r>
                </a:p>
              </p:txBody>
            </p:sp>
            <p:sp>
              <p:nvSpPr>
                <p:cNvPr id="94" name="TextBox 93">
                  <a:extLst>
                    <a:ext uri="{FF2B5EF4-FFF2-40B4-BE49-F238E27FC236}">
                      <a16:creationId xmlns:a16="http://schemas.microsoft.com/office/drawing/2014/main" id="{47BA51A3-12EB-484C-A890-C6478A026A5C}"/>
                    </a:ext>
                  </a:extLst>
                </p:cNvPr>
                <p:cNvSpPr txBox="1"/>
                <p:nvPr/>
              </p:nvSpPr>
              <p:spPr>
                <a:xfrm>
                  <a:off x="442140" y="842621"/>
                  <a:ext cx="1619354" cy="246221"/>
                </a:xfrm>
                <a:prstGeom prst="rect">
                  <a:avLst/>
                </a:prstGeom>
                <a:noFill/>
              </p:spPr>
              <p:txBody>
                <a:bodyPr wrap="none" rtlCol="0">
                  <a:spAutoFit/>
                </a:bodyPr>
                <a:lstStyle/>
                <a:p>
                  <a:pPr algn="ctr"/>
                  <a:r>
                    <a:rPr lang="en-US" sz="1000" dirty="0">
                      <a:solidFill>
                        <a:srgbClr val="677E9D"/>
                      </a:solidFill>
                      <a:latin typeface="Montserrat" panose="00000500000000000000" pitchFamily="50" charset="0"/>
                    </a:rPr>
                    <a:t>Product Development</a:t>
                  </a:r>
                </a:p>
              </p:txBody>
            </p:sp>
            <p:sp>
              <p:nvSpPr>
                <p:cNvPr id="95" name="TextBox 94">
                  <a:extLst>
                    <a:ext uri="{FF2B5EF4-FFF2-40B4-BE49-F238E27FC236}">
                      <a16:creationId xmlns:a16="http://schemas.microsoft.com/office/drawing/2014/main" id="{0B981316-0C0D-44E8-B0B5-90307ADBE636}"/>
                    </a:ext>
                  </a:extLst>
                </p:cNvPr>
                <p:cNvSpPr txBox="1"/>
                <p:nvPr/>
              </p:nvSpPr>
              <p:spPr>
                <a:xfrm>
                  <a:off x="830070" y="471412"/>
                  <a:ext cx="843500" cy="276999"/>
                </a:xfrm>
                <a:prstGeom prst="rect">
                  <a:avLst/>
                </a:prstGeom>
                <a:noFill/>
              </p:spPr>
              <p:txBody>
                <a:bodyPr wrap="none" rtlCol="0">
                  <a:spAutoFit/>
                </a:bodyPr>
                <a:lstStyle/>
                <a:p>
                  <a:pPr algn="ctr"/>
                  <a:r>
                    <a:rPr lang="en-US" sz="1200" b="1" dirty="0">
                      <a:solidFill>
                        <a:schemeClr val="accent2"/>
                      </a:solidFill>
                      <a:latin typeface="Montserrat" panose="00000500000000000000" pitchFamily="50" charset="0"/>
                    </a:rPr>
                    <a:t>October</a:t>
                  </a:r>
                </a:p>
              </p:txBody>
            </p:sp>
          </p:grpSp>
          <p:grpSp>
            <p:nvGrpSpPr>
              <p:cNvPr id="76" name="Group 75">
                <a:extLst>
                  <a:ext uri="{FF2B5EF4-FFF2-40B4-BE49-F238E27FC236}">
                    <a16:creationId xmlns:a16="http://schemas.microsoft.com/office/drawing/2014/main" id="{1757023D-DFB2-474A-8EE4-7267F7B73E8A}"/>
                  </a:ext>
                </a:extLst>
              </p:cNvPr>
              <p:cNvGrpSpPr/>
              <p:nvPr/>
            </p:nvGrpSpPr>
            <p:grpSpPr>
              <a:xfrm>
                <a:off x="8144400" y="355600"/>
                <a:ext cx="1716226" cy="2958507"/>
                <a:chOff x="393700" y="355600"/>
                <a:chExt cx="1716226" cy="2958507"/>
              </a:xfrm>
            </p:grpSpPr>
            <p:sp>
              <p:nvSpPr>
                <p:cNvPr id="84" name="Rectangle: Rounded Corners 83">
                  <a:extLst>
                    <a:ext uri="{FF2B5EF4-FFF2-40B4-BE49-F238E27FC236}">
                      <a16:creationId xmlns:a16="http://schemas.microsoft.com/office/drawing/2014/main" id="{5DAFDC48-2547-439B-87AE-EAC1F2C0DFF3}"/>
                    </a:ext>
                  </a:extLst>
                </p:cNvPr>
                <p:cNvSpPr/>
                <p:nvPr/>
              </p:nvSpPr>
              <p:spPr>
                <a:xfrm>
                  <a:off x="393700" y="355600"/>
                  <a:ext cx="1716226" cy="2958507"/>
                </a:xfrm>
                <a:prstGeom prst="roundRect">
                  <a:avLst>
                    <a:gd name="adj" fmla="val 10377"/>
                  </a:avLst>
                </a:prstGeom>
                <a:gradFill>
                  <a:gsLst>
                    <a:gs pos="0">
                      <a:schemeClr val="bg1"/>
                    </a:gs>
                    <a:gs pos="20000">
                      <a:srgbClr val="EAEDF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Rounded Corners 84">
                  <a:extLst>
                    <a:ext uri="{FF2B5EF4-FFF2-40B4-BE49-F238E27FC236}">
                      <a16:creationId xmlns:a16="http://schemas.microsoft.com/office/drawing/2014/main" id="{662CC6EB-F4EE-4B1A-87CC-9F30B7305DE7}"/>
                    </a:ext>
                  </a:extLst>
                </p:cNvPr>
                <p:cNvSpPr/>
                <p:nvPr/>
              </p:nvSpPr>
              <p:spPr>
                <a:xfrm>
                  <a:off x="452576" y="2609849"/>
                  <a:ext cx="1598474" cy="641351"/>
                </a:xfrm>
                <a:prstGeom prst="roundRect">
                  <a:avLst>
                    <a:gd name="adj" fmla="val 19659"/>
                  </a:avLst>
                </a:prstGeom>
                <a:solidFill>
                  <a:schemeClr val="bg1"/>
                </a:solidFill>
                <a:ln>
                  <a:noFill/>
                </a:ln>
                <a:effectLst>
                  <a:outerShdw blurRad="254000" dist="127000" dir="2700000" sx="93000" sy="93000" algn="tl"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lnSpc>
                      <a:spcPts val="1500"/>
                    </a:lnSpc>
                    <a:spcAft>
                      <a:spcPts val="300"/>
                    </a:spcAft>
                    <a:buFont typeface="Arial" panose="020B0604020202020204" pitchFamily="34" charset="0"/>
                    <a:buChar char="•"/>
                  </a:pPr>
                  <a:r>
                    <a:rPr lang="en-US" sz="1000" dirty="0">
                      <a:solidFill>
                        <a:schemeClr val="tx2"/>
                      </a:solidFill>
                      <a:latin typeface="Montserrat" panose="00000500000000000000" pitchFamily="50" charset="0"/>
                    </a:rPr>
                    <a:t>Benefit 1</a:t>
                  </a:r>
                </a:p>
                <a:p>
                  <a:pPr marL="171450" indent="-171450">
                    <a:lnSpc>
                      <a:spcPts val="1500"/>
                    </a:lnSpc>
                    <a:spcAft>
                      <a:spcPts val="300"/>
                    </a:spcAft>
                    <a:buFont typeface="Arial" panose="020B0604020202020204" pitchFamily="34" charset="0"/>
                    <a:buChar char="•"/>
                  </a:pPr>
                  <a:r>
                    <a:rPr lang="en-US" sz="1000" dirty="0">
                      <a:solidFill>
                        <a:schemeClr val="tx2"/>
                      </a:solidFill>
                      <a:latin typeface="Montserrat" panose="00000500000000000000" pitchFamily="50" charset="0"/>
                    </a:rPr>
                    <a:t>Benefit 2</a:t>
                  </a:r>
                </a:p>
              </p:txBody>
            </p:sp>
            <p:sp>
              <p:nvSpPr>
                <p:cNvPr id="86" name="TextBox 85">
                  <a:extLst>
                    <a:ext uri="{FF2B5EF4-FFF2-40B4-BE49-F238E27FC236}">
                      <a16:creationId xmlns:a16="http://schemas.microsoft.com/office/drawing/2014/main" id="{13DF615D-B447-45A1-AEDA-5CA2BA639678}"/>
                    </a:ext>
                  </a:extLst>
                </p:cNvPr>
                <p:cNvSpPr txBox="1"/>
                <p:nvPr/>
              </p:nvSpPr>
              <p:spPr>
                <a:xfrm>
                  <a:off x="894985" y="2348153"/>
                  <a:ext cx="713657" cy="246221"/>
                </a:xfrm>
                <a:prstGeom prst="rect">
                  <a:avLst/>
                </a:prstGeom>
                <a:noFill/>
              </p:spPr>
              <p:txBody>
                <a:bodyPr wrap="none" rtlCol="0">
                  <a:spAutoFit/>
                </a:bodyPr>
                <a:lstStyle/>
                <a:p>
                  <a:pPr algn="ctr"/>
                  <a:r>
                    <a:rPr lang="en-US" sz="1000" dirty="0">
                      <a:solidFill>
                        <a:srgbClr val="677E9D"/>
                      </a:solidFill>
                      <a:latin typeface="Montserrat" panose="00000500000000000000" pitchFamily="50" charset="0"/>
                    </a:rPr>
                    <a:t>Benefits</a:t>
                  </a:r>
                </a:p>
              </p:txBody>
            </p:sp>
            <p:sp>
              <p:nvSpPr>
                <p:cNvPr id="87" name="Rectangle: Rounded Corners 86">
                  <a:extLst>
                    <a:ext uri="{FF2B5EF4-FFF2-40B4-BE49-F238E27FC236}">
                      <a16:creationId xmlns:a16="http://schemas.microsoft.com/office/drawing/2014/main" id="{8E87C6CC-7EB6-469D-B456-470588AEBEAE}"/>
                    </a:ext>
                  </a:extLst>
                </p:cNvPr>
                <p:cNvSpPr/>
                <p:nvPr/>
              </p:nvSpPr>
              <p:spPr>
                <a:xfrm>
                  <a:off x="452576" y="1104897"/>
                  <a:ext cx="1598474" cy="1202138"/>
                </a:xfrm>
                <a:prstGeom prst="roundRect">
                  <a:avLst>
                    <a:gd name="adj" fmla="val 10392"/>
                  </a:avLst>
                </a:prstGeom>
                <a:solidFill>
                  <a:schemeClr val="bg1"/>
                </a:solidFill>
                <a:ln>
                  <a:noFill/>
                </a:ln>
                <a:effectLst>
                  <a:outerShdw blurRad="254000" dist="127000" dir="2700000" sx="93000" sy="93000" algn="tl"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500"/>
                    </a:lnSpc>
                    <a:spcAft>
                      <a:spcPts val="300"/>
                    </a:spcAft>
                  </a:pPr>
                  <a:r>
                    <a:rPr lang="en-US" sz="1000" dirty="0">
                      <a:solidFill>
                        <a:schemeClr val="tx2"/>
                      </a:solidFill>
                      <a:latin typeface="Montserrat" panose="00000500000000000000" pitchFamily="50" charset="0"/>
                    </a:rPr>
                    <a:t>Device Integration (key cards, cc processors)</a:t>
                  </a:r>
                </a:p>
              </p:txBody>
            </p:sp>
            <p:sp>
              <p:nvSpPr>
                <p:cNvPr id="88" name="TextBox 87">
                  <a:extLst>
                    <a:ext uri="{FF2B5EF4-FFF2-40B4-BE49-F238E27FC236}">
                      <a16:creationId xmlns:a16="http://schemas.microsoft.com/office/drawing/2014/main" id="{8AA0B56D-E984-4B8D-8B19-F704CB112024}"/>
                    </a:ext>
                  </a:extLst>
                </p:cNvPr>
                <p:cNvSpPr txBox="1"/>
                <p:nvPr/>
              </p:nvSpPr>
              <p:spPr>
                <a:xfrm>
                  <a:off x="442140" y="842621"/>
                  <a:ext cx="1619354" cy="246221"/>
                </a:xfrm>
                <a:prstGeom prst="rect">
                  <a:avLst/>
                </a:prstGeom>
                <a:noFill/>
              </p:spPr>
              <p:txBody>
                <a:bodyPr wrap="none" rtlCol="0">
                  <a:spAutoFit/>
                </a:bodyPr>
                <a:lstStyle/>
                <a:p>
                  <a:pPr algn="ctr"/>
                  <a:r>
                    <a:rPr lang="en-US" sz="1000" dirty="0">
                      <a:solidFill>
                        <a:srgbClr val="677E9D"/>
                      </a:solidFill>
                      <a:latin typeface="Montserrat" panose="00000500000000000000" pitchFamily="50" charset="0"/>
                    </a:rPr>
                    <a:t>Product Development</a:t>
                  </a:r>
                </a:p>
              </p:txBody>
            </p:sp>
            <p:sp>
              <p:nvSpPr>
                <p:cNvPr id="89" name="TextBox 88">
                  <a:extLst>
                    <a:ext uri="{FF2B5EF4-FFF2-40B4-BE49-F238E27FC236}">
                      <a16:creationId xmlns:a16="http://schemas.microsoft.com/office/drawing/2014/main" id="{ECF297CE-9703-4A25-B4CB-25795283867B}"/>
                    </a:ext>
                  </a:extLst>
                </p:cNvPr>
                <p:cNvSpPr txBox="1"/>
                <p:nvPr/>
              </p:nvSpPr>
              <p:spPr>
                <a:xfrm>
                  <a:off x="736296" y="471412"/>
                  <a:ext cx="1031051" cy="276999"/>
                </a:xfrm>
                <a:prstGeom prst="rect">
                  <a:avLst/>
                </a:prstGeom>
                <a:noFill/>
              </p:spPr>
              <p:txBody>
                <a:bodyPr wrap="none" rtlCol="0">
                  <a:spAutoFit/>
                </a:bodyPr>
                <a:lstStyle/>
                <a:p>
                  <a:pPr algn="ctr"/>
                  <a:r>
                    <a:rPr lang="en-US" sz="1200" b="1" dirty="0">
                      <a:solidFill>
                        <a:schemeClr val="accent2"/>
                      </a:solidFill>
                      <a:latin typeface="Montserrat" panose="00000500000000000000" pitchFamily="50" charset="0"/>
                    </a:rPr>
                    <a:t>November</a:t>
                  </a:r>
                </a:p>
              </p:txBody>
            </p:sp>
          </p:grpSp>
          <p:grpSp>
            <p:nvGrpSpPr>
              <p:cNvPr id="77" name="Group 76">
                <a:extLst>
                  <a:ext uri="{FF2B5EF4-FFF2-40B4-BE49-F238E27FC236}">
                    <a16:creationId xmlns:a16="http://schemas.microsoft.com/office/drawing/2014/main" id="{1287D3A9-2A83-4DF3-B546-8418A3EDA1B0}"/>
                  </a:ext>
                </a:extLst>
              </p:cNvPr>
              <p:cNvGrpSpPr/>
              <p:nvPr/>
            </p:nvGrpSpPr>
            <p:grpSpPr>
              <a:xfrm>
                <a:off x="10082074" y="355600"/>
                <a:ext cx="1716226" cy="2958507"/>
                <a:chOff x="393700" y="355600"/>
                <a:chExt cx="1716226" cy="2958507"/>
              </a:xfrm>
            </p:grpSpPr>
            <p:sp>
              <p:nvSpPr>
                <p:cNvPr id="78" name="Rectangle: Rounded Corners 77">
                  <a:extLst>
                    <a:ext uri="{FF2B5EF4-FFF2-40B4-BE49-F238E27FC236}">
                      <a16:creationId xmlns:a16="http://schemas.microsoft.com/office/drawing/2014/main" id="{F495DD00-8119-4DF4-A005-3BE34ABB2EC8}"/>
                    </a:ext>
                  </a:extLst>
                </p:cNvPr>
                <p:cNvSpPr/>
                <p:nvPr/>
              </p:nvSpPr>
              <p:spPr>
                <a:xfrm>
                  <a:off x="393700" y="355600"/>
                  <a:ext cx="1716226" cy="2958507"/>
                </a:xfrm>
                <a:prstGeom prst="roundRect">
                  <a:avLst>
                    <a:gd name="adj" fmla="val 10377"/>
                  </a:avLst>
                </a:prstGeom>
                <a:gradFill>
                  <a:gsLst>
                    <a:gs pos="0">
                      <a:schemeClr val="bg1"/>
                    </a:gs>
                    <a:gs pos="20000">
                      <a:srgbClr val="EAEDF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Rounded Corners 78">
                  <a:extLst>
                    <a:ext uri="{FF2B5EF4-FFF2-40B4-BE49-F238E27FC236}">
                      <a16:creationId xmlns:a16="http://schemas.microsoft.com/office/drawing/2014/main" id="{13F57CF5-AD36-4054-B62F-CFF5F4892B39}"/>
                    </a:ext>
                  </a:extLst>
                </p:cNvPr>
                <p:cNvSpPr/>
                <p:nvPr/>
              </p:nvSpPr>
              <p:spPr>
                <a:xfrm>
                  <a:off x="452576" y="2609849"/>
                  <a:ext cx="1598474" cy="641351"/>
                </a:xfrm>
                <a:prstGeom prst="roundRect">
                  <a:avLst>
                    <a:gd name="adj" fmla="val 19659"/>
                  </a:avLst>
                </a:prstGeom>
                <a:solidFill>
                  <a:schemeClr val="bg1"/>
                </a:solidFill>
                <a:ln>
                  <a:noFill/>
                </a:ln>
                <a:effectLst>
                  <a:outerShdw blurRad="254000" dist="127000" dir="2700000" sx="93000" sy="93000" algn="tl"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lnSpc>
                      <a:spcPts val="1500"/>
                    </a:lnSpc>
                    <a:spcAft>
                      <a:spcPts val="300"/>
                    </a:spcAft>
                    <a:buFont typeface="Arial" panose="020B0604020202020204" pitchFamily="34" charset="0"/>
                    <a:buChar char="•"/>
                  </a:pPr>
                  <a:r>
                    <a:rPr lang="en-US" sz="1000" dirty="0">
                      <a:solidFill>
                        <a:schemeClr val="tx2"/>
                      </a:solidFill>
                      <a:latin typeface="Montserrat" panose="00000500000000000000" pitchFamily="50" charset="0"/>
                    </a:rPr>
                    <a:t>Benefit 1</a:t>
                  </a:r>
                </a:p>
                <a:p>
                  <a:pPr marL="171450" indent="-171450">
                    <a:lnSpc>
                      <a:spcPts val="1500"/>
                    </a:lnSpc>
                    <a:spcAft>
                      <a:spcPts val="300"/>
                    </a:spcAft>
                    <a:buFont typeface="Arial" panose="020B0604020202020204" pitchFamily="34" charset="0"/>
                    <a:buChar char="•"/>
                  </a:pPr>
                  <a:r>
                    <a:rPr lang="en-US" sz="1000" dirty="0">
                      <a:solidFill>
                        <a:schemeClr val="tx2"/>
                      </a:solidFill>
                      <a:latin typeface="Montserrat" panose="00000500000000000000" pitchFamily="50" charset="0"/>
                    </a:rPr>
                    <a:t>Benefit 2</a:t>
                  </a:r>
                </a:p>
              </p:txBody>
            </p:sp>
            <p:sp>
              <p:nvSpPr>
                <p:cNvPr id="80" name="TextBox 79">
                  <a:extLst>
                    <a:ext uri="{FF2B5EF4-FFF2-40B4-BE49-F238E27FC236}">
                      <a16:creationId xmlns:a16="http://schemas.microsoft.com/office/drawing/2014/main" id="{75024BD0-439A-4E38-9489-5CDA49AD306D}"/>
                    </a:ext>
                  </a:extLst>
                </p:cNvPr>
                <p:cNvSpPr txBox="1"/>
                <p:nvPr/>
              </p:nvSpPr>
              <p:spPr>
                <a:xfrm>
                  <a:off x="894985" y="2348153"/>
                  <a:ext cx="713657" cy="246221"/>
                </a:xfrm>
                <a:prstGeom prst="rect">
                  <a:avLst/>
                </a:prstGeom>
                <a:noFill/>
              </p:spPr>
              <p:txBody>
                <a:bodyPr wrap="none" rtlCol="0">
                  <a:spAutoFit/>
                </a:bodyPr>
                <a:lstStyle/>
                <a:p>
                  <a:pPr algn="ctr"/>
                  <a:r>
                    <a:rPr lang="en-US" sz="1000" dirty="0">
                      <a:solidFill>
                        <a:srgbClr val="677E9D"/>
                      </a:solidFill>
                      <a:latin typeface="Montserrat" panose="00000500000000000000" pitchFamily="50" charset="0"/>
                    </a:rPr>
                    <a:t>Benefits</a:t>
                  </a:r>
                </a:p>
              </p:txBody>
            </p:sp>
            <p:sp>
              <p:nvSpPr>
                <p:cNvPr id="81" name="Rectangle: Rounded Corners 80">
                  <a:extLst>
                    <a:ext uri="{FF2B5EF4-FFF2-40B4-BE49-F238E27FC236}">
                      <a16:creationId xmlns:a16="http://schemas.microsoft.com/office/drawing/2014/main" id="{3DA6802E-74E5-44CC-BF64-7AA9303A42B9}"/>
                    </a:ext>
                  </a:extLst>
                </p:cNvPr>
                <p:cNvSpPr/>
                <p:nvPr/>
              </p:nvSpPr>
              <p:spPr>
                <a:xfrm>
                  <a:off x="452576" y="1104897"/>
                  <a:ext cx="1598474" cy="1202138"/>
                </a:xfrm>
                <a:prstGeom prst="roundRect">
                  <a:avLst>
                    <a:gd name="adj" fmla="val 10392"/>
                  </a:avLst>
                </a:prstGeom>
                <a:solidFill>
                  <a:schemeClr val="bg1"/>
                </a:solidFill>
                <a:ln>
                  <a:noFill/>
                </a:ln>
                <a:effectLst>
                  <a:outerShdw blurRad="254000" dist="127000" dir="2700000" sx="93000" sy="93000" algn="tl"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500"/>
                    </a:lnSpc>
                    <a:spcAft>
                      <a:spcPts val="300"/>
                    </a:spcAft>
                  </a:pPr>
                  <a:r>
                    <a:rPr lang="en-US" sz="1000" dirty="0">
                      <a:solidFill>
                        <a:schemeClr val="tx2"/>
                      </a:solidFill>
                      <a:latin typeface="Montserrat" panose="00000500000000000000" pitchFamily="50" charset="0"/>
                    </a:rPr>
                    <a:t>Mobile App</a:t>
                  </a:r>
                </a:p>
              </p:txBody>
            </p:sp>
            <p:sp>
              <p:nvSpPr>
                <p:cNvPr id="82" name="TextBox 81">
                  <a:extLst>
                    <a:ext uri="{FF2B5EF4-FFF2-40B4-BE49-F238E27FC236}">
                      <a16:creationId xmlns:a16="http://schemas.microsoft.com/office/drawing/2014/main" id="{41853A18-594F-4603-8489-086A845E6AC0}"/>
                    </a:ext>
                  </a:extLst>
                </p:cNvPr>
                <p:cNvSpPr txBox="1"/>
                <p:nvPr/>
              </p:nvSpPr>
              <p:spPr>
                <a:xfrm>
                  <a:off x="442140" y="842621"/>
                  <a:ext cx="1619354" cy="246221"/>
                </a:xfrm>
                <a:prstGeom prst="rect">
                  <a:avLst/>
                </a:prstGeom>
                <a:noFill/>
              </p:spPr>
              <p:txBody>
                <a:bodyPr wrap="none" rtlCol="0">
                  <a:spAutoFit/>
                </a:bodyPr>
                <a:lstStyle/>
                <a:p>
                  <a:pPr algn="ctr"/>
                  <a:r>
                    <a:rPr lang="en-US" sz="1000" dirty="0">
                      <a:solidFill>
                        <a:srgbClr val="677E9D"/>
                      </a:solidFill>
                      <a:latin typeface="Montserrat" panose="00000500000000000000" pitchFamily="50" charset="0"/>
                    </a:rPr>
                    <a:t>Product Development</a:t>
                  </a:r>
                </a:p>
              </p:txBody>
            </p:sp>
            <p:sp>
              <p:nvSpPr>
                <p:cNvPr id="83" name="TextBox 82">
                  <a:extLst>
                    <a:ext uri="{FF2B5EF4-FFF2-40B4-BE49-F238E27FC236}">
                      <a16:creationId xmlns:a16="http://schemas.microsoft.com/office/drawing/2014/main" id="{23ED18C9-610A-48EC-AF31-48801CD7382D}"/>
                    </a:ext>
                  </a:extLst>
                </p:cNvPr>
                <p:cNvSpPr txBox="1"/>
                <p:nvPr/>
              </p:nvSpPr>
              <p:spPr>
                <a:xfrm>
                  <a:off x="737095" y="471412"/>
                  <a:ext cx="1029449" cy="276999"/>
                </a:xfrm>
                <a:prstGeom prst="rect">
                  <a:avLst/>
                </a:prstGeom>
                <a:noFill/>
              </p:spPr>
              <p:txBody>
                <a:bodyPr wrap="none" rtlCol="0">
                  <a:spAutoFit/>
                </a:bodyPr>
                <a:lstStyle/>
                <a:p>
                  <a:pPr algn="ctr"/>
                  <a:r>
                    <a:rPr lang="en-US" sz="1200" b="1" dirty="0">
                      <a:solidFill>
                        <a:schemeClr val="accent2"/>
                      </a:solidFill>
                      <a:latin typeface="Montserrat" panose="00000500000000000000" pitchFamily="50" charset="0"/>
                    </a:rPr>
                    <a:t>December</a:t>
                  </a:r>
                </a:p>
              </p:txBody>
            </p:sp>
          </p:grpSp>
        </p:grpSp>
      </p:grpSp>
    </p:spTree>
    <p:extLst>
      <p:ext uri="{BB962C8B-B14F-4D97-AF65-F5344CB8AC3E}">
        <p14:creationId xmlns:p14="http://schemas.microsoft.com/office/powerpoint/2010/main" val="27287114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475D6F-0E77-4DC3-91B6-CE634453BA7C}"/>
              </a:ext>
            </a:extLst>
          </p:cNvPr>
          <p:cNvSpPr txBox="1"/>
          <p:nvPr/>
        </p:nvSpPr>
        <p:spPr>
          <a:xfrm>
            <a:off x="3101271" y="372934"/>
            <a:ext cx="5989460" cy="646331"/>
          </a:xfrm>
          <a:prstGeom prst="rect">
            <a:avLst/>
          </a:prstGeom>
          <a:noFill/>
        </p:spPr>
        <p:txBody>
          <a:bodyPr wrap="none" lIns="182880" tIns="91440" rIns="182880" bIns="91440" rtlCol="0" anchor="ctr" anchorCtr="0">
            <a:spAutoFit/>
          </a:bodyPr>
          <a:lstStyle/>
          <a:p>
            <a:pPr algn="ctr"/>
            <a:r>
              <a:rPr lang="en-US" sz="3000" b="1" dirty="0">
                <a:gradFill flip="none" rotWithShape="1">
                  <a:gsLst>
                    <a:gs pos="0">
                      <a:schemeClr val="tx2">
                        <a:lumMod val="60000"/>
                        <a:lumOff val="40000"/>
                      </a:schemeClr>
                    </a:gs>
                    <a:gs pos="100000">
                      <a:schemeClr val="tx2"/>
                    </a:gs>
                  </a:gsLst>
                  <a:lin ang="5400000" scaled="0"/>
                  <a:tileRect/>
                </a:gradFill>
                <a:latin typeface="Montserrat" panose="00000500000000000000" pitchFamily="50" charset="0"/>
              </a:rPr>
              <a:t>AGILE PRODUCT ROADMAP</a:t>
            </a:r>
          </a:p>
        </p:txBody>
      </p:sp>
      <p:sp>
        <p:nvSpPr>
          <p:cNvPr id="45" name="Rectangle: Rounded Corners 44">
            <a:extLst>
              <a:ext uri="{FF2B5EF4-FFF2-40B4-BE49-F238E27FC236}">
                <a16:creationId xmlns:a16="http://schemas.microsoft.com/office/drawing/2014/main" id="{24C8D51D-1A33-46B6-BB8E-526B1209875E}"/>
              </a:ext>
            </a:extLst>
          </p:cNvPr>
          <p:cNvSpPr/>
          <p:nvPr/>
        </p:nvSpPr>
        <p:spPr>
          <a:xfrm>
            <a:off x="675909" y="1329890"/>
            <a:ext cx="10840183" cy="4778810"/>
          </a:xfrm>
          <a:prstGeom prst="roundRect">
            <a:avLst>
              <a:gd name="adj" fmla="val 5463"/>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1" name="Group 10">
            <a:extLst>
              <a:ext uri="{FF2B5EF4-FFF2-40B4-BE49-F238E27FC236}">
                <a16:creationId xmlns:a16="http://schemas.microsoft.com/office/drawing/2014/main" id="{FA60F52C-7B17-4F15-8C08-CEE02A702368}"/>
              </a:ext>
            </a:extLst>
          </p:cNvPr>
          <p:cNvGrpSpPr/>
          <p:nvPr/>
        </p:nvGrpSpPr>
        <p:grpSpPr>
          <a:xfrm>
            <a:off x="2843946" y="1520390"/>
            <a:ext cx="6504111" cy="4397810"/>
            <a:chOff x="2866537" y="2997200"/>
            <a:chExt cx="6504111" cy="3487866"/>
          </a:xfrm>
        </p:grpSpPr>
        <p:cxnSp>
          <p:nvCxnSpPr>
            <p:cNvPr id="12" name="Straight Connector 11">
              <a:extLst>
                <a:ext uri="{FF2B5EF4-FFF2-40B4-BE49-F238E27FC236}">
                  <a16:creationId xmlns:a16="http://schemas.microsoft.com/office/drawing/2014/main" id="{09B6D67B-DC7B-4004-A9C6-CFEEF1A41F6F}"/>
                </a:ext>
              </a:extLst>
            </p:cNvPr>
            <p:cNvCxnSpPr/>
            <p:nvPr/>
          </p:nvCxnSpPr>
          <p:spPr>
            <a:xfrm>
              <a:off x="2866537" y="2997200"/>
              <a:ext cx="0" cy="3487866"/>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19A8AD2-85C8-408D-8070-B728FB3DD7F0}"/>
                </a:ext>
              </a:extLst>
            </p:cNvPr>
            <p:cNvCxnSpPr/>
            <p:nvPr/>
          </p:nvCxnSpPr>
          <p:spPr>
            <a:xfrm>
              <a:off x="5034574" y="2997200"/>
              <a:ext cx="0" cy="3487866"/>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8B01E0B-E5A5-4E50-98DE-746755421672}"/>
                </a:ext>
              </a:extLst>
            </p:cNvPr>
            <p:cNvCxnSpPr/>
            <p:nvPr/>
          </p:nvCxnSpPr>
          <p:spPr>
            <a:xfrm>
              <a:off x="7202611" y="2997200"/>
              <a:ext cx="0" cy="3487866"/>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8107ED8-5CE7-4075-B24C-04E9F958FD5A}"/>
                </a:ext>
              </a:extLst>
            </p:cNvPr>
            <p:cNvCxnSpPr/>
            <p:nvPr/>
          </p:nvCxnSpPr>
          <p:spPr>
            <a:xfrm>
              <a:off x="9370648" y="2997200"/>
              <a:ext cx="0" cy="3487866"/>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8AFB6F4D-5B14-4351-BE92-1E974D1FCBBD}"/>
              </a:ext>
            </a:extLst>
          </p:cNvPr>
          <p:cNvGrpSpPr/>
          <p:nvPr/>
        </p:nvGrpSpPr>
        <p:grpSpPr>
          <a:xfrm>
            <a:off x="-606378" y="2754492"/>
            <a:ext cx="11056072" cy="2773618"/>
            <a:chOff x="-606378" y="2754492"/>
            <a:chExt cx="11056072" cy="2773618"/>
          </a:xfrm>
        </p:grpSpPr>
        <p:sp>
          <p:nvSpPr>
            <p:cNvPr id="4" name="Arc 3">
              <a:extLst>
                <a:ext uri="{FF2B5EF4-FFF2-40B4-BE49-F238E27FC236}">
                  <a16:creationId xmlns:a16="http://schemas.microsoft.com/office/drawing/2014/main" id="{4874637B-D817-4CF8-855D-BD12221807BD}"/>
                </a:ext>
              </a:extLst>
            </p:cNvPr>
            <p:cNvSpPr/>
            <p:nvPr/>
          </p:nvSpPr>
          <p:spPr>
            <a:xfrm flipV="1">
              <a:off x="-606378" y="2754492"/>
              <a:ext cx="2762450" cy="2762451"/>
            </a:xfrm>
            <a:prstGeom prst="arc">
              <a:avLst>
                <a:gd name="adj1" fmla="val 16967711"/>
                <a:gd name="adj2" fmla="val 0"/>
              </a:avLst>
            </a:prstGeom>
            <a:noFill/>
            <a:ln w="88900" cap="rnd">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c 5">
              <a:extLst>
                <a:ext uri="{FF2B5EF4-FFF2-40B4-BE49-F238E27FC236}">
                  <a16:creationId xmlns:a16="http://schemas.microsoft.com/office/drawing/2014/main" id="{296288F1-8360-4D97-8154-96BD49C8C980}"/>
                </a:ext>
              </a:extLst>
            </p:cNvPr>
            <p:cNvSpPr/>
            <p:nvPr/>
          </p:nvSpPr>
          <p:spPr>
            <a:xfrm>
              <a:off x="2162343" y="2765659"/>
              <a:ext cx="2762450" cy="2762451"/>
            </a:xfrm>
            <a:prstGeom prst="arc">
              <a:avLst>
                <a:gd name="adj1" fmla="val 10792230"/>
                <a:gd name="adj2" fmla="val 0"/>
              </a:avLst>
            </a:prstGeom>
            <a:noFill/>
            <a:ln w="88900" cap="rnd">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F309A03-87AD-4803-B800-94BCDF6AB0C7}"/>
                </a:ext>
              </a:extLst>
            </p:cNvPr>
            <p:cNvSpPr/>
            <p:nvPr/>
          </p:nvSpPr>
          <p:spPr>
            <a:xfrm>
              <a:off x="4924794" y="2765659"/>
              <a:ext cx="2762450" cy="2762451"/>
            </a:xfrm>
            <a:prstGeom prst="ellipse">
              <a:avLst/>
            </a:prstGeom>
            <a:noFill/>
            <a:ln w="88900" cap="rnd">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E8F21CD-7DB8-4A34-95FA-D57162C6D199}"/>
                </a:ext>
              </a:extLst>
            </p:cNvPr>
            <p:cNvSpPr/>
            <p:nvPr/>
          </p:nvSpPr>
          <p:spPr>
            <a:xfrm>
              <a:off x="7687244" y="2765659"/>
              <a:ext cx="2762450" cy="2762451"/>
            </a:xfrm>
            <a:prstGeom prst="ellipse">
              <a:avLst/>
            </a:prstGeom>
            <a:noFill/>
            <a:ln w="88900" cap="rnd">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Isosceles Triangle 28">
            <a:extLst>
              <a:ext uri="{FF2B5EF4-FFF2-40B4-BE49-F238E27FC236}">
                <a16:creationId xmlns:a16="http://schemas.microsoft.com/office/drawing/2014/main" id="{CED134F7-8A2A-4A68-B1D2-34BFB0B2C52F}"/>
              </a:ext>
            </a:extLst>
          </p:cNvPr>
          <p:cNvSpPr/>
          <p:nvPr/>
        </p:nvSpPr>
        <p:spPr>
          <a:xfrm rot="10800000">
            <a:off x="7469314" y="4162425"/>
            <a:ext cx="447678" cy="385928"/>
          </a:xfrm>
          <a:prstGeom prst="triangle">
            <a:avLst/>
          </a:prstGeom>
          <a:gradFill>
            <a:gsLst>
              <a:gs pos="100000">
                <a:schemeClr val="tx2">
                  <a:lumMod val="20000"/>
                  <a:lumOff val="80000"/>
                </a:schemeClr>
              </a:gs>
              <a:gs pos="0">
                <a:schemeClr val="tx2">
                  <a:lumMod val="40000"/>
                  <a:lumOff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31CE2F5D-F58F-4E99-8860-A8B1E49CA13D}"/>
              </a:ext>
            </a:extLst>
          </p:cNvPr>
          <p:cNvSpPr/>
          <p:nvPr/>
        </p:nvSpPr>
        <p:spPr>
          <a:xfrm rot="16200000">
            <a:off x="6082180" y="5323980"/>
            <a:ext cx="447678" cy="385928"/>
          </a:xfrm>
          <a:prstGeom prst="triangle">
            <a:avLst/>
          </a:prstGeom>
          <a:gradFill>
            <a:gsLst>
              <a:gs pos="100000">
                <a:schemeClr val="tx2">
                  <a:lumMod val="20000"/>
                  <a:lumOff val="80000"/>
                </a:schemeClr>
              </a:gs>
              <a:gs pos="0">
                <a:schemeClr val="tx2">
                  <a:lumMod val="40000"/>
                  <a:lumOff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D8E2F45-C734-4AA3-B50B-FC485F36796A}"/>
              </a:ext>
            </a:extLst>
          </p:cNvPr>
          <p:cNvSpPr txBox="1"/>
          <p:nvPr/>
        </p:nvSpPr>
        <p:spPr>
          <a:xfrm>
            <a:off x="1414897" y="5325029"/>
            <a:ext cx="1346844" cy="292388"/>
          </a:xfrm>
          <a:prstGeom prst="rect">
            <a:avLst/>
          </a:prstGeom>
          <a:noFill/>
        </p:spPr>
        <p:txBody>
          <a:bodyPr wrap="none" rtlCol="0">
            <a:spAutoFit/>
          </a:bodyPr>
          <a:lstStyle/>
          <a:p>
            <a:r>
              <a:rPr lang="en-US" sz="1300" dirty="0">
                <a:latin typeface="Montserrat" panose="00000500000000000000" pitchFamily="50" charset="0"/>
              </a:rPr>
              <a:t>Key Problems</a:t>
            </a:r>
          </a:p>
        </p:txBody>
      </p:sp>
      <p:sp>
        <p:nvSpPr>
          <p:cNvPr id="34" name="TextBox 33">
            <a:extLst>
              <a:ext uri="{FF2B5EF4-FFF2-40B4-BE49-F238E27FC236}">
                <a16:creationId xmlns:a16="http://schemas.microsoft.com/office/drawing/2014/main" id="{C22E7C56-E2A0-4172-AD57-CEBFE352E0D7}"/>
              </a:ext>
            </a:extLst>
          </p:cNvPr>
          <p:cNvSpPr txBox="1"/>
          <p:nvPr/>
        </p:nvSpPr>
        <p:spPr>
          <a:xfrm>
            <a:off x="2257914" y="4701143"/>
            <a:ext cx="1063112" cy="292388"/>
          </a:xfrm>
          <a:prstGeom prst="rect">
            <a:avLst/>
          </a:prstGeom>
          <a:noFill/>
        </p:spPr>
        <p:txBody>
          <a:bodyPr wrap="none" rtlCol="0">
            <a:spAutoFit/>
          </a:bodyPr>
          <a:lstStyle/>
          <a:p>
            <a:r>
              <a:rPr lang="en-US" sz="1300" dirty="0">
                <a:latin typeface="Montserrat" panose="00000500000000000000" pitchFamily="50" charset="0"/>
              </a:rPr>
              <a:t>Objectives</a:t>
            </a:r>
          </a:p>
        </p:txBody>
      </p:sp>
      <p:sp>
        <p:nvSpPr>
          <p:cNvPr id="35" name="TextBox 34">
            <a:extLst>
              <a:ext uri="{FF2B5EF4-FFF2-40B4-BE49-F238E27FC236}">
                <a16:creationId xmlns:a16="http://schemas.microsoft.com/office/drawing/2014/main" id="{CBB70622-630A-415C-B160-6827EC741D4F}"/>
              </a:ext>
            </a:extLst>
          </p:cNvPr>
          <p:cNvSpPr txBox="1"/>
          <p:nvPr/>
        </p:nvSpPr>
        <p:spPr>
          <a:xfrm>
            <a:off x="921857" y="3605768"/>
            <a:ext cx="958917" cy="292388"/>
          </a:xfrm>
          <a:prstGeom prst="rect">
            <a:avLst/>
          </a:prstGeom>
          <a:noFill/>
        </p:spPr>
        <p:txBody>
          <a:bodyPr wrap="none" rtlCol="0">
            <a:spAutoFit/>
          </a:bodyPr>
          <a:lstStyle/>
          <a:p>
            <a:pPr algn="r"/>
            <a:r>
              <a:rPr lang="en-US" sz="1300" dirty="0">
                <a:latin typeface="Montserrat" panose="00000500000000000000" pitchFamily="50" charset="0"/>
              </a:rPr>
              <a:t>Solutions</a:t>
            </a:r>
          </a:p>
        </p:txBody>
      </p:sp>
      <p:sp>
        <p:nvSpPr>
          <p:cNvPr id="36" name="TextBox 35">
            <a:extLst>
              <a:ext uri="{FF2B5EF4-FFF2-40B4-BE49-F238E27FC236}">
                <a16:creationId xmlns:a16="http://schemas.microsoft.com/office/drawing/2014/main" id="{E7F31D10-A706-4384-969A-7123439A912A}"/>
              </a:ext>
            </a:extLst>
          </p:cNvPr>
          <p:cNvSpPr txBox="1"/>
          <p:nvPr/>
        </p:nvSpPr>
        <p:spPr>
          <a:xfrm>
            <a:off x="2967702" y="3099238"/>
            <a:ext cx="1140056" cy="292388"/>
          </a:xfrm>
          <a:prstGeom prst="rect">
            <a:avLst/>
          </a:prstGeom>
          <a:noFill/>
        </p:spPr>
        <p:txBody>
          <a:bodyPr wrap="none" rtlCol="0">
            <a:spAutoFit/>
          </a:bodyPr>
          <a:lstStyle/>
          <a:p>
            <a:pPr algn="ctr"/>
            <a:r>
              <a:rPr lang="en-US" sz="1300" dirty="0">
                <a:latin typeface="Montserrat" panose="00000500000000000000" pitchFamily="50" charset="0"/>
              </a:rPr>
              <a:t>Knowledge</a:t>
            </a:r>
          </a:p>
        </p:txBody>
      </p:sp>
      <p:sp>
        <p:nvSpPr>
          <p:cNvPr id="37" name="TextBox 36">
            <a:extLst>
              <a:ext uri="{FF2B5EF4-FFF2-40B4-BE49-F238E27FC236}">
                <a16:creationId xmlns:a16="http://schemas.microsoft.com/office/drawing/2014/main" id="{5D8E5984-3B0F-4854-85A5-67406E4416AE}"/>
              </a:ext>
            </a:extLst>
          </p:cNvPr>
          <p:cNvSpPr txBox="1"/>
          <p:nvPr/>
        </p:nvSpPr>
        <p:spPr>
          <a:xfrm>
            <a:off x="3973330" y="4129621"/>
            <a:ext cx="625492" cy="292388"/>
          </a:xfrm>
          <a:prstGeom prst="rect">
            <a:avLst/>
          </a:prstGeom>
          <a:noFill/>
        </p:spPr>
        <p:txBody>
          <a:bodyPr wrap="none" rtlCol="0">
            <a:spAutoFit/>
          </a:bodyPr>
          <a:lstStyle/>
          <a:p>
            <a:pPr algn="r"/>
            <a:r>
              <a:rPr lang="en-US" sz="1300" dirty="0">
                <a:latin typeface="Montserrat" panose="00000500000000000000" pitchFamily="50" charset="0"/>
              </a:rPr>
              <a:t>Build</a:t>
            </a:r>
          </a:p>
        </p:txBody>
      </p:sp>
      <p:sp>
        <p:nvSpPr>
          <p:cNvPr id="38" name="TextBox 37">
            <a:extLst>
              <a:ext uri="{FF2B5EF4-FFF2-40B4-BE49-F238E27FC236}">
                <a16:creationId xmlns:a16="http://schemas.microsoft.com/office/drawing/2014/main" id="{9C0561D3-BF28-4AF2-B0EC-5F3CB15F54F1}"/>
              </a:ext>
            </a:extLst>
          </p:cNvPr>
          <p:cNvSpPr txBox="1"/>
          <p:nvPr/>
        </p:nvSpPr>
        <p:spPr>
          <a:xfrm>
            <a:off x="5937971" y="3099238"/>
            <a:ext cx="736099" cy="292388"/>
          </a:xfrm>
          <a:prstGeom prst="rect">
            <a:avLst/>
          </a:prstGeom>
          <a:noFill/>
        </p:spPr>
        <p:txBody>
          <a:bodyPr wrap="none" rtlCol="0">
            <a:spAutoFit/>
          </a:bodyPr>
          <a:lstStyle/>
          <a:p>
            <a:pPr algn="ctr"/>
            <a:r>
              <a:rPr lang="en-US" sz="1300" dirty="0">
                <a:latin typeface="Montserrat" panose="00000500000000000000" pitchFamily="50" charset="0"/>
              </a:rPr>
              <a:t>Iterate</a:t>
            </a:r>
          </a:p>
        </p:txBody>
      </p:sp>
      <p:sp>
        <p:nvSpPr>
          <p:cNvPr id="40" name="TextBox 39">
            <a:extLst>
              <a:ext uri="{FF2B5EF4-FFF2-40B4-BE49-F238E27FC236}">
                <a16:creationId xmlns:a16="http://schemas.microsoft.com/office/drawing/2014/main" id="{356FDE5E-3B1A-4199-88AA-C014E87AEB95}"/>
              </a:ext>
            </a:extLst>
          </p:cNvPr>
          <p:cNvSpPr txBox="1"/>
          <p:nvPr/>
        </p:nvSpPr>
        <p:spPr>
          <a:xfrm>
            <a:off x="8269383" y="3099238"/>
            <a:ext cx="1527983" cy="292388"/>
          </a:xfrm>
          <a:prstGeom prst="rect">
            <a:avLst/>
          </a:prstGeom>
          <a:noFill/>
        </p:spPr>
        <p:txBody>
          <a:bodyPr wrap="none" rtlCol="0">
            <a:spAutoFit/>
          </a:bodyPr>
          <a:lstStyle/>
          <a:p>
            <a:pPr algn="ctr"/>
            <a:r>
              <a:rPr lang="en-US" sz="1300" dirty="0">
                <a:latin typeface="Montserrat" panose="00000500000000000000" pitchFamily="50" charset="0"/>
              </a:rPr>
              <a:t>Sprint Structure</a:t>
            </a:r>
          </a:p>
        </p:txBody>
      </p:sp>
      <p:sp>
        <p:nvSpPr>
          <p:cNvPr id="41" name="TextBox 40">
            <a:extLst>
              <a:ext uri="{FF2B5EF4-FFF2-40B4-BE49-F238E27FC236}">
                <a16:creationId xmlns:a16="http://schemas.microsoft.com/office/drawing/2014/main" id="{AA1FB0BD-85C9-43B8-B603-97264294B5F1}"/>
              </a:ext>
            </a:extLst>
          </p:cNvPr>
          <p:cNvSpPr txBox="1"/>
          <p:nvPr/>
        </p:nvSpPr>
        <p:spPr>
          <a:xfrm>
            <a:off x="7977192" y="3568406"/>
            <a:ext cx="1588897" cy="292388"/>
          </a:xfrm>
          <a:prstGeom prst="rect">
            <a:avLst/>
          </a:prstGeom>
          <a:noFill/>
        </p:spPr>
        <p:txBody>
          <a:bodyPr wrap="none" rtlCol="0">
            <a:spAutoFit/>
          </a:bodyPr>
          <a:lstStyle/>
          <a:p>
            <a:r>
              <a:rPr lang="en-US" sz="1300" dirty="0">
                <a:latin typeface="Montserrat" panose="00000500000000000000" pitchFamily="50" charset="0"/>
              </a:rPr>
              <a:t>Product Backlog</a:t>
            </a:r>
          </a:p>
        </p:txBody>
      </p:sp>
      <p:sp>
        <p:nvSpPr>
          <p:cNvPr id="42" name="TextBox 41">
            <a:extLst>
              <a:ext uri="{FF2B5EF4-FFF2-40B4-BE49-F238E27FC236}">
                <a16:creationId xmlns:a16="http://schemas.microsoft.com/office/drawing/2014/main" id="{1C55358A-887D-40B2-862B-82A9BD0B45F3}"/>
              </a:ext>
            </a:extLst>
          </p:cNvPr>
          <p:cNvSpPr txBox="1"/>
          <p:nvPr/>
        </p:nvSpPr>
        <p:spPr>
          <a:xfrm>
            <a:off x="8443047" y="4906887"/>
            <a:ext cx="942887" cy="492443"/>
          </a:xfrm>
          <a:prstGeom prst="rect">
            <a:avLst/>
          </a:prstGeom>
          <a:noFill/>
        </p:spPr>
        <p:txBody>
          <a:bodyPr wrap="none" rtlCol="0">
            <a:spAutoFit/>
          </a:bodyPr>
          <a:lstStyle/>
          <a:p>
            <a:r>
              <a:rPr lang="en-US" sz="1300" dirty="0">
                <a:latin typeface="Montserrat" panose="00000500000000000000" pitchFamily="50" charset="0"/>
              </a:rPr>
              <a:t>Review &amp;</a:t>
            </a:r>
          </a:p>
          <a:p>
            <a:r>
              <a:rPr lang="en-US" sz="1300" dirty="0">
                <a:latin typeface="Montserrat" panose="00000500000000000000" pitchFamily="50" charset="0"/>
              </a:rPr>
              <a:t>Analysis</a:t>
            </a:r>
          </a:p>
        </p:txBody>
      </p:sp>
      <p:sp>
        <p:nvSpPr>
          <p:cNvPr id="43" name="TextBox 42">
            <a:extLst>
              <a:ext uri="{FF2B5EF4-FFF2-40B4-BE49-F238E27FC236}">
                <a16:creationId xmlns:a16="http://schemas.microsoft.com/office/drawing/2014/main" id="{B6F96DE4-A51C-4D84-AE32-CA05D50E55A1}"/>
              </a:ext>
            </a:extLst>
          </p:cNvPr>
          <p:cNvSpPr txBox="1"/>
          <p:nvPr/>
        </p:nvSpPr>
        <p:spPr>
          <a:xfrm>
            <a:off x="10691031" y="3466198"/>
            <a:ext cx="1129528" cy="492443"/>
          </a:xfrm>
          <a:prstGeom prst="rect">
            <a:avLst/>
          </a:prstGeom>
          <a:noFill/>
        </p:spPr>
        <p:txBody>
          <a:bodyPr wrap="square" rtlCol="0">
            <a:spAutoFit/>
          </a:bodyPr>
          <a:lstStyle/>
          <a:p>
            <a:r>
              <a:rPr lang="en-US" sz="1300" dirty="0">
                <a:latin typeface="Montserrat" panose="00000500000000000000" pitchFamily="50" charset="0"/>
              </a:rPr>
              <a:t>Sprint Execution</a:t>
            </a:r>
          </a:p>
        </p:txBody>
      </p:sp>
      <p:sp>
        <p:nvSpPr>
          <p:cNvPr id="44" name="TextBox 43">
            <a:extLst>
              <a:ext uri="{FF2B5EF4-FFF2-40B4-BE49-F238E27FC236}">
                <a16:creationId xmlns:a16="http://schemas.microsoft.com/office/drawing/2014/main" id="{63502287-2DB1-46E8-B07D-323418F266DA}"/>
              </a:ext>
            </a:extLst>
          </p:cNvPr>
          <p:cNvSpPr txBox="1"/>
          <p:nvPr/>
        </p:nvSpPr>
        <p:spPr>
          <a:xfrm>
            <a:off x="10376763" y="4908368"/>
            <a:ext cx="1094136" cy="492443"/>
          </a:xfrm>
          <a:prstGeom prst="rect">
            <a:avLst/>
          </a:prstGeom>
          <a:noFill/>
        </p:spPr>
        <p:txBody>
          <a:bodyPr wrap="square" rtlCol="0">
            <a:spAutoFit/>
          </a:bodyPr>
          <a:lstStyle/>
          <a:p>
            <a:r>
              <a:rPr lang="en-US" sz="1300" dirty="0">
                <a:latin typeface="Montserrat" panose="00000500000000000000" pitchFamily="50" charset="0"/>
              </a:rPr>
              <a:t>Shippable Increment</a:t>
            </a:r>
          </a:p>
        </p:txBody>
      </p:sp>
      <p:sp>
        <p:nvSpPr>
          <p:cNvPr id="46" name="TextBox 45">
            <a:extLst>
              <a:ext uri="{FF2B5EF4-FFF2-40B4-BE49-F238E27FC236}">
                <a16:creationId xmlns:a16="http://schemas.microsoft.com/office/drawing/2014/main" id="{4A636FB5-A38A-42D2-AE48-88DBE1C83618}"/>
              </a:ext>
            </a:extLst>
          </p:cNvPr>
          <p:cNvSpPr txBox="1"/>
          <p:nvPr/>
        </p:nvSpPr>
        <p:spPr>
          <a:xfrm>
            <a:off x="675909" y="1606482"/>
            <a:ext cx="2168029" cy="307777"/>
          </a:xfrm>
          <a:prstGeom prst="rect">
            <a:avLst/>
          </a:prstGeom>
          <a:noFill/>
        </p:spPr>
        <p:txBody>
          <a:bodyPr wrap="square" rtlCol="0">
            <a:spAutoFit/>
          </a:bodyPr>
          <a:lstStyle/>
          <a:p>
            <a:pPr algn="ctr"/>
            <a:r>
              <a:rPr lang="en-US" sz="1400" b="1" dirty="0">
                <a:solidFill>
                  <a:schemeClr val="accent1"/>
                </a:solidFill>
                <a:latin typeface="Montserrat" panose="00000500000000000000" pitchFamily="50" charset="0"/>
              </a:rPr>
              <a:t>YEAR 1</a:t>
            </a:r>
          </a:p>
        </p:txBody>
      </p:sp>
      <p:sp>
        <p:nvSpPr>
          <p:cNvPr id="48" name="TextBox 47">
            <a:extLst>
              <a:ext uri="{FF2B5EF4-FFF2-40B4-BE49-F238E27FC236}">
                <a16:creationId xmlns:a16="http://schemas.microsoft.com/office/drawing/2014/main" id="{9B6374B1-9F55-45C7-BFE6-8CE651DB0C6A}"/>
              </a:ext>
            </a:extLst>
          </p:cNvPr>
          <p:cNvSpPr txBox="1"/>
          <p:nvPr/>
        </p:nvSpPr>
        <p:spPr>
          <a:xfrm>
            <a:off x="2846295" y="1606482"/>
            <a:ext cx="2168029" cy="307777"/>
          </a:xfrm>
          <a:prstGeom prst="rect">
            <a:avLst/>
          </a:prstGeom>
          <a:noFill/>
        </p:spPr>
        <p:txBody>
          <a:bodyPr wrap="square" rtlCol="0">
            <a:spAutoFit/>
          </a:bodyPr>
          <a:lstStyle/>
          <a:p>
            <a:pPr algn="ctr"/>
            <a:r>
              <a:rPr lang="en-US" sz="1400" b="1" dirty="0">
                <a:solidFill>
                  <a:schemeClr val="accent2"/>
                </a:solidFill>
                <a:latin typeface="Montserrat" panose="00000500000000000000" pitchFamily="50" charset="0"/>
              </a:rPr>
              <a:t>YEAR 2</a:t>
            </a:r>
          </a:p>
        </p:txBody>
      </p:sp>
      <p:sp>
        <p:nvSpPr>
          <p:cNvPr id="49" name="TextBox 48">
            <a:extLst>
              <a:ext uri="{FF2B5EF4-FFF2-40B4-BE49-F238E27FC236}">
                <a16:creationId xmlns:a16="http://schemas.microsoft.com/office/drawing/2014/main" id="{30796953-8AA3-4808-93CE-75F6980334F0}"/>
              </a:ext>
            </a:extLst>
          </p:cNvPr>
          <p:cNvSpPr txBox="1"/>
          <p:nvPr/>
        </p:nvSpPr>
        <p:spPr>
          <a:xfrm>
            <a:off x="5011991" y="1606482"/>
            <a:ext cx="2168029" cy="307777"/>
          </a:xfrm>
          <a:prstGeom prst="rect">
            <a:avLst/>
          </a:prstGeom>
          <a:noFill/>
        </p:spPr>
        <p:txBody>
          <a:bodyPr wrap="square" rtlCol="0">
            <a:spAutoFit/>
          </a:bodyPr>
          <a:lstStyle/>
          <a:p>
            <a:pPr algn="ctr"/>
            <a:r>
              <a:rPr lang="en-US" sz="1400" b="1" dirty="0">
                <a:solidFill>
                  <a:schemeClr val="accent1">
                    <a:lumMod val="60000"/>
                    <a:lumOff val="40000"/>
                  </a:schemeClr>
                </a:solidFill>
                <a:latin typeface="Montserrat" panose="00000500000000000000" pitchFamily="50" charset="0"/>
              </a:rPr>
              <a:t>YEAR 3</a:t>
            </a:r>
          </a:p>
        </p:txBody>
      </p:sp>
      <p:sp>
        <p:nvSpPr>
          <p:cNvPr id="50" name="TextBox 49">
            <a:extLst>
              <a:ext uri="{FF2B5EF4-FFF2-40B4-BE49-F238E27FC236}">
                <a16:creationId xmlns:a16="http://schemas.microsoft.com/office/drawing/2014/main" id="{D6822438-60EA-4055-B1E1-073FC358AC68}"/>
              </a:ext>
            </a:extLst>
          </p:cNvPr>
          <p:cNvSpPr txBox="1"/>
          <p:nvPr/>
        </p:nvSpPr>
        <p:spPr>
          <a:xfrm>
            <a:off x="7185368" y="1606482"/>
            <a:ext cx="2168029" cy="307777"/>
          </a:xfrm>
          <a:prstGeom prst="rect">
            <a:avLst/>
          </a:prstGeom>
          <a:noFill/>
        </p:spPr>
        <p:txBody>
          <a:bodyPr wrap="square" rtlCol="0">
            <a:spAutoFit/>
          </a:bodyPr>
          <a:lstStyle/>
          <a:p>
            <a:pPr algn="ctr"/>
            <a:r>
              <a:rPr lang="en-US" sz="1400" b="1" dirty="0">
                <a:solidFill>
                  <a:schemeClr val="accent3"/>
                </a:solidFill>
                <a:latin typeface="Montserrat" panose="00000500000000000000" pitchFamily="50" charset="0"/>
              </a:rPr>
              <a:t>YEAR 4</a:t>
            </a:r>
          </a:p>
        </p:txBody>
      </p:sp>
      <p:sp>
        <p:nvSpPr>
          <p:cNvPr id="51" name="TextBox 50">
            <a:extLst>
              <a:ext uri="{FF2B5EF4-FFF2-40B4-BE49-F238E27FC236}">
                <a16:creationId xmlns:a16="http://schemas.microsoft.com/office/drawing/2014/main" id="{D2B3BA54-189A-4D54-8F80-8B6B9C1F7F18}"/>
              </a:ext>
            </a:extLst>
          </p:cNvPr>
          <p:cNvSpPr txBox="1"/>
          <p:nvPr/>
        </p:nvSpPr>
        <p:spPr>
          <a:xfrm>
            <a:off x="9345396" y="1606482"/>
            <a:ext cx="2168029" cy="307777"/>
          </a:xfrm>
          <a:prstGeom prst="rect">
            <a:avLst/>
          </a:prstGeom>
          <a:noFill/>
        </p:spPr>
        <p:txBody>
          <a:bodyPr wrap="square" rtlCol="0">
            <a:spAutoFit/>
          </a:bodyPr>
          <a:lstStyle/>
          <a:p>
            <a:pPr algn="ctr"/>
            <a:r>
              <a:rPr lang="en-US" sz="1400" b="1" dirty="0">
                <a:solidFill>
                  <a:schemeClr val="tx2">
                    <a:lumMod val="40000"/>
                    <a:lumOff val="60000"/>
                  </a:schemeClr>
                </a:solidFill>
                <a:latin typeface="Montserrat" panose="00000500000000000000" pitchFamily="50" charset="0"/>
              </a:rPr>
              <a:t>YEAR 5</a:t>
            </a:r>
          </a:p>
        </p:txBody>
      </p:sp>
      <p:grpSp>
        <p:nvGrpSpPr>
          <p:cNvPr id="9" name="Group 8">
            <a:extLst>
              <a:ext uri="{FF2B5EF4-FFF2-40B4-BE49-F238E27FC236}">
                <a16:creationId xmlns:a16="http://schemas.microsoft.com/office/drawing/2014/main" id="{CB48C192-C066-4367-9F21-D242642A3691}"/>
              </a:ext>
            </a:extLst>
          </p:cNvPr>
          <p:cNvGrpSpPr/>
          <p:nvPr/>
        </p:nvGrpSpPr>
        <p:grpSpPr>
          <a:xfrm>
            <a:off x="1738056" y="4633936"/>
            <a:ext cx="426804" cy="426802"/>
            <a:chOff x="1738056" y="4633936"/>
            <a:chExt cx="426804" cy="426802"/>
          </a:xfrm>
        </p:grpSpPr>
        <p:sp>
          <p:nvSpPr>
            <p:cNvPr id="19" name="Oval 18">
              <a:extLst>
                <a:ext uri="{FF2B5EF4-FFF2-40B4-BE49-F238E27FC236}">
                  <a16:creationId xmlns:a16="http://schemas.microsoft.com/office/drawing/2014/main" id="{36B2FC43-63EB-4D4E-96B4-86194A2CB76D}"/>
                </a:ext>
              </a:extLst>
            </p:cNvPr>
            <p:cNvSpPr/>
            <p:nvPr/>
          </p:nvSpPr>
          <p:spPr>
            <a:xfrm>
              <a:off x="1738056" y="4633936"/>
              <a:ext cx="426804" cy="426802"/>
            </a:xfrm>
            <a:prstGeom prst="ellipse">
              <a:avLst/>
            </a:prstGeom>
            <a:gradFill flip="none" rotWithShape="1">
              <a:gsLst>
                <a:gs pos="100000">
                  <a:schemeClr val="accent2"/>
                </a:gs>
                <a:gs pos="0">
                  <a:schemeClr val="accent2">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02CEF5AE-E6D8-48EB-9FB4-07816FF2E919}"/>
                </a:ext>
              </a:extLst>
            </p:cNvPr>
            <p:cNvSpPr/>
            <p:nvPr/>
          </p:nvSpPr>
          <p:spPr>
            <a:xfrm>
              <a:off x="1851808" y="4751286"/>
              <a:ext cx="199300" cy="192103"/>
            </a:xfrm>
            <a:custGeom>
              <a:avLst/>
              <a:gdLst>
                <a:gd name="connsiteX0" fmla="*/ 1503709 w 1500838"/>
                <a:gd name="connsiteY0" fmla="*/ 602258 h 1446641"/>
                <a:gd name="connsiteX1" fmla="*/ 1443008 w 1500838"/>
                <a:gd name="connsiteY1" fmla="*/ 748298 h 1446641"/>
                <a:gd name="connsiteX2" fmla="*/ 1282544 w 1500838"/>
                <a:gd name="connsiteY2" fmla="*/ 903885 h 1446641"/>
                <a:gd name="connsiteX3" fmla="*/ 1254236 w 1500838"/>
                <a:gd name="connsiteY3" fmla="*/ 990183 h 1446641"/>
                <a:gd name="connsiteX4" fmla="*/ 1292966 w 1500838"/>
                <a:gd name="connsiteY4" fmla="*/ 1213225 h 1446641"/>
                <a:gd name="connsiteX5" fmla="*/ 1092687 w 1500838"/>
                <a:gd name="connsiteY5" fmla="*/ 1450482 h 1446641"/>
                <a:gd name="connsiteX6" fmla="*/ 990714 w 1500838"/>
                <a:gd name="connsiteY6" fmla="*/ 1424718 h 1446641"/>
                <a:gd name="connsiteX7" fmla="*/ 788809 w 1500838"/>
                <a:gd name="connsiteY7" fmla="*/ 1318409 h 1446641"/>
                <a:gd name="connsiteX8" fmla="*/ 716310 w 1500838"/>
                <a:gd name="connsiteY8" fmla="*/ 1317992 h 1446641"/>
                <a:gd name="connsiteX9" fmla="*/ 510195 w 1500838"/>
                <a:gd name="connsiteY9" fmla="*/ 1426302 h 1446641"/>
                <a:gd name="connsiteX10" fmla="*/ 211778 w 1500838"/>
                <a:gd name="connsiteY10" fmla="*/ 1279929 h 1446641"/>
                <a:gd name="connsiteX11" fmla="*/ 217156 w 1500838"/>
                <a:gd name="connsiteY11" fmla="*/ 1177705 h 1446641"/>
                <a:gd name="connsiteX12" fmla="*/ 252760 w 1500838"/>
                <a:gd name="connsiteY12" fmla="*/ 969964 h 1446641"/>
                <a:gd name="connsiteX13" fmla="*/ 231456 w 1500838"/>
                <a:gd name="connsiteY13" fmla="*/ 913974 h 1446641"/>
                <a:gd name="connsiteX14" fmla="*/ 63320 w 1500838"/>
                <a:gd name="connsiteY14" fmla="*/ 750549 h 1446641"/>
                <a:gd name="connsiteX15" fmla="*/ 69532 w 1500838"/>
                <a:gd name="connsiteY15" fmla="*/ 448756 h 1446641"/>
                <a:gd name="connsiteX16" fmla="*/ 195686 w 1500838"/>
                <a:gd name="connsiteY16" fmla="*/ 395935 h 1446641"/>
                <a:gd name="connsiteX17" fmla="*/ 415059 w 1500838"/>
                <a:gd name="connsiteY17" fmla="*/ 364167 h 1446641"/>
                <a:gd name="connsiteX18" fmla="*/ 463336 w 1500838"/>
                <a:gd name="connsiteY18" fmla="*/ 326354 h 1446641"/>
                <a:gd name="connsiteX19" fmla="*/ 563475 w 1500838"/>
                <a:gd name="connsiteY19" fmla="*/ 123074 h 1446641"/>
                <a:gd name="connsiteX20" fmla="*/ 740532 w 1500838"/>
                <a:gd name="connsiteY20" fmla="*/ 422 h 1446641"/>
                <a:gd name="connsiteX21" fmla="*/ 927095 w 1500838"/>
                <a:gd name="connsiteY21" fmla="*/ 98602 h 1446641"/>
                <a:gd name="connsiteX22" fmla="*/ 996717 w 1500838"/>
                <a:gd name="connsiteY22" fmla="*/ 236679 h 1446641"/>
                <a:gd name="connsiteX23" fmla="*/ 1041075 w 1500838"/>
                <a:gd name="connsiteY23" fmla="*/ 326354 h 1446641"/>
                <a:gd name="connsiteX24" fmla="*/ 1094147 w 1500838"/>
                <a:gd name="connsiteY24" fmla="*/ 364709 h 1446641"/>
                <a:gd name="connsiteX25" fmla="*/ 1328903 w 1500838"/>
                <a:gd name="connsiteY25" fmla="*/ 399020 h 1446641"/>
                <a:gd name="connsiteX26" fmla="*/ 1503709 w 1500838"/>
                <a:gd name="connsiteY26" fmla="*/ 602258 h 1446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00838" h="1446641">
                  <a:moveTo>
                    <a:pt x="1503709" y="602258"/>
                  </a:moveTo>
                  <a:cubicBezTo>
                    <a:pt x="1503626" y="659290"/>
                    <a:pt x="1483156" y="708276"/>
                    <a:pt x="1443008" y="748298"/>
                  </a:cubicBezTo>
                  <a:cubicBezTo>
                    <a:pt x="1390229" y="800869"/>
                    <a:pt x="1337116" y="853190"/>
                    <a:pt x="1282544" y="903885"/>
                  </a:cubicBezTo>
                  <a:cubicBezTo>
                    <a:pt x="1256154" y="928399"/>
                    <a:pt x="1247065" y="954330"/>
                    <a:pt x="1254236" y="990183"/>
                  </a:cubicBezTo>
                  <a:cubicBezTo>
                    <a:pt x="1269036" y="1064141"/>
                    <a:pt x="1281418" y="1138641"/>
                    <a:pt x="1292966" y="1213225"/>
                  </a:cubicBezTo>
                  <a:cubicBezTo>
                    <a:pt x="1312102" y="1336585"/>
                    <a:pt x="1217466" y="1448356"/>
                    <a:pt x="1092687" y="1450482"/>
                  </a:cubicBezTo>
                  <a:cubicBezTo>
                    <a:pt x="1056667" y="1451108"/>
                    <a:pt x="1022690" y="1441561"/>
                    <a:pt x="990714" y="1424718"/>
                  </a:cubicBezTo>
                  <a:cubicBezTo>
                    <a:pt x="923426" y="1389282"/>
                    <a:pt x="855805" y="1354429"/>
                    <a:pt x="788809" y="1318409"/>
                  </a:cubicBezTo>
                  <a:cubicBezTo>
                    <a:pt x="764045" y="1305109"/>
                    <a:pt x="741199" y="1304609"/>
                    <a:pt x="716310" y="1317992"/>
                  </a:cubicBezTo>
                  <a:cubicBezTo>
                    <a:pt x="647939" y="1354720"/>
                    <a:pt x="579275" y="1390949"/>
                    <a:pt x="510195" y="1426302"/>
                  </a:cubicBezTo>
                  <a:cubicBezTo>
                    <a:pt x="384000" y="1490838"/>
                    <a:pt x="238377" y="1419048"/>
                    <a:pt x="211778" y="1279929"/>
                  </a:cubicBezTo>
                  <a:cubicBezTo>
                    <a:pt x="205191" y="1245368"/>
                    <a:pt x="211278" y="1211557"/>
                    <a:pt x="217156" y="1177705"/>
                  </a:cubicBezTo>
                  <a:cubicBezTo>
                    <a:pt x="229121" y="1108500"/>
                    <a:pt x="241170" y="1039252"/>
                    <a:pt x="252760" y="969964"/>
                  </a:cubicBezTo>
                  <a:cubicBezTo>
                    <a:pt x="256512" y="947493"/>
                    <a:pt x="247256" y="929316"/>
                    <a:pt x="231456" y="913974"/>
                  </a:cubicBezTo>
                  <a:cubicBezTo>
                    <a:pt x="175383" y="859527"/>
                    <a:pt x="118810" y="805622"/>
                    <a:pt x="63320" y="750549"/>
                  </a:cubicBezTo>
                  <a:cubicBezTo>
                    <a:pt x="-23603" y="664293"/>
                    <a:pt x="-20560" y="530260"/>
                    <a:pt x="69532" y="448756"/>
                  </a:cubicBezTo>
                  <a:cubicBezTo>
                    <a:pt x="105344" y="416363"/>
                    <a:pt x="148660" y="402271"/>
                    <a:pt x="195686" y="395935"/>
                  </a:cubicBezTo>
                  <a:cubicBezTo>
                    <a:pt x="268894" y="386096"/>
                    <a:pt x="341976" y="375048"/>
                    <a:pt x="415059" y="364167"/>
                  </a:cubicBezTo>
                  <a:cubicBezTo>
                    <a:pt x="438030" y="360748"/>
                    <a:pt x="453205" y="347032"/>
                    <a:pt x="463336" y="326354"/>
                  </a:cubicBezTo>
                  <a:cubicBezTo>
                    <a:pt x="496521" y="258483"/>
                    <a:pt x="530248" y="190903"/>
                    <a:pt x="563475" y="123074"/>
                  </a:cubicBezTo>
                  <a:cubicBezTo>
                    <a:pt x="599704" y="49116"/>
                    <a:pt x="658278" y="5216"/>
                    <a:pt x="740532" y="422"/>
                  </a:cubicBezTo>
                  <a:cubicBezTo>
                    <a:pt x="820744" y="-4247"/>
                    <a:pt x="884613" y="29938"/>
                    <a:pt x="927095" y="98602"/>
                  </a:cubicBezTo>
                  <a:cubicBezTo>
                    <a:pt x="954193" y="142460"/>
                    <a:pt x="973704" y="190528"/>
                    <a:pt x="996717" y="236679"/>
                  </a:cubicBezTo>
                  <a:cubicBezTo>
                    <a:pt x="1011600" y="266529"/>
                    <a:pt x="1026609" y="296296"/>
                    <a:pt x="1041075" y="326354"/>
                  </a:cubicBezTo>
                  <a:cubicBezTo>
                    <a:pt x="1051915" y="348950"/>
                    <a:pt x="1069383" y="361165"/>
                    <a:pt x="1094147" y="364709"/>
                  </a:cubicBezTo>
                  <a:cubicBezTo>
                    <a:pt x="1172440" y="375840"/>
                    <a:pt x="1250692" y="387430"/>
                    <a:pt x="1328903" y="399020"/>
                  </a:cubicBezTo>
                  <a:cubicBezTo>
                    <a:pt x="1429584" y="413903"/>
                    <a:pt x="1503584" y="500118"/>
                    <a:pt x="1503709" y="602258"/>
                  </a:cubicBezTo>
                  <a:close/>
                </a:path>
              </a:pathLst>
            </a:custGeom>
            <a:solidFill>
              <a:schemeClr val="bg1"/>
            </a:solidFill>
            <a:ln w="4169" cap="flat">
              <a:noFill/>
              <a:prstDash val="solid"/>
              <a:miter/>
            </a:ln>
          </p:spPr>
          <p:txBody>
            <a:bodyPr rtlCol="0" anchor="ctr"/>
            <a:lstStyle/>
            <a:p>
              <a:endParaRPr lang="en-US"/>
            </a:p>
          </p:txBody>
        </p:sp>
      </p:grpSp>
      <p:grpSp>
        <p:nvGrpSpPr>
          <p:cNvPr id="52" name="Group 51">
            <a:extLst>
              <a:ext uri="{FF2B5EF4-FFF2-40B4-BE49-F238E27FC236}">
                <a16:creationId xmlns:a16="http://schemas.microsoft.com/office/drawing/2014/main" id="{EB84158B-2AE9-49FB-A86F-879BCDF15426}"/>
              </a:ext>
            </a:extLst>
          </p:cNvPr>
          <p:cNvGrpSpPr/>
          <p:nvPr/>
        </p:nvGrpSpPr>
        <p:grpSpPr>
          <a:xfrm>
            <a:off x="10149545" y="3501199"/>
            <a:ext cx="426804" cy="426802"/>
            <a:chOff x="10149545" y="3501199"/>
            <a:chExt cx="426804" cy="426802"/>
          </a:xfrm>
        </p:grpSpPr>
        <p:sp>
          <p:nvSpPr>
            <p:cNvPr id="27" name="Oval 26">
              <a:extLst>
                <a:ext uri="{FF2B5EF4-FFF2-40B4-BE49-F238E27FC236}">
                  <a16:creationId xmlns:a16="http://schemas.microsoft.com/office/drawing/2014/main" id="{1DD1057E-C642-4FE7-AF31-FD6DBE4A387D}"/>
                </a:ext>
              </a:extLst>
            </p:cNvPr>
            <p:cNvSpPr/>
            <p:nvPr/>
          </p:nvSpPr>
          <p:spPr>
            <a:xfrm>
              <a:off x="10149545" y="3501199"/>
              <a:ext cx="426804" cy="426802"/>
            </a:xfrm>
            <a:prstGeom prst="ellipse">
              <a:avLst/>
            </a:prstGeom>
            <a:gradFill flip="none" rotWithShape="1">
              <a:gsLst>
                <a:gs pos="100000">
                  <a:schemeClr val="tx2">
                    <a:lumMod val="60000"/>
                    <a:lumOff val="40000"/>
                  </a:schemeClr>
                </a:gs>
                <a:gs pos="0">
                  <a:schemeClr val="tx2">
                    <a:lumMod val="40000"/>
                    <a:lumOff val="6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C43EDD37-D7C0-47B2-A8DB-46D207A6A1F4}"/>
                </a:ext>
              </a:extLst>
            </p:cNvPr>
            <p:cNvSpPr/>
            <p:nvPr/>
          </p:nvSpPr>
          <p:spPr>
            <a:xfrm>
              <a:off x="10263297" y="3614950"/>
              <a:ext cx="199300" cy="199300"/>
            </a:xfrm>
            <a:custGeom>
              <a:avLst/>
              <a:gdLst>
                <a:gd name="connsiteX0" fmla="*/ 703510 w 1500838"/>
                <a:gd name="connsiteY0" fmla="*/ 466381 h 1500838"/>
                <a:gd name="connsiteX1" fmla="*/ 703551 w 1500838"/>
                <a:gd name="connsiteY1" fmla="*/ 677415 h 1500838"/>
                <a:gd name="connsiteX2" fmla="*/ 761584 w 1500838"/>
                <a:gd name="connsiteY2" fmla="*/ 784600 h 1500838"/>
                <a:gd name="connsiteX3" fmla="*/ 829288 w 1500838"/>
                <a:gd name="connsiteY3" fmla="*/ 800192 h 1500838"/>
                <a:gd name="connsiteX4" fmla="*/ 1243561 w 1500838"/>
                <a:gd name="connsiteY4" fmla="*/ 800234 h 1500838"/>
                <a:gd name="connsiteX5" fmla="*/ 1303595 w 1500838"/>
                <a:gd name="connsiteY5" fmla="*/ 859851 h 1500838"/>
                <a:gd name="connsiteX6" fmla="*/ 977455 w 1500838"/>
                <a:gd name="connsiteY6" fmla="*/ 1415953 h 1500838"/>
                <a:gd name="connsiteX7" fmla="*/ 607206 w 1500838"/>
                <a:gd name="connsiteY7" fmla="*/ 1501376 h 1500838"/>
                <a:gd name="connsiteX8" fmla="*/ 82204 w 1500838"/>
                <a:gd name="connsiteY8" fmla="*/ 1165438 h 1500838"/>
                <a:gd name="connsiteX9" fmla="*/ 1993 w 1500838"/>
                <a:gd name="connsiteY9" fmla="*/ 806154 h 1500838"/>
                <a:gd name="connsiteX10" fmla="*/ 240543 w 1500838"/>
                <a:gd name="connsiteY10" fmla="*/ 346439 h 1500838"/>
                <a:gd name="connsiteX11" fmla="*/ 646853 w 1500838"/>
                <a:gd name="connsiteY11" fmla="*/ 199940 h 1500838"/>
                <a:gd name="connsiteX12" fmla="*/ 703468 w 1500838"/>
                <a:gd name="connsiteY12" fmla="*/ 256847 h 1500838"/>
                <a:gd name="connsiteX13" fmla="*/ 703510 w 1500838"/>
                <a:gd name="connsiteY13" fmla="*/ 466381 h 1500838"/>
                <a:gd name="connsiteX14" fmla="*/ 1447968 w 1500838"/>
                <a:gd name="connsiteY14" fmla="*/ 702346 h 1500838"/>
                <a:gd name="connsiteX15" fmla="*/ 1503916 w 1500838"/>
                <a:gd name="connsiteY15" fmla="*/ 646273 h 1500838"/>
                <a:gd name="connsiteX16" fmla="*/ 1445925 w 1500838"/>
                <a:gd name="connsiteY16" fmla="*/ 383126 h 1500838"/>
                <a:gd name="connsiteX17" fmla="*/ 859305 w 1500838"/>
                <a:gd name="connsiteY17" fmla="*/ 79 h 1500838"/>
                <a:gd name="connsiteX18" fmla="*/ 801356 w 1500838"/>
                <a:gd name="connsiteY18" fmla="*/ 56944 h 1500838"/>
                <a:gd name="connsiteX19" fmla="*/ 801356 w 1500838"/>
                <a:gd name="connsiteY19" fmla="*/ 644522 h 1500838"/>
                <a:gd name="connsiteX20" fmla="*/ 858805 w 1500838"/>
                <a:gd name="connsiteY20" fmla="*/ 702388 h 1500838"/>
                <a:gd name="connsiteX21" fmla="*/ 1152594 w 1500838"/>
                <a:gd name="connsiteY21" fmla="*/ 702388 h 1500838"/>
                <a:gd name="connsiteX22" fmla="*/ 1447968 w 1500838"/>
                <a:gd name="connsiteY22" fmla="*/ 702346 h 150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00838" h="1500838">
                  <a:moveTo>
                    <a:pt x="703510" y="466381"/>
                  </a:moveTo>
                  <a:cubicBezTo>
                    <a:pt x="703510" y="536712"/>
                    <a:pt x="703385" y="607084"/>
                    <a:pt x="703551" y="677415"/>
                  </a:cubicBezTo>
                  <a:cubicBezTo>
                    <a:pt x="703676" y="723441"/>
                    <a:pt x="720936" y="760545"/>
                    <a:pt x="761584" y="784600"/>
                  </a:cubicBezTo>
                  <a:cubicBezTo>
                    <a:pt x="782387" y="796899"/>
                    <a:pt x="805567" y="800151"/>
                    <a:pt x="829288" y="800192"/>
                  </a:cubicBezTo>
                  <a:cubicBezTo>
                    <a:pt x="967365" y="800276"/>
                    <a:pt x="1105484" y="800234"/>
                    <a:pt x="1243561" y="800234"/>
                  </a:cubicBezTo>
                  <a:cubicBezTo>
                    <a:pt x="1285544" y="800234"/>
                    <a:pt x="1304971" y="818494"/>
                    <a:pt x="1303595" y="859851"/>
                  </a:cubicBezTo>
                  <a:cubicBezTo>
                    <a:pt x="1295382" y="1104029"/>
                    <a:pt x="1186113" y="1289925"/>
                    <a:pt x="977455" y="1415953"/>
                  </a:cubicBezTo>
                  <a:cubicBezTo>
                    <a:pt x="864016" y="1484450"/>
                    <a:pt x="738654" y="1512924"/>
                    <a:pt x="607206" y="1501376"/>
                  </a:cubicBezTo>
                  <a:cubicBezTo>
                    <a:pt x="374909" y="1480948"/>
                    <a:pt x="198644" y="1368010"/>
                    <a:pt x="82204" y="1165438"/>
                  </a:cubicBezTo>
                  <a:cubicBezTo>
                    <a:pt x="18460" y="1054543"/>
                    <a:pt x="-7804" y="933350"/>
                    <a:pt x="1993" y="806154"/>
                  </a:cubicBezTo>
                  <a:cubicBezTo>
                    <a:pt x="16376" y="619883"/>
                    <a:pt x="95795" y="465213"/>
                    <a:pt x="240543" y="346439"/>
                  </a:cubicBezTo>
                  <a:cubicBezTo>
                    <a:pt x="358192" y="249884"/>
                    <a:pt x="494268" y="201107"/>
                    <a:pt x="646853" y="199940"/>
                  </a:cubicBezTo>
                  <a:cubicBezTo>
                    <a:pt x="684082" y="199648"/>
                    <a:pt x="703426" y="219242"/>
                    <a:pt x="703468" y="256847"/>
                  </a:cubicBezTo>
                  <a:cubicBezTo>
                    <a:pt x="703551" y="326761"/>
                    <a:pt x="703510" y="396550"/>
                    <a:pt x="703510" y="466381"/>
                  </a:cubicBezTo>
                  <a:close/>
                  <a:moveTo>
                    <a:pt x="1447968" y="702346"/>
                  </a:moveTo>
                  <a:cubicBezTo>
                    <a:pt x="1484279" y="702304"/>
                    <a:pt x="1503790" y="682501"/>
                    <a:pt x="1503916" y="646273"/>
                  </a:cubicBezTo>
                  <a:cubicBezTo>
                    <a:pt x="1504207" y="554221"/>
                    <a:pt x="1486322" y="465547"/>
                    <a:pt x="1445925" y="383126"/>
                  </a:cubicBezTo>
                  <a:cubicBezTo>
                    <a:pt x="1326650" y="139573"/>
                    <a:pt x="1131124" y="10709"/>
                    <a:pt x="859305" y="79"/>
                  </a:cubicBezTo>
                  <a:cubicBezTo>
                    <a:pt x="820659" y="-1422"/>
                    <a:pt x="801356" y="18630"/>
                    <a:pt x="801356" y="56944"/>
                  </a:cubicBezTo>
                  <a:cubicBezTo>
                    <a:pt x="801314" y="252803"/>
                    <a:pt x="801314" y="448663"/>
                    <a:pt x="801356" y="644522"/>
                  </a:cubicBezTo>
                  <a:cubicBezTo>
                    <a:pt x="801356" y="682668"/>
                    <a:pt x="820909" y="702346"/>
                    <a:pt x="858805" y="702388"/>
                  </a:cubicBezTo>
                  <a:cubicBezTo>
                    <a:pt x="956735" y="702471"/>
                    <a:pt x="1054665" y="702429"/>
                    <a:pt x="1152594" y="702388"/>
                  </a:cubicBezTo>
                  <a:cubicBezTo>
                    <a:pt x="1251066" y="702388"/>
                    <a:pt x="1349496" y="702471"/>
                    <a:pt x="1447968" y="702346"/>
                  </a:cubicBezTo>
                  <a:close/>
                </a:path>
              </a:pathLst>
            </a:custGeom>
            <a:solidFill>
              <a:schemeClr val="bg1"/>
            </a:solidFill>
            <a:ln w="4169" cap="flat">
              <a:noFill/>
              <a:prstDash val="solid"/>
              <a:miter/>
            </a:ln>
          </p:spPr>
          <p:txBody>
            <a:bodyPr rtlCol="0" anchor="ctr"/>
            <a:lstStyle/>
            <a:p>
              <a:endParaRPr lang="en-US"/>
            </a:p>
          </p:txBody>
        </p:sp>
      </p:grpSp>
      <p:grpSp>
        <p:nvGrpSpPr>
          <p:cNvPr id="47" name="Group 46">
            <a:extLst>
              <a:ext uri="{FF2B5EF4-FFF2-40B4-BE49-F238E27FC236}">
                <a16:creationId xmlns:a16="http://schemas.microsoft.com/office/drawing/2014/main" id="{93755137-61E5-418C-8E6B-F38BF101ADAB}"/>
              </a:ext>
            </a:extLst>
          </p:cNvPr>
          <p:cNvGrpSpPr/>
          <p:nvPr/>
        </p:nvGrpSpPr>
        <p:grpSpPr>
          <a:xfrm>
            <a:off x="8819971" y="2559878"/>
            <a:ext cx="426804" cy="426802"/>
            <a:chOff x="8819971" y="2559878"/>
            <a:chExt cx="426804" cy="426802"/>
          </a:xfrm>
        </p:grpSpPr>
        <p:sp>
          <p:nvSpPr>
            <p:cNvPr id="26" name="Oval 25">
              <a:extLst>
                <a:ext uri="{FF2B5EF4-FFF2-40B4-BE49-F238E27FC236}">
                  <a16:creationId xmlns:a16="http://schemas.microsoft.com/office/drawing/2014/main" id="{DB86F040-FB57-45AF-AA2C-833A56E47F2D}"/>
                </a:ext>
              </a:extLst>
            </p:cNvPr>
            <p:cNvSpPr/>
            <p:nvPr/>
          </p:nvSpPr>
          <p:spPr>
            <a:xfrm>
              <a:off x="8819971" y="2559878"/>
              <a:ext cx="426804" cy="426802"/>
            </a:xfrm>
            <a:prstGeom prst="ellipse">
              <a:avLst/>
            </a:prstGeom>
            <a:gradFill flip="none" rotWithShape="1">
              <a:gsLst>
                <a:gs pos="100000">
                  <a:schemeClr val="accent3"/>
                </a:gs>
                <a:gs pos="0">
                  <a:schemeClr val="accent3">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a:extLst>
                <a:ext uri="{FF2B5EF4-FFF2-40B4-BE49-F238E27FC236}">
                  <a16:creationId xmlns:a16="http://schemas.microsoft.com/office/drawing/2014/main" id="{8DC401BE-A6A9-4A59-A660-94FF44E2531F}"/>
                </a:ext>
              </a:extLst>
            </p:cNvPr>
            <p:cNvSpPr/>
            <p:nvPr/>
          </p:nvSpPr>
          <p:spPr>
            <a:xfrm>
              <a:off x="8933723" y="2673629"/>
              <a:ext cx="199300" cy="199300"/>
            </a:xfrm>
            <a:custGeom>
              <a:avLst/>
              <a:gdLst>
                <a:gd name="connsiteX0" fmla="*/ 751596 w 1500838"/>
                <a:gd name="connsiteY0" fmla="*/ 500238 h 1500838"/>
                <a:gd name="connsiteX1" fmla="*/ 1479920 w 1500838"/>
                <a:gd name="connsiteY1" fmla="*/ 500238 h 1500838"/>
                <a:gd name="connsiteX2" fmla="*/ 1503016 w 1500838"/>
                <a:gd name="connsiteY2" fmla="*/ 523251 h 1500838"/>
                <a:gd name="connsiteX3" fmla="*/ 1503391 w 1500838"/>
                <a:gd name="connsiteY3" fmla="*/ 1167195 h 1500838"/>
                <a:gd name="connsiteX4" fmla="*/ 1202306 w 1500838"/>
                <a:gd name="connsiteY4" fmla="*/ 1502048 h 1500838"/>
                <a:gd name="connsiteX5" fmla="*/ 1164827 w 1500838"/>
                <a:gd name="connsiteY5" fmla="*/ 1502923 h 1500838"/>
                <a:gd name="connsiteX6" fmla="*/ 338031 w 1500838"/>
                <a:gd name="connsiteY6" fmla="*/ 1503507 h 1500838"/>
                <a:gd name="connsiteX7" fmla="*/ 968 w 1500838"/>
                <a:gd name="connsiteY7" fmla="*/ 1202881 h 1500838"/>
                <a:gd name="connsiteX8" fmla="*/ 51 w 1500838"/>
                <a:gd name="connsiteY8" fmla="*/ 1168528 h 1500838"/>
                <a:gd name="connsiteX9" fmla="*/ 9 w 1500838"/>
                <a:gd name="connsiteY9" fmla="*/ 523043 h 1500838"/>
                <a:gd name="connsiteX10" fmla="*/ 23272 w 1500838"/>
                <a:gd name="connsiteY10" fmla="*/ 500196 h 1500838"/>
                <a:gd name="connsiteX11" fmla="*/ 751596 w 1500838"/>
                <a:gd name="connsiteY11" fmla="*/ 500238 h 1500838"/>
                <a:gd name="connsiteX12" fmla="*/ 749887 w 1500838"/>
                <a:gd name="connsiteY12" fmla="*/ 850434 h 1500838"/>
                <a:gd name="connsiteX13" fmla="*/ 1187464 w 1500838"/>
                <a:gd name="connsiteY13" fmla="*/ 850475 h 1500838"/>
                <a:gd name="connsiteX14" fmla="*/ 1216814 w 1500838"/>
                <a:gd name="connsiteY14" fmla="*/ 847141 h 1500838"/>
                <a:gd name="connsiteX15" fmla="*/ 1237326 w 1500838"/>
                <a:gd name="connsiteY15" fmla="*/ 769597 h 1500838"/>
                <a:gd name="connsiteX16" fmla="*/ 1190591 w 1500838"/>
                <a:gd name="connsiteY16" fmla="*/ 752504 h 1500838"/>
                <a:gd name="connsiteX17" fmla="*/ 312309 w 1500838"/>
                <a:gd name="connsiteY17" fmla="*/ 752546 h 1500838"/>
                <a:gd name="connsiteX18" fmla="*/ 287586 w 1500838"/>
                <a:gd name="connsiteY18" fmla="*/ 755464 h 1500838"/>
                <a:gd name="connsiteX19" fmla="*/ 266658 w 1500838"/>
                <a:gd name="connsiteY19" fmla="*/ 834425 h 1500838"/>
                <a:gd name="connsiteX20" fmla="*/ 312309 w 1500838"/>
                <a:gd name="connsiteY20" fmla="*/ 850517 h 1500838"/>
                <a:gd name="connsiteX21" fmla="*/ 749887 w 1500838"/>
                <a:gd name="connsiteY21" fmla="*/ 850434 h 1500838"/>
                <a:gd name="connsiteX22" fmla="*/ 527804 w 1500838"/>
                <a:gd name="connsiteY22" fmla="*/ 1150601 h 1500838"/>
                <a:gd name="connsiteX23" fmla="*/ 734044 w 1500838"/>
                <a:gd name="connsiteY23" fmla="*/ 1150560 h 1500838"/>
                <a:gd name="connsiteX24" fmla="*/ 757391 w 1500838"/>
                <a:gd name="connsiteY24" fmla="*/ 1149435 h 1500838"/>
                <a:gd name="connsiteX25" fmla="*/ 798747 w 1500838"/>
                <a:gd name="connsiteY25" fmla="*/ 1110204 h 1500838"/>
                <a:gd name="connsiteX26" fmla="*/ 777777 w 1500838"/>
                <a:gd name="connsiteY26" fmla="*/ 1061635 h 1500838"/>
                <a:gd name="connsiteX27" fmla="*/ 742007 w 1500838"/>
                <a:gd name="connsiteY27" fmla="*/ 1052755 h 1500838"/>
                <a:gd name="connsiteX28" fmla="*/ 310766 w 1500838"/>
                <a:gd name="connsiteY28" fmla="*/ 1052714 h 1500838"/>
                <a:gd name="connsiteX29" fmla="*/ 287628 w 1500838"/>
                <a:gd name="connsiteY29" fmla="*/ 1055632 h 1500838"/>
                <a:gd name="connsiteX30" fmla="*/ 266616 w 1500838"/>
                <a:gd name="connsiteY30" fmla="*/ 1134509 h 1500838"/>
                <a:gd name="connsiteX31" fmla="*/ 310641 w 1500838"/>
                <a:gd name="connsiteY31" fmla="*/ 1150643 h 1500838"/>
                <a:gd name="connsiteX32" fmla="*/ 527804 w 1500838"/>
                <a:gd name="connsiteY32" fmla="*/ 1150601 h 1500838"/>
                <a:gd name="connsiteX33" fmla="*/ 1461076 w 1500838"/>
                <a:gd name="connsiteY33" fmla="*/ 402392 h 1500838"/>
                <a:gd name="connsiteX34" fmla="*/ 1495095 w 1500838"/>
                <a:gd name="connsiteY34" fmla="*/ 359701 h 1500838"/>
                <a:gd name="connsiteX35" fmla="*/ 1219024 w 1500838"/>
                <a:gd name="connsiteY35" fmla="*/ 103599 h 1500838"/>
                <a:gd name="connsiteX36" fmla="*/ 1202681 w 1500838"/>
                <a:gd name="connsiteY36" fmla="*/ 84506 h 1500838"/>
                <a:gd name="connsiteX37" fmla="*/ 1202681 w 1500838"/>
                <a:gd name="connsiteY37" fmla="*/ 48569 h 1500838"/>
                <a:gd name="connsiteX38" fmla="*/ 1151778 w 1500838"/>
                <a:gd name="connsiteY38" fmla="*/ 42 h 1500838"/>
                <a:gd name="connsiteX39" fmla="*/ 1100749 w 1500838"/>
                <a:gd name="connsiteY39" fmla="*/ 48277 h 1500838"/>
                <a:gd name="connsiteX40" fmla="*/ 1100666 w 1500838"/>
                <a:gd name="connsiteY40" fmla="*/ 87341 h 1500838"/>
                <a:gd name="connsiteX41" fmla="*/ 1087700 w 1500838"/>
                <a:gd name="connsiteY41" fmla="*/ 100098 h 1500838"/>
                <a:gd name="connsiteX42" fmla="*/ 815715 w 1500838"/>
                <a:gd name="connsiteY42" fmla="*/ 100139 h 1500838"/>
                <a:gd name="connsiteX43" fmla="*/ 802499 w 1500838"/>
                <a:gd name="connsiteY43" fmla="*/ 86006 h 1500838"/>
                <a:gd name="connsiteX44" fmla="*/ 802458 w 1500838"/>
                <a:gd name="connsiteY44" fmla="*/ 48485 h 1500838"/>
                <a:gd name="connsiteX45" fmla="*/ 751471 w 1500838"/>
                <a:gd name="connsiteY45" fmla="*/ 0 h 1500838"/>
                <a:gd name="connsiteX46" fmla="*/ 700526 w 1500838"/>
                <a:gd name="connsiteY46" fmla="*/ 48319 h 1500838"/>
                <a:gd name="connsiteX47" fmla="*/ 700442 w 1500838"/>
                <a:gd name="connsiteY47" fmla="*/ 87383 h 1500838"/>
                <a:gd name="connsiteX48" fmla="*/ 687393 w 1500838"/>
                <a:gd name="connsiteY48" fmla="*/ 100098 h 1500838"/>
                <a:gd name="connsiteX49" fmla="*/ 415408 w 1500838"/>
                <a:gd name="connsiteY49" fmla="*/ 100139 h 1500838"/>
                <a:gd name="connsiteX50" fmla="*/ 402276 w 1500838"/>
                <a:gd name="connsiteY50" fmla="*/ 85923 h 1500838"/>
                <a:gd name="connsiteX51" fmla="*/ 402150 w 1500838"/>
                <a:gd name="connsiteY51" fmla="*/ 46859 h 1500838"/>
                <a:gd name="connsiteX52" fmla="*/ 351205 w 1500838"/>
                <a:gd name="connsiteY52" fmla="*/ 0 h 1500838"/>
                <a:gd name="connsiteX53" fmla="*/ 300385 w 1500838"/>
                <a:gd name="connsiteY53" fmla="*/ 46818 h 1500838"/>
                <a:gd name="connsiteX54" fmla="*/ 300344 w 1500838"/>
                <a:gd name="connsiteY54" fmla="*/ 82754 h 1500838"/>
                <a:gd name="connsiteX55" fmla="*/ 282584 w 1500838"/>
                <a:gd name="connsiteY55" fmla="*/ 103808 h 1500838"/>
                <a:gd name="connsiteX56" fmla="*/ 3845 w 1500838"/>
                <a:gd name="connsiteY56" fmla="*/ 379504 h 1500838"/>
                <a:gd name="connsiteX57" fmla="*/ 23022 w 1500838"/>
                <a:gd name="connsiteY57" fmla="*/ 402392 h 1500838"/>
                <a:gd name="connsiteX58" fmla="*/ 749887 w 1500838"/>
                <a:gd name="connsiteY58" fmla="*/ 402392 h 1500838"/>
                <a:gd name="connsiteX59" fmla="*/ 1461076 w 1500838"/>
                <a:gd name="connsiteY59" fmla="*/ 402392 h 150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500838" h="1500838">
                  <a:moveTo>
                    <a:pt x="751596" y="500238"/>
                  </a:moveTo>
                  <a:cubicBezTo>
                    <a:pt x="994356" y="500238"/>
                    <a:pt x="1237159" y="500238"/>
                    <a:pt x="1479920" y="500238"/>
                  </a:cubicBezTo>
                  <a:cubicBezTo>
                    <a:pt x="1502974" y="500238"/>
                    <a:pt x="1503016" y="500280"/>
                    <a:pt x="1503016" y="523251"/>
                  </a:cubicBezTo>
                  <a:cubicBezTo>
                    <a:pt x="1503016" y="737912"/>
                    <a:pt x="1501890" y="952532"/>
                    <a:pt x="1503391" y="1167195"/>
                  </a:cubicBezTo>
                  <a:cubicBezTo>
                    <a:pt x="1504517" y="1327826"/>
                    <a:pt x="1384658" y="1481703"/>
                    <a:pt x="1202306" y="1502048"/>
                  </a:cubicBezTo>
                  <a:cubicBezTo>
                    <a:pt x="1189924" y="1503424"/>
                    <a:pt x="1177334" y="1502923"/>
                    <a:pt x="1164827" y="1502923"/>
                  </a:cubicBezTo>
                  <a:cubicBezTo>
                    <a:pt x="889214" y="1502965"/>
                    <a:pt x="613602" y="1501464"/>
                    <a:pt x="338031" y="1503507"/>
                  </a:cubicBezTo>
                  <a:cubicBezTo>
                    <a:pt x="177983" y="1504716"/>
                    <a:pt x="21771" y="1386400"/>
                    <a:pt x="968" y="1202881"/>
                  </a:cubicBezTo>
                  <a:cubicBezTo>
                    <a:pt x="-324" y="1191541"/>
                    <a:pt x="51" y="1179993"/>
                    <a:pt x="51" y="1168528"/>
                  </a:cubicBezTo>
                  <a:cubicBezTo>
                    <a:pt x="9" y="953366"/>
                    <a:pt x="9" y="738205"/>
                    <a:pt x="9" y="523043"/>
                  </a:cubicBezTo>
                  <a:cubicBezTo>
                    <a:pt x="9" y="500238"/>
                    <a:pt x="51" y="500196"/>
                    <a:pt x="23272" y="500196"/>
                  </a:cubicBezTo>
                  <a:cubicBezTo>
                    <a:pt x="266033" y="500238"/>
                    <a:pt x="508793" y="500238"/>
                    <a:pt x="751596" y="500238"/>
                  </a:cubicBezTo>
                  <a:close/>
                  <a:moveTo>
                    <a:pt x="749887" y="850434"/>
                  </a:moveTo>
                  <a:cubicBezTo>
                    <a:pt x="895760" y="850434"/>
                    <a:pt x="1041591" y="850392"/>
                    <a:pt x="1187464" y="850475"/>
                  </a:cubicBezTo>
                  <a:cubicBezTo>
                    <a:pt x="1197428" y="850475"/>
                    <a:pt x="1207267" y="850267"/>
                    <a:pt x="1216814" y="847141"/>
                  </a:cubicBezTo>
                  <a:cubicBezTo>
                    <a:pt x="1249749" y="836426"/>
                    <a:pt x="1260464" y="795236"/>
                    <a:pt x="1237326" y="769597"/>
                  </a:cubicBezTo>
                  <a:cubicBezTo>
                    <a:pt x="1224652" y="755547"/>
                    <a:pt x="1208435" y="752462"/>
                    <a:pt x="1190591" y="752504"/>
                  </a:cubicBezTo>
                  <a:cubicBezTo>
                    <a:pt x="897844" y="752587"/>
                    <a:pt x="605055" y="752587"/>
                    <a:pt x="312309" y="752546"/>
                  </a:cubicBezTo>
                  <a:cubicBezTo>
                    <a:pt x="303929" y="752546"/>
                    <a:pt x="295674" y="753046"/>
                    <a:pt x="287586" y="755464"/>
                  </a:cubicBezTo>
                  <a:cubicBezTo>
                    <a:pt x="252859" y="765803"/>
                    <a:pt x="241686" y="808327"/>
                    <a:pt x="266658" y="834425"/>
                  </a:cubicBezTo>
                  <a:cubicBezTo>
                    <a:pt x="279290" y="847599"/>
                    <a:pt x="295049" y="850517"/>
                    <a:pt x="312309" y="850517"/>
                  </a:cubicBezTo>
                  <a:cubicBezTo>
                    <a:pt x="458140" y="850392"/>
                    <a:pt x="604013" y="850434"/>
                    <a:pt x="749887" y="850434"/>
                  </a:cubicBezTo>
                  <a:close/>
                  <a:moveTo>
                    <a:pt x="527804" y="1150601"/>
                  </a:moveTo>
                  <a:cubicBezTo>
                    <a:pt x="596551" y="1150601"/>
                    <a:pt x="665298" y="1150643"/>
                    <a:pt x="734044" y="1150560"/>
                  </a:cubicBezTo>
                  <a:cubicBezTo>
                    <a:pt x="741840" y="1150560"/>
                    <a:pt x="749761" y="1150768"/>
                    <a:pt x="757391" y="1149435"/>
                  </a:cubicBezTo>
                  <a:cubicBezTo>
                    <a:pt x="779528" y="1145474"/>
                    <a:pt x="793703" y="1132466"/>
                    <a:pt x="798747" y="1110204"/>
                  </a:cubicBezTo>
                  <a:cubicBezTo>
                    <a:pt x="802791" y="1092277"/>
                    <a:pt x="794578" y="1073267"/>
                    <a:pt x="777777" y="1061635"/>
                  </a:cubicBezTo>
                  <a:cubicBezTo>
                    <a:pt x="767021" y="1054173"/>
                    <a:pt x="754723" y="1052755"/>
                    <a:pt x="742007" y="1052755"/>
                  </a:cubicBezTo>
                  <a:cubicBezTo>
                    <a:pt x="598260" y="1052797"/>
                    <a:pt x="454513" y="1052797"/>
                    <a:pt x="310766" y="1052714"/>
                  </a:cubicBezTo>
                  <a:cubicBezTo>
                    <a:pt x="302887" y="1052714"/>
                    <a:pt x="295174" y="1053381"/>
                    <a:pt x="287628" y="1055632"/>
                  </a:cubicBezTo>
                  <a:cubicBezTo>
                    <a:pt x="252900" y="1065929"/>
                    <a:pt x="241644" y="1108453"/>
                    <a:pt x="266616" y="1134509"/>
                  </a:cubicBezTo>
                  <a:cubicBezTo>
                    <a:pt x="278748" y="1147183"/>
                    <a:pt x="293882" y="1150643"/>
                    <a:pt x="310641" y="1150643"/>
                  </a:cubicBezTo>
                  <a:cubicBezTo>
                    <a:pt x="383015" y="1150560"/>
                    <a:pt x="455430" y="1150601"/>
                    <a:pt x="527804" y="1150601"/>
                  </a:cubicBezTo>
                  <a:close/>
                  <a:moveTo>
                    <a:pt x="1461076" y="402392"/>
                  </a:moveTo>
                  <a:cubicBezTo>
                    <a:pt x="1505017" y="402392"/>
                    <a:pt x="1505017" y="402392"/>
                    <a:pt x="1495095" y="359701"/>
                  </a:cubicBezTo>
                  <a:cubicBezTo>
                    <a:pt x="1463827" y="225460"/>
                    <a:pt x="1354183" y="123444"/>
                    <a:pt x="1219024" y="103599"/>
                  </a:cubicBezTo>
                  <a:cubicBezTo>
                    <a:pt x="1206475" y="101765"/>
                    <a:pt x="1201889" y="96846"/>
                    <a:pt x="1202681" y="84506"/>
                  </a:cubicBezTo>
                  <a:cubicBezTo>
                    <a:pt x="1203473" y="72582"/>
                    <a:pt x="1203140" y="60534"/>
                    <a:pt x="1202681" y="48569"/>
                  </a:cubicBezTo>
                  <a:cubicBezTo>
                    <a:pt x="1201597" y="20679"/>
                    <a:pt x="1179794" y="42"/>
                    <a:pt x="1151778" y="42"/>
                  </a:cubicBezTo>
                  <a:cubicBezTo>
                    <a:pt x="1123429" y="0"/>
                    <a:pt x="1101833" y="20220"/>
                    <a:pt x="1100749" y="48277"/>
                  </a:cubicBezTo>
                  <a:cubicBezTo>
                    <a:pt x="1100249" y="61285"/>
                    <a:pt x="1100249" y="74334"/>
                    <a:pt x="1100666" y="87341"/>
                  </a:cubicBezTo>
                  <a:cubicBezTo>
                    <a:pt x="1100999" y="96846"/>
                    <a:pt x="1096997" y="100139"/>
                    <a:pt x="1087700" y="100098"/>
                  </a:cubicBezTo>
                  <a:cubicBezTo>
                    <a:pt x="997025" y="99890"/>
                    <a:pt x="906391" y="99890"/>
                    <a:pt x="815715" y="100139"/>
                  </a:cubicBezTo>
                  <a:cubicBezTo>
                    <a:pt x="805126" y="100181"/>
                    <a:pt x="802124" y="95679"/>
                    <a:pt x="802499" y="86006"/>
                  </a:cubicBezTo>
                  <a:cubicBezTo>
                    <a:pt x="802958" y="73541"/>
                    <a:pt x="802916" y="60992"/>
                    <a:pt x="802458" y="48485"/>
                  </a:cubicBezTo>
                  <a:cubicBezTo>
                    <a:pt x="801374" y="20595"/>
                    <a:pt x="779528" y="0"/>
                    <a:pt x="751471" y="0"/>
                  </a:cubicBezTo>
                  <a:cubicBezTo>
                    <a:pt x="723121" y="0"/>
                    <a:pt x="701568" y="20220"/>
                    <a:pt x="700526" y="48319"/>
                  </a:cubicBezTo>
                  <a:cubicBezTo>
                    <a:pt x="700025" y="61326"/>
                    <a:pt x="700025" y="74375"/>
                    <a:pt x="700442" y="87383"/>
                  </a:cubicBezTo>
                  <a:cubicBezTo>
                    <a:pt x="700776" y="96971"/>
                    <a:pt x="696648" y="100098"/>
                    <a:pt x="687393" y="100098"/>
                  </a:cubicBezTo>
                  <a:cubicBezTo>
                    <a:pt x="596717" y="99931"/>
                    <a:pt x="506083" y="99890"/>
                    <a:pt x="415408" y="100139"/>
                  </a:cubicBezTo>
                  <a:cubicBezTo>
                    <a:pt x="404735" y="100181"/>
                    <a:pt x="401942" y="95554"/>
                    <a:pt x="402276" y="85923"/>
                  </a:cubicBezTo>
                  <a:cubicBezTo>
                    <a:pt x="402734" y="72916"/>
                    <a:pt x="402818" y="59867"/>
                    <a:pt x="402150" y="46859"/>
                  </a:cubicBezTo>
                  <a:cubicBezTo>
                    <a:pt x="400733" y="20011"/>
                    <a:pt x="378637" y="0"/>
                    <a:pt x="351205" y="0"/>
                  </a:cubicBezTo>
                  <a:cubicBezTo>
                    <a:pt x="323523" y="42"/>
                    <a:pt x="301844" y="19761"/>
                    <a:pt x="300385" y="46818"/>
                  </a:cubicBezTo>
                  <a:cubicBezTo>
                    <a:pt x="299760" y="58783"/>
                    <a:pt x="299426" y="70831"/>
                    <a:pt x="300344" y="82754"/>
                  </a:cubicBezTo>
                  <a:cubicBezTo>
                    <a:pt x="301428" y="96387"/>
                    <a:pt x="296675" y="101765"/>
                    <a:pt x="282584" y="103808"/>
                  </a:cubicBezTo>
                  <a:cubicBezTo>
                    <a:pt x="142338" y="123986"/>
                    <a:pt x="26065" y="239342"/>
                    <a:pt x="3845" y="379504"/>
                  </a:cubicBezTo>
                  <a:cubicBezTo>
                    <a:pt x="259" y="402184"/>
                    <a:pt x="384" y="402392"/>
                    <a:pt x="23022" y="402392"/>
                  </a:cubicBezTo>
                  <a:cubicBezTo>
                    <a:pt x="265324" y="402392"/>
                    <a:pt x="507584" y="402392"/>
                    <a:pt x="749887" y="402392"/>
                  </a:cubicBezTo>
                  <a:cubicBezTo>
                    <a:pt x="986936" y="402392"/>
                    <a:pt x="1223985" y="402392"/>
                    <a:pt x="1461076" y="402392"/>
                  </a:cubicBezTo>
                  <a:close/>
                </a:path>
              </a:pathLst>
            </a:custGeom>
            <a:solidFill>
              <a:schemeClr val="bg1"/>
            </a:solidFill>
            <a:ln w="4169" cap="flat">
              <a:noFill/>
              <a:prstDash val="solid"/>
              <a:miter/>
            </a:ln>
          </p:spPr>
          <p:txBody>
            <a:bodyPr rtlCol="0" anchor="ctr"/>
            <a:lstStyle/>
            <a:p>
              <a:endParaRPr lang="en-US"/>
            </a:p>
          </p:txBody>
        </p:sp>
      </p:grpSp>
      <p:grpSp>
        <p:nvGrpSpPr>
          <p:cNvPr id="65" name="Group 64">
            <a:extLst>
              <a:ext uri="{FF2B5EF4-FFF2-40B4-BE49-F238E27FC236}">
                <a16:creationId xmlns:a16="http://schemas.microsoft.com/office/drawing/2014/main" id="{0697DFCD-0BC5-4980-B447-7B4A8733D80A}"/>
              </a:ext>
            </a:extLst>
          </p:cNvPr>
          <p:cNvGrpSpPr/>
          <p:nvPr/>
        </p:nvGrpSpPr>
        <p:grpSpPr>
          <a:xfrm>
            <a:off x="9771073" y="4939708"/>
            <a:ext cx="426804" cy="426802"/>
            <a:chOff x="9771073" y="4939708"/>
            <a:chExt cx="426804" cy="426802"/>
          </a:xfrm>
        </p:grpSpPr>
        <p:sp>
          <p:nvSpPr>
            <p:cNvPr id="28" name="Oval 27">
              <a:extLst>
                <a:ext uri="{FF2B5EF4-FFF2-40B4-BE49-F238E27FC236}">
                  <a16:creationId xmlns:a16="http://schemas.microsoft.com/office/drawing/2014/main" id="{0A06B1C2-58A7-4122-8F5B-5B14D61C5864}"/>
                </a:ext>
              </a:extLst>
            </p:cNvPr>
            <p:cNvSpPr/>
            <p:nvPr/>
          </p:nvSpPr>
          <p:spPr>
            <a:xfrm>
              <a:off x="9771073" y="4939708"/>
              <a:ext cx="426804" cy="426802"/>
            </a:xfrm>
            <a:prstGeom prst="ellipse">
              <a:avLst/>
            </a:prstGeom>
            <a:gradFill flip="none" rotWithShape="1">
              <a:gsLst>
                <a:gs pos="100000">
                  <a:schemeClr val="tx2">
                    <a:lumMod val="60000"/>
                    <a:lumOff val="40000"/>
                  </a:schemeClr>
                </a:gs>
                <a:gs pos="0">
                  <a:schemeClr val="tx2">
                    <a:lumMod val="40000"/>
                    <a:lumOff val="6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55">
              <a:extLst>
                <a:ext uri="{FF2B5EF4-FFF2-40B4-BE49-F238E27FC236}">
                  <a16:creationId xmlns:a16="http://schemas.microsoft.com/office/drawing/2014/main" id="{C5369EF2-48EE-4F87-A23B-531D3A66AAEC}"/>
                </a:ext>
              </a:extLst>
            </p:cNvPr>
            <p:cNvSpPr/>
            <p:nvPr/>
          </p:nvSpPr>
          <p:spPr>
            <a:xfrm>
              <a:off x="9904755" y="5053459"/>
              <a:ext cx="159440" cy="199300"/>
            </a:xfrm>
            <a:custGeom>
              <a:avLst/>
              <a:gdLst>
                <a:gd name="connsiteX0" fmla="*/ 600253 w 1200671"/>
                <a:gd name="connsiteY0" fmla="*/ 1503286 h 1500838"/>
                <a:gd name="connsiteX1" fmla="*/ 220416 w 1200671"/>
                <a:gd name="connsiteY1" fmla="*/ 1503244 h 1500838"/>
                <a:gd name="connsiteX2" fmla="*/ 1085 w 1200671"/>
                <a:gd name="connsiteY2" fmla="*/ 1311345 h 1500838"/>
                <a:gd name="connsiteX3" fmla="*/ 84 w 1200671"/>
                <a:gd name="connsiteY3" fmla="*/ 1283246 h 1500838"/>
                <a:gd name="connsiteX4" fmla="*/ 84 w 1200671"/>
                <a:gd name="connsiteY4" fmla="*/ 670487 h 1500838"/>
                <a:gd name="connsiteX5" fmla="*/ 220416 w 1200671"/>
                <a:gd name="connsiteY5" fmla="*/ 450447 h 1500838"/>
                <a:gd name="connsiteX6" fmla="*/ 250224 w 1200671"/>
                <a:gd name="connsiteY6" fmla="*/ 420305 h 1500838"/>
                <a:gd name="connsiteX7" fmla="*/ 259438 w 1200671"/>
                <a:gd name="connsiteY7" fmla="*/ 267929 h 1500838"/>
                <a:gd name="connsiteX8" fmla="*/ 553602 w 1200671"/>
                <a:gd name="connsiteY8" fmla="*/ 3156 h 1500838"/>
                <a:gd name="connsiteX9" fmla="*/ 949907 w 1200671"/>
                <a:gd name="connsiteY9" fmla="*/ 304032 h 1500838"/>
                <a:gd name="connsiteX10" fmla="*/ 952658 w 1200671"/>
                <a:gd name="connsiteY10" fmla="*/ 421056 h 1500838"/>
                <a:gd name="connsiteX11" fmla="*/ 981716 w 1200671"/>
                <a:gd name="connsiteY11" fmla="*/ 450489 h 1500838"/>
                <a:gd name="connsiteX12" fmla="*/ 1185205 w 1200671"/>
                <a:gd name="connsiteY12" fmla="*/ 583188 h 1500838"/>
                <a:gd name="connsiteX13" fmla="*/ 1202840 w 1200671"/>
                <a:gd name="connsiteY13" fmla="*/ 663441 h 1500838"/>
                <a:gd name="connsiteX14" fmla="*/ 1202673 w 1200671"/>
                <a:gd name="connsiteY14" fmla="*/ 1290250 h 1500838"/>
                <a:gd name="connsiteX15" fmla="*/ 989471 w 1200671"/>
                <a:gd name="connsiteY15" fmla="*/ 1503077 h 1500838"/>
                <a:gd name="connsiteX16" fmla="*/ 600253 w 1200671"/>
                <a:gd name="connsiteY16" fmla="*/ 1503286 h 1500838"/>
                <a:gd name="connsiteX17" fmla="*/ 599878 w 1200671"/>
                <a:gd name="connsiteY17" fmla="*/ 450489 h 1500838"/>
                <a:gd name="connsiteX18" fmla="*/ 629561 w 1200671"/>
                <a:gd name="connsiteY18" fmla="*/ 450489 h 1500838"/>
                <a:gd name="connsiteX19" fmla="*/ 834342 w 1200671"/>
                <a:gd name="connsiteY19" fmla="*/ 450489 h 1500838"/>
                <a:gd name="connsiteX20" fmla="*/ 850476 w 1200671"/>
                <a:gd name="connsiteY20" fmla="*/ 439482 h 1500838"/>
                <a:gd name="connsiteX21" fmla="*/ 846224 w 1200671"/>
                <a:gd name="connsiteY21" fmla="*/ 309994 h 1500838"/>
                <a:gd name="connsiteX22" fmla="*/ 576532 w 1200671"/>
                <a:gd name="connsiteY22" fmla="*/ 104629 h 1500838"/>
                <a:gd name="connsiteX23" fmla="*/ 358368 w 1200671"/>
                <a:gd name="connsiteY23" fmla="*/ 300780 h 1500838"/>
                <a:gd name="connsiteX24" fmla="*/ 352156 w 1200671"/>
                <a:gd name="connsiteY24" fmla="*/ 433188 h 1500838"/>
                <a:gd name="connsiteX25" fmla="*/ 370083 w 1200671"/>
                <a:gd name="connsiteY25" fmla="*/ 450739 h 1500838"/>
                <a:gd name="connsiteX26" fmla="*/ 599878 w 1200671"/>
                <a:gd name="connsiteY26" fmla="*/ 450489 h 1500838"/>
                <a:gd name="connsiteX27" fmla="*/ 552560 w 1200671"/>
                <a:gd name="connsiteY27" fmla="*/ 1100852 h 1500838"/>
                <a:gd name="connsiteX28" fmla="*/ 552601 w 1200671"/>
                <a:gd name="connsiteY28" fmla="*/ 1147712 h 1500838"/>
                <a:gd name="connsiteX29" fmla="*/ 562565 w 1200671"/>
                <a:gd name="connsiteY29" fmla="*/ 1179938 h 1500838"/>
                <a:gd name="connsiteX30" fmla="*/ 614970 w 1200671"/>
                <a:gd name="connsiteY30" fmla="*/ 1198073 h 1500838"/>
                <a:gd name="connsiteX31" fmla="*/ 650114 w 1200671"/>
                <a:gd name="connsiteY31" fmla="*/ 1149796 h 1500838"/>
                <a:gd name="connsiteX32" fmla="*/ 650114 w 1200671"/>
                <a:gd name="connsiteY32" fmla="*/ 1059246 h 1500838"/>
                <a:gd name="connsiteX33" fmla="*/ 665748 w 1200671"/>
                <a:gd name="connsiteY33" fmla="*/ 1034440 h 1500838"/>
                <a:gd name="connsiteX34" fmla="*/ 749587 w 1200671"/>
                <a:gd name="connsiteY34" fmla="*/ 900407 h 1500838"/>
                <a:gd name="connsiteX35" fmla="*/ 569945 w 1200671"/>
                <a:gd name="connsiteY35" fmla="*/ 756326 h 1500838"/>
                <a:gd name="connsiteX36" fmla="*/ 452962 w 1200671"/>
                <a:gd name="connsiteY36" fmla="*/ 901491 h 1500838"/>
                <a:gd name="connsiteX37" fmla="*/ 536801 w 1200671"/>
                <a:gd name="connsiteY37" fmla="*/ 1034148 h 1500838"/>
                <a:gd name="connsiteX38" fmla="*/ 552810 w 1200671"/>
                <a:gd name="connsiteY38" fmla="*/ 1060288 h 1500838"/>
                <a:gd name="connsiteX39" fmla="*/ 552560 w 1200671"/>
                <a:gd name="connsiteY39" fmla="*/ 1100852 h 150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00671" h="1500838">
                  <a:moveTo>
                    <a:pt x="600253" y="1503286"/>
                  </a:moveTo>
                  <a:cubicBezTo>
                    <a:pt x="473641" y="1503286"/>
                    <a:pt x="347028" y="1503453"/>
                    <a:pt x="220416" y="1503244"/>
                  </a:cubicBezTo>
                  <a:cubicBezTo>
                    <a:pt x="108020" y="1503077"/>
                    <a:pt x="16385" y="1422865"/>
                    <a:pt x="1085" y="1311345"/>
                  </a:cubicBezTo>
                  <a:cubicBezTo>
                    <a:pt x="-166" y="1302090"/>
                    <a:pt x="84" y="1292626"/>
                    <a:pt x="84" y="1283246"/>
                  </a:cubicBezTo>
                  <a:cubicBezTo>
                    <a:pt x="43" y="1079007"/>
                    <a:pt x="-82" y="874726"/>
                    <a:pt x="84" y="670487"/>
                  </a:cubicBezTo>
                  <a:cubicBezTo>
                    <a:pt x="168" y="547043"/>
                    <a:pt x="96763" y="450906"/>
                    <a:pt x="220416" y="450447"/>
                  </a:cubicBezTo>
                  <a:cubicBezTo>
                    <a:pt x="254143" y="450322"/>
                    <a:pt x="249599" y="454699"/>
                    <a:pt x="250224" y="420305"/>
                  </a:cubicBezTo>
                  <a:cubicBezTo>
                    <a:pt x="251141" y="369402"/>
                    <a:pt x="247056" y="318415"/>
                    <a:pt x="259438" y="267929"/>
                  </a:cubicBezTo>
                  <a:cubicBezTo>
                    <a:pt x="293582" y="128601"/>
                    <a:pt x="411398" y="21833"/>
                    <a:pt x="553602" y="3156"/>
                  </a:cubicBezTo>
                  <a:cubicBezTo>
                    <a:pt x="748002" y="-22442"/>
                    <a:pt x="922850" y="110382"/>
                    <a:pt x="949907" y="304032"/>
                  </a:cubicBezTo>
                  <a:cubicBezTo>
                    <a:pt x="955368" y="342971"/>
                    <a:pt x="951783" y="382076"/>
                    <a:pt x="952658" y="421056"/>
                  </a:cubicBezTo>
                  <a:cubicBezTo>
                    <a:pt x="953409" y="454283"/>
                    <a:pt x="949031" y="449905"/>
                    <a:pt x="981716" y="450489"/>
                  </a:cubicBezTo>
                  <a:cubicBezTo>
                    <a:pt x="1077186" y="452240"/>
                    <a:pt x="1144724" y="497390"/>
                    <a:pt x="1185205" y="583188"/>
                  </a:cubicBezTo>
                  <a:cubicBezTo>
                    <a:pt x="1197087" y="608369"/>
                    <a:pt x="1202840" y="635342"/>
                    <a:pt x="1202840" y="663441"/>
                  </a:cubicBezTo>
                  <a:cubicBezTo>
                    <a:pt x="1202798" y="872391"/>
                    <a:pt x="1203174" y="1081342"/>
                    <a:pt x="1202673" y="1290250"/>
                  </a:cubicBezTo>
                  <a:cubicBezTo>
                    <a:pt x="1202381" y="1404689"/>
                    <a:pt x="1104035" y="1502618"/>
                    <a:pt x="989471" y="1503077"/>
                  </a:cubicBezTo>
                  <a:cubicBezTo>
                    <a:pt x="859731" y="1503619"/>
                    <a:pt x="729992" y="1503244"/>
                    <a:pt x="600253" y="1503286"/>
                  </a:cubicBezTo>
                  <a:close/>
                  <a:moveTo>
                    <a:pt x="599878" y="450489"/>
                  </a:moveTo>
                  <a:cubicBezTo>
                    <a:pt x="609758" y="450489"/>
                    <a:pt x="619681" y="450489"/>
                    <a:pt x="629561" y="450489"/>
                  </a:cubicBezTo>
                  <a:cubicBezTo>
                    <a:pt x="697808" y="450489"/>
                    <a:pt x="766096" y="450489"/>
                    <a:pt x="834342" y="450489"/>
                  </a:cubicBezTo>
                  <a:cubicBezTo>
                    <a:pt x="842138" y="450489"/>
                    <a:pt x="850685" y="451865"/>
                    <a:pt x="850476" y="439482"/>
                  </a:cubicBezTo>
                  <a:cubicBezTo>
                    <a:pt x="849726" y="396292"/>
                    <a:pt x="853270" y="352934"/>
                    <a:pt x="846224" y="309994"/>
                  </a:cubicBezTo>
                  <a:cubicBezTo>
                    <a:pt x="825838" y="185591"/>
                    <a:pt x="710398" y="91330"/>
                    <a:pt x="576532" y="104629"/>
                  </a:cubicBezTo>
                  <a:cubicBezTo>
                    <a:pt x="469972" y="115218"/>
                    <a:pt x="379171" y="195721"/>
                    <a:pt x="358368" y="300780"/>
                  </a:cubicBezTo>
                  <a:cubicBezTo>
                    <a:pt x="349655" y="344679"/>
                    <a:pt x="353615" y="389038"/>
                    <a:pt x="352156" y="433188"/>
                  </a:cubicBezTo>
                  <a:cubicBezTo>
                    <a:pt x="351697" y="447237"/>
                    <a:pt x="356617" y="450822"/>
                    <a:pt x="370083" y="450739"/>
                  </a:cubicBezTo>
                  <a:cubicBezTo>
                    <a:pt x="446667" y="450239"/>
                    <a:pt x="523252" y="450489"/>
                    <a:pt x="599878" y="450489"/>
                  </a:cubicBezTo>
                  <a:close/>
                  <a:moveTo>
                    <a:pt x="552560" y="1100852"/>
                  </a:moveTo>
                  <a:cubicBezTo>
                    <a:pt x="552560" y="1116486"/>
                    <a:pt x="552351" y="1132078"/>
                    <a:pt x="552601" y="1147712"/>
                  </a:cubicBezTo>
                  <a:cubicBezTo>
                    <a:pt x="552768" y="1159343"/>
                    <a:pt x="555228" y="1170433"/>
                    <a:pt x="562565" y="1179938"/>
                  </a:cubicBezTo>
                  <a:cubicBezTo>
                    <a:pt x="575864" y="1197281"/>
                    <a:pt x="595125" y="1203910"/>
                    <a:pt x="614970" y="1198073"/>
                  </a:cubicBezTo>
                  <a:cubicBezTo>
                    <a:pt x="635398" y="1192028"/>
                    <a:pt x="649572" y="1173560"/>
                    <a:pt x="650114" y="1149796"/>
                  </a:cubicBezTo>
                  <a:cubicBezTo>
                    <a:pt x="650823" y="1119613"/>
                    <a:pt x="650906" y="1089387"/>
                    <a:pt x="650114" y="1059246"/>
                  </a:cubicBezTo>
                  <a:cubicBezTo>
                    <a:pt x="649781" y="1046531"/>
                    <a:pt x="654158" y="1040235"/>
                    <a:pt x="665748" y="1034440"/>
                  </a:cubicBezTo>
                  <a:cubicBezTo>
                    <a:pt x="720654" y="1007050"/>
                    <a:pt x="749753" y="960941"/>
                    <a:pt x="749587" y="900407"/>
                  </a:cubicBezTo>
                  <a:cubicBezTo>
                    <a:pt x="749295" y="805020"/>
                    <a:pt x="663622" y="737774"/>
                    <a:pt x="569945" y="756326"/>
                  </a:cubicBezTo>
                  <a:cubicBezTo>
                    <a:pt x="503866" y="769417"/>
                    <a:pt x="450711" y="833995"/>
                    <a:pt x="452962" y="901491"/>
                  </a:cubicBezTo>
                  <a:cubicBezTo>
                    <a:pt x="454964" y="961358"/>
                    <a:pt x="482396" y="1007050"/>
                    <a:pt x="536801" y="1034148"/>
                  </a:cubicBezTo>
                  <a:cubicBezTo>
                    <a:pt x="549016" y="1040235"/>
                    <a:pt x="553852" y="1046989"/>
                    <a:pt x="552810" y="1060288"/>
                  </a:cubicBezTo>
                  <a:cubicBezTo>
                    <a:pt x="551684" y="1073712"/>
                    <a:pt x="552518" y="1087303"/>
                    <a:pt x="552560" y="1100852"/>
                  </a:cubicBezTo>
                  <a:close/>
                </a:path>
              </a:pathLst>
            </a:custGeom>
            <a:solidFill>
              <a:schemeClr val="bg1"/>
            </a:solidFill>
            <a:ln w="4169" cap="flat">
              <a:noFill/>
              <a:prstDash val="solid"/>
              <a:miter/>
            </a:ln>
          </p:spPr>
          <p:txBody>
            <a:bodyPr rtlCol="0" anchor="ctr"/>
            <a:lstStyle/>
            <a:p>
              <a:endParaRPr lang="en-US"/>
            </a:p>
          </p:txBody>
        </p:sp>
      </p:grpSp>
      <p:grpSp>
        <p:nvGrpSpPr>
          <p:cNvPr id="33" name="Group 32">
            <a:extLst>
              <a:ext uri="{FF2B5EF4-FFF2-40B4-BE49-F238E27FC236}">
                <a16:creationId xmlns:a16="http://schemas.microsoft.com/office/drawing/2014/main" id="{A15E4D54-F6E6-409C-BC1D-76C0B89F2110}"/>
              </a:ext>
            </a:extLst>
          </p:cNvPr>
          <p:cNvGrpSpPr/>
          <p:nvPr/>
        </p:nvGrpSpPr>
        <p:grpSpPr>
          <a:xfrm>
            <a:off x="7470442" y="3501199"/>
            <a:ext cx="426804" cy="426802"/>
            <a:chOff x="7470442" y="3501199"/>
            <a:chExt cx="426804" cy="426802"/>
          </a:xfrm>
        </p:grpSpPr>
        <p:sp>
          <p:nvSpPr>
            <p:cNvPr id="24" name="Oval 23">
              <a:extLst>
                <a:ext uri="{FF2B5EF4-FFF2-40B4-BE49-F238E27FC236}">
                  <a16:creationId xmlns:a16="http://schemas.microsoft.com/office/drawing/2014/main" id="{3430FBBB-B918-4EB1-ABEA-9BD731DFF25B}"/>
                </a:ext>
              </a:extLst>
            </p:cNvPr>
            <p:cNvSpPr/>
            <p:nvPr/>
          </p:nvSpPr>
          <p:spPr>
            <a:xfrm>
              <a:off x="7470442" y="3501199"/>
              <a:ext cx="426804" cy="426802"/>
            </a:xfrm>
            <a:prstGeom prst="ellipse">
              <a:avLst/>
            </a:prstGeom>
            <a:gradFill flip="none" rotWithShape="1">
              <a:gsLst>
                <a:gs pos="100000">
                  <a:schemeClr val="accent3"/>
                </a:gs>
                <a:gs pos="0">
                  <a:schemeClr val="accent3">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2F2E5D6B-EEB1-4D11-BEB0-C747BB01ECF1}"/>
                </a:ext>
              </a:extLst>
            </p:cNvPr>
            <p:cNvSpPr/>
            <p:nvPr/>
          </p:nvSpPr>
          <p:spPr>
            <a:xfrm>
              <a:off x="7584194" y="3614950"/>
              <a:ext cx="199300" cy="199300"/>
            </a:xfrm>
            <a:custGeom>
              <a:avLst/>
              <a:gdLst>
                <a:gd name="connsiteX0" fmla="*/ 876324 w 1500838"/>
                <a:gd name="connsiteY0" fmla="*/ 1102899 h 1500838"/>
                <a:gd name="connsiteX1" fmla="*/ 535550 w 1500838"/>
                <a:gd name="connsiteY1" fmla="*/ 1102857 h 1500838"/>
                <a:gd name="connsiteX2" fmla="*/ 251057 w 1500838"/>
                <a:gd name="connsiteY2" fmla="*/ 849966 h 1500838"/>
                <a:gd name="connsiteX3" fmla="*/ 250099 w 1500838"/>
                <a:gd name="connsiteY3" fmla="*/ 812487 h 1500838"/>
                <a:gd name="connsiteX4" fmla="*/ 250099 w 1500838"/>
                <a:gd name="connsiteY4" fmla="*/ 202854 h 1500838"/>
                <a:gd name="connsiteX5" fmla="*/ 209326 w 1500838"/>
                <a:gd name="connsiteY5" fmla="*/ 118015 h 1500838"/>
                <a:gd name="connsiteX6" fmla="*/ 152961 w 1500838"/>
                <a:gd name="connsiteY6" fmla="*/ 102465 h 1500838"/>
                <a:gd name="connsiteX7" fmla="*/ 52905 w 1500838"/>
                <a:gd name="connsiteY7" fmla="*/ 102298 h 1500838"/>
                <a:gd name="connsiteX8" fmla="*/ 1 w 1500838"/>
                <a:gd name="connsiteY8" fmla="*/ 50936 h 1500838"/>
                <a:gd name="connsiteX9" fmla="*/ 53322 w 1500838"/>
                <a:gd name="connsiteY9" fmla="*/ 199 h 1500838"/>
                <a:gd name="connsiteX10" fmla="*/ 167427 w 1500838"/>
                <a:gd name="connsiteY10" fmla="*/ 241 h 1500838"/>
                <a:gd name="connsiteX11" fmla="*/ 352239 w 1500838"/>
                <a:gd name="connsiteY11" fmla="*/ 184635 h 1500838"/>
                <a:gd name="connsiteX12" fmla="*/ 352114 w 1500838"/>
                <a:gd name="connsiteY12" fmla="*/ 234663 h 1500838"/>
                <a:gd name="connsiteX13" fmla="*/ 368539 w 1500838"/>
                <a:gd name="connsiteY13" fmla="*/ 250381 h 1500838"/>
                <a:gd name="connsiteX14" fmla="*/ 382589 w 1500838"/>
                <a:gd name="connsiteY14" fmla="*/ 250297 h 1500838"/>
                <a:gd name="connsiteX15" fmla="*/ 1440848 w 1500838"/>
                <a:gd name="connsiteY15" fmla="*/ 250297 h 1500838"/>
                <a:gd name="connsiteX16" fmla="*/ 1503007 w 1500838"/>
                <a:gd name="connsiteY16" fmla="*/ 312707 h 1500838"/>
                <a:gd name="connsiteX17" fmla="*/ 1503633 w 1500838"/>
                <a:gd name="connsiteY17" fmla="*/ 812903 h 1500838"/>
                <a:gd name="connsiteX18" fmla="*/ 1251492 w 1500838"/>
                <a:gd name="connsiteY18" fmla="*/ 1101773 h 1500838"/>
                <a:gd name="connsiteX19" fmla="*/ 1215597 w 1500838"/>
                <a:gd name="connsiteY19" fmla="*/ 1102899 h 1500838"/>
                <a:gd name="connsiteX20" fmla="*/ 876324 w 1500838"/>
                <a:gd name="connsiteY20" fmla="*/ 1102899 h 1500838"/>
                <a:gd name="connsiteX21" fmla="*/ 827629 w 1500838"/>
                <a:gd name="connsiteY21" fmla="*/ 610415 h 1500838"/>
                <a:gd name="connsiteX22" fmla="*/ 827588 w 1500838"/>
                <a:gd name="connsiteY22" fmla="*/ 610415 h 1500838"/>
                <a:gd name="connsiteX23" fmla="*/ 827505 w 1500838"/>
                <a:gd name="connsiteY23" fmla="*/ 715140 h 1500838"/>
                <a:gd name="connsiteX24" fmla="*/ 825170 w 1500838"/>
                <a:gd name="connsiteY24" fmla="*/ 726689 h 1500838"/>
                <a:gd name="connsiteX25" fmla="*/ 814039 w 1500838"/>
                <a:gd name="connsiteY25" fmla="*/ 720310 h 1500838"/>
                <a:gd name="connsiteX26" fmla="*/ 757966 w 1500838"/>
                <a:gd name="connsiteY26" fmla="*/ 665946 h 1500838"/>
                <a:gd name="connsiteX27" fmla="*/ 682757 w 1500838"/>
                <a:gd name="connsiteY27" fmla="*/ 684332 h 1500838"/>
                <a:gd name="connsiteX28" fmla="*/ 696181 w 1500838"/>
                <a:gd name="connsiteY28" fmla="*/ 740154 h 1500838"/>
                <a:gd name="connsiteX29" fmla="*/ 804575 w 1500838"/>
                <a:gd name="connsiteY29" fmla="*/ 848423 h 1500838"/>
                <a:gd name="connsiteX30" fmla="*/ 948697 w 1500838"/>
                <a:gd name="connsiteY30" fmla="*/ 848298 h 1500838"/>
                <a:gd name="connsiteX31" fmla="*/ 1047086 w 1500838"/>
                <a:gd name="connsiteY31" fmla="*/ 749910 h 1500838"/>
                <a:gd name="connsiteX32" fmla="*/ 1064846 w 1500838"/>
                <a:gd name="connsiteY32" fmla="*/ 730191 h 1500838"/>
                <a:gd name="connsiteX33" fmla="*/ 1068264 w 1500838"/>
                <a:gd name="connsiteY33" fmla="*/ 679871 h 1500838"/>
                <a:gd name="connsiteX34" fmla="*/ 1026366 w 1500838"/>
                <a:gd name="connsiteY34" fmla="*/ 654857 h 1500838"/>
                <a:gd name="connsiteX35" fmla="*/ 985343 w 1500838"/>
                <a:gd name="connsiteY35" fmla="*/ 674242 h 1500838"/>
                <a:gd name="connsiteX36" fmla="*/ 936649 w 1500838"/>
                <a:gd name="connsiteY36" fmla="*/ 722811 h 1500838"/>
                <a:gd name="connsiteX37" fmla="*/ 929020 w 1500838"/>
                <a:gd name="connsiteY37" fmla="*/ 727147 h 1500838"/>
                <a:gd name="connsiteX38" fmla="*/ 925643 w 1500838"/>
                <a:gd name="connsiteY38" fmla="*/ 717975 h 1500838"/>
                <a:gd name="connsiteX39" fmla="*/ 925560 w 1500838"/>
                <a:gd name="connsiteY39" fmla="*/ 705468 h 1500838"/>
                <a:gd name="connsiteX40" fmla="*/ 925476 w 1500838"/>
                <a:gd name="connsiteY40" fmla="*/ 508525 h 1500838"/>
                <a:gd name="connsiteX41" fmla="*/ 893166 w 1500838"/>
                <a:gd name="connsiteY41" fmla="*/ 456287 h 1500838"/>
                <a:gd name="connsiteX42" fmla="*/ 827880 w 1500838"/>
                <a:gd name="connsiteY42" fmla="*/ 505732 h 1500838"/>
                <a:gd name="connsiteX43" fmla="*/ 827629 w 1500838"/>
                <a:gd name="connsiteY43" fmla="*/ 610415 h 1500838"/>
                <a:gd name="connsiteX44" fmla="*/ 1352840 w 1500838"/>
                <a:gd name="connsiteY44" fmla="*/ 1343992 h 1500838"/>
                <a:gd name="connsiteX45" fmla="*/ 1193584 w 1500838"/>
                <a:gd name="connsiteY45" fmla="*/ 1182944 h 1500838"/>
                <a:gd name="connsiteX46" fmla="*/ 1032577 w 1500838"/>
                <a:gd name="connsiteY46" fmla="*/ 1343242 h 1500838"/>
                <a:gd name="connsiteX47" fmla="*/ 1194460 w 1500838"/>
                <a:gd name="connsiteY47" fmla="*/ 1503122 h 1500838"/>
                <a:gd name="connsiteX48" fmla="*/ 1352840 w 1500838"/>
                <a:gd name="connsiteY48" fmla="*/ 1343992 h 1500838"/>
                <a:gd name="connsiteX49" fmla="*/ 720319 w 1500838"/>
                <a:gd name="connsiteY49" fmla="*/ 1345118 h 1500838"/>
                <a:gd name="connsiteX50" fmla="*/ 559563 w 1500838"/>
                <a:gd name="connsiteY50" fmla="*/ 1182944 h 1500838"/>
                <a:gd name="connsiteX51" fmla="*/ 400141 w 1500838"/>
                <a:gd name="connsiteY51" fmla="*/ 1342116 h 1500838"/>
                <a:gd name="connsiteX52" fmla="*/ 558146 w 1500838"/>
                <a:gd name="connsiteY52" fmla="*/ 1503122 h 1500838"/>
                <a:gd name="connsiteX53" fmla="*/ 720319 w 1500838"/>
                <a:gd name="connsiteY53" fmla="*/ 1345118 h 150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00838" h="1500838">
                  <a:moveTo>
                    <a:pt x="876324" y="1102899"/>
                  </a:moveTo>
                  <a:cubicBezTo>
                    <a:pt x="762718" y="1102899"/>
                    <a:pt x="649155" y="1103024"/>
                    <a:pt x="535550" y="1102857"/>
                  </a:cubicBezTo>
                  <a:cubicBezTo>
                    <a:pt x="388551" y="1102649"/>
                    <a:pt x="268401" y="995839"/>
                    <a:pt x="251057" y="849966"/>
                  </a:cubicBezTo>
                  <a:cubicBezTo>
                    <a:pt x="249598" y="837625"/>
                    <a:pt x="250099" y="824994"/>
                    <a:pt x="250099" y="812487"/>
                  </a:cubicBezTo>
                  <a:cubicBezTo>
                    <a:pt x="250057" y="609290"/>
                    <a:pt x="250015" y="406051"/>
                    <a:pt x="250099" y="202854"/>
                  </a:cubicBezTo>
                  <a:cubicBezTo>
                    <a:pt x="250099" y="167959"/>
                    <a:pt x="239259" y="138526"/>
                    <a:pt x="209326" y="118015"/>
                  </a:cubicBezTo>
                  <a:cubicBezTo>
                    <a:pt x="192275" y="106342"/>
                    <a:pt x="173014" y="102673"/>
                    <a:pt x="152961" y="102465"/>
                  </a:cubicBezTo>
                  <a:cubicBezTo>
                    <a:pt x="119609" y="102131"/>
                    <a:pt x="86257" y="102548"/>
                    <a:pt x="52905" y="102298"/>
                  </a:cubicBezTo>
                  <a:cubicBezTo>
                    <a:pt x="21596" y="102048"/>
                    <a:pt x="-125" y="80786"/>
                    <a:pt x="1" y="50936"/>
                  </a:cubicBezTo>
                  <a:cubicBezTo>
                    <a:pt x="125" y="20877"/>
                    <a:pt x="21429" y="366"/>
                    <a:pt x="53322" y="199"/>
                  </a:cubicBezTo>
                  <a:cubicBezTo>
                    <a:pt x="91343" y="-9"/>
                    <a:pt x="129406" y="-134"/>
                    <a:pt x="167427" y="241"/>
                  </a:cubicBezTo>
                  <a:cubicBezTo>
                    <a:pt x="265190" y="1200"/>
                    <a:pt x="351030" y="86956"/>
                    <a:pt x="352239" y="184635"/>
                  </a:cubicBezTo>
                  <a:cubicBezTo>
                    <a:pt x="352447" y="201311"/>
                    <a:pt x="353031" y="218029"/>
                    <a:pt x="352114" y="234663"/>
                  </a:cubicBezTo>
                  <a:cubicBezTo>
                    <a:pt x="351405" y="247462"/>
                    <a:pt x="356574" y="251673"/>
                    <a:pt x="368539" y="250381"/>
                  </a:cubicBezTo>
                  <a:cubicBezTo>
                    <a:pt x="373168" y="249880"/>
                    <a:pt x="377920" y="250297"/>
                    <a:pt x="382589" y="250297"/>
                  </a:cubicBezTo>
                  <a:cubicBezTo>
                    <a:pt x="735328" y="250297"/>
                    <a:pt x="1088109" y="250297"/>
                    <a:pt x="1440848" y="250297"/>
                  </a:cubicBezTo>
                  <a:cubicBezTo>
                    <a:pt x="1485706" y="250297"/>
                    <a:pt x="1502965" y="267640"/>
                    <a:pt x="1503007" y="312707"/>
                  </a:cubicBezTo>
                  <a:cubicBezTo>
                    <a:pt x="1503007" y="479425"/>
                    <a:pt x="1501006" y="646227"/>
                    <a:pt x="1503633" y="812903"/>
                  </a:cubicBezTo>
                  <a:cubicBezTo>
                    <a:pt x="1505843" y="950730"/>
                    <a:pt x="1404369" y="1083096"/>
                    <a:pt x="1251492" y="1101773"/>
                  </a:cubicBezTo>
                  <a:cubicBezTo>
                    <a:pt x="1239652" y="1103232"/>
                    <a:pt x="1227562" y="1102899"/>
                    <a:pt x="1215597" y="1102899"/>
                  </a:cubicBezTo>
                  <a:cubicBezTo>
                    <a:pt x="1102450" y="1102941"/>
                    <a:pt x="989387" y="1102899"/>
                    <a:pt x="876324" y="1102899"/>
                  </a:cubicBezTo>
                  <a:close/>
                  <a:moveTo>
                    <a:pt x="827629" y="610415"/>
                  </a:moveTo>
                  <a:cubicBezTo>
                    <a:pt x="827629" y="610415"/>
                    <a:pt x="827588" y="610415"/>
                    <a:pt x="827588" y="610415"/>
                  </a:cubicBezTo>
                  <a:cubicBezTo>
                    <a:pt x="827588" y="645310"/>
                    <a:pt x="827629" y="680246"/>
                    <a:pt x="827505" y="715140"/>
                  </a:cubicBezTo>
                  <a:cubicBezTo>
                    <a:pt x="827505" y="719143"/>
                    <a:pt x="829214" y="724646"/>
                    <a:pt x="825170" y="726689"/>
                  </a:cubicBezTo>
                  <a:cubicBezTo>
                    <a:pt x="819833" y="729357"/>
                    <a:pt x="817124" y="723312"/>
                    <a:pt x="814039" y="720310"/>
                  </a:cubicBezTo>
                  <a:cubicBezTo>
                    <a:pt x="795278" y="702217"/>
                    <a:pt x="777685" y="682872"/>
                    <a:pt x="757966" y="665946"/>
                  </a:cubicBezTo>
                  <a:cubicBezTo>
                    <a:pt x="732744" y="644309"/>
                    <a:pt x="693513" y="654190"/>
                    <a:pt x="682757" y="684332"/>
                  </a:cubicBezTo>
                  <a:cubicBezTo>
                    <a:pt x="675295" y="705218"/>
                    <a:pt x="680006" y="724145"/>
                    <a:pt x="696181" y="740154"/>
                  </a:cubicBezTo>
                  <a:cubicBezTo>
                    <a:pt x="732451" y="776091"/>
                    <a:pt x="768305" y="812445"/>
                    <a:pt x="804575" y="848423"/>
                  </a:cubicBezTo>
                  <a:cubicBezTo>
                    <a:pt x="850601" y="894116"/>
                    <a:pt x="902505" y="894032"/>
                    <a:pt x="948697" y="848298"/>
                  </a:cubicBezTo>
                  <a:cubicBezTo>
                    <a:pt x="981632" y="815655"/>
                    <a:pt x="1014359" y="782803"/>
                    <a:pt x="1047086" y="749910"/>
                  </a:cubicBezTo>
                  <a:cubicBezTo>
                    <a:pt x="1053339" y="743656"/>
                    <a:pt x="1059759" y="737361"/>
                    <a:pt x="1064846" y="730191"/>
                  </a:cubicBezTo>
                  <a:cubicBezTo>
                    <a:pt x="1076102" y="714348"/>
                    <a:pt x="1076686" y="696797"/>
                    <a:pt x="1068264" y="679871"/>
                  </a:cubicBezTo>
                  <a:cubicBezTo>
                    <a:pt x="1059926" y="663111"/>
                    <a:pt x="1045460" y="655190"/>
                    <a:pt x="1026366" y="654857"/>
                  </a:cubicBezTo>
                  <a:cubicBezTo>
                    <a:pt x="1009189" y="654565"/>
                    <a:pt x="996682" y="662819"/>
                    <a:pt x="985343" y="674242"/>
                  </a:cubicBezTo>
                  <a:cubicBezTo>
                    <a:pt x="969209" y="690543"/>
                    <a:pt x="952991" y="706719"/>
                    <a:pt x="936649" y="722811"/>
                  </a:cubicBezTo>
                  <a:cubicBezTo>
                    <a:pt x="934564" y="724854"/>
                    <a:pt x="931229" y="727564"/>
                    <a:pt x="929020" y="727147"/>
                  </a:cubicBezTo>
                  <a:cubicBezTo>
                    <a:pt x="924350" y="726272"/>
                    <a:pt x="925893" y="721352"/>
                    <a:pt x="925643" y="717975"/>
                  </a:cubicBezTo>
                  <a:cubicBezTo>
                    <a:pt x="925351" y="713848"/>
                    <a:pt x="925560" y="709637"/>
                    <a:pt x="925560" y="705468"/>
                  </a:cubicBezTo>
                  <a:cubicBezTo>
                    <a:pt x="925560" y="639807"/>
                    <a:pt x="925684" y="574145"/>
                    <a:pt x="925476" y="508525"/>
                  </a:cubicBezTo>
                  <a:cubicBezTo>
                    <a:pt x="925393" y="482760"/>
                    <a:pt x="913136" y="463500"/>
                    <a:pt x="893166" y="456287"/>
                  </a:cubicBezTo>
                  <a:cubicBezTo>
                    <a:pt x="860023" y="444364"/>
                    <a:pt x="828589" y="467710"/>
                    <a:pt x="827880" y="505732"/>
                  </a:cubicBezTo>
                  <a:cubicBezTo>
                    <a:pt x="827088" y="540584"/>
                    <a:pt x="827629" y="575479"/>
                    <a:pt x="827629" y="610415"/>
                  </a:cubicBezTo>
                  <a:close/>
                  <a:moveTo>
                    <a:pt x="1352840" y="1343992"/>
                  </a:moveTo>
                  <a:cubicBezTo>
                    <a:pt x="1352798" y="1255234"/>
                    <a:pt x="1281633" y="1183277"/>
                    <a:pt x="1193584" y="1182944"/>
                  </a:cubicBezTo>
                  <a:cubicBezTo>
                    <a:pt x="1106869" y="1182610"/>
                    <a:pt x="1032452" y="1256693"/>
                    <a:pt x="1032577" y="1343242"/>
                  </a:cubicBezTo>
                  <a:cubicBezTo>
                    <a:pt x="1032703" y="1432291"/>
                    <a:pt x="1104576" y="1503248"/>
                    <a:pt x="1194460" y="1503122"/>
                  </a:cubicBezTo>
                  <a:cubicBezTo>
                    <a:pt x="1282759" y="1502956"/>
                    <a:pt x="1352882" y="1432541"/>
                    <a:pt x="1352840" y="1343992"/>
                  </a:cubicBezTo>
                  <a:close/>
                  <a:moveTo>
                    <a:pt x="720319" y="1345118"/>
                  </a:moveTo>
                  <a:cubicBezTo>
                    <a:pt x="721445" y="1257861"/>
                    <a:pt x="647862" y="1183652"/>
                    <a:pt x="559563" y="1182944"/>
                  </a:cubicBezTo>
                  <a:cubicBezTo>
                    <a:pt x="472806" y="1182277"/>
                    <a:pt x="400391" y="1254567"/>
                    <a:pt x="400141" y="1342116"/>
                  </a:cubicBezTo>
                  <a:cubicBezTo>
                    <a:pt x="399932" y="1432125"/>
                    <a:pt x="469346" y="1502872"/>
                    <a:pt x="558146" y="1503122"/>
                  </a:cubicBezTo>
                  <a:cubicBezTo>
                    <a:pt x="647571" y="1503331"/>
                    <a:pt x="719153" y="1433584"/>
                    <a:pt x="720319" y="1345118"/>
                  </a:cubicBezTo>
                  <a:close/>
                </a:path>
              </a:pathLst>
            </a:custGeom>
            <a:solidFill>
              <a:schemeClr val="bg1"/>
            </a:solidFill>
            <a:ln w="4169" cap="flat">
              <a:noFill/>
              <a:prstDash val="solid"/>
              <a:miter/>
            </a:ln>
          </p:spPr>
          <p:txBody>
            <a:bodyPr rtlCol="0" anchor="ctr"/>
            <a:lstStyle/>
            <a:p>
              <a:endParaRPr lang="en-US"/>
            </a:p>
          </p:txBody>
        </p:sp>
      </p:grpSp>
      <p:grpSp>
        <p:nvGrpSpPr>
          <p:cNvPr id="30" name="Group 29">
            <a:extLst>
              <a:ext uri="{FF2B5EF4-FFF2-40B4-BE49-F238E27FC236}">
                <a16:creationId xmlns:a16="http://schemas.microsoft.com/office/drawing/2014/main" id="{D85F4E4A-84F7-457E-BD18-554079476DEF}"/>
              </a:ext>
            </a:extLst>
          </p:cNvPr>
          <p:cNvGrpSpPr/>
          <p:nvPr/>
        </p:nvGrpSpPr>
        <p:grpSpPr>
          <a:xfrm>
            <a:off x="6092618" y="2559877"/>
            <a:ext cx="426804" cy="426802"/>
            <a:chOff x="6092618" y="2559877"/>
            <a:chExt cx="426804" cy="426802"/>
          </a:xfrm>
        </p:grpSpPr>
        <p:sp>
          <p:nvSpPr>
            <p:cNvPr id="23" name="Oval 22">
              <a:extLst>
                <a:ext uri="{FF2B5EF4-FFF2-40B4-BE49-F238E27FC236}">
                  <a16:creationId xmlns:a16="http://schemas.microsoft.com/office/drawing/2014/main" id="{20CE95D5-5512-4BD7-8E4E-1D6436A01069}"/>
                </a:ext>
              </a:extLst>
            </p:cNvPr>
            <p:cNvSpPr/>
            <p:nvPr/>
          </p:nvSpPr>
          <p:spPr>
            <a:xfrm>
              <a:off x="6092618" y="2559877"/>
              <a:ext cx="426804" cy="426802"/>
            </a:xfrm>
            <a:prstGeom prst="ellipse">
              <a:avLst/>
            </a:prstGeom>
            <a:gradFill flip="none" rotWithShape="1">
              <a:gsLst>
                <a:gs pos="100000">
                  <a:schemeClr val="accent1">
                    <a:lumMod val="60000"/>
                    <a:lumOff val="40000"/>
                  </a:schemeClr>
                </a:gs>
                <a:gs pos="0">
                  <a:schemeClr val="accent1">
                    <a:lumMod val="20000"/>
                    <a:lumOff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a:extLst>
                <a:ext uri="{FF2B5EF4-FFF2-40B4-BE49-F238E27FC236}">
                  <a16:creationId xmlns:a16="http://schemas.microsoft.com/office/drawing/2014/main" id="{A8117987-95F0-42D0-A163-A5C342CBB5DA}"/>
                </a:ext>
              </a:extLst>
            </p:cNvPr>
            <p:cNvSpPr/>
            <p:nvPr/>
          </p:nvSpPr>
          <p:spPr>
            <a:xfrm>
              <a:off x="6219657" y="2673905"/>
              <a:ext cx="172727" cy="198746"/>
            </a:xfrm>
            <a:custGeom>
              <a:avLst/>
              <a:gdLst>
                <a:gd name="connsiteX0" fmla="*/ 289 w 1300727"/>
                <a:gd name="connsiteY0" fmla="*/ 1112116 h 1496669"/>
                <a:gd name="connsiteX1" fmla="*/ 6501 w 1300727"/>
                <a:gd name="connsiteY1" fmla="*/ 979666 h 1496669"/>
                <a:gd name="connsiteX2" fmla="*/ 135906 w 1300727"/>
                <a:gd name="connsiteY2" fmla="*/ 781472 h 1496669"/>
                <a:gd name="connsiteX3" fmla="*/ 257808 w 1300727"/>
                <a:gd name="connsiteY3" fmla="*/ 693965 h 1496669"/>
                <a:gd name="connsiteX4" fmla="*/ 280654 w 1300727"/>
                <a:gd name="connsiteY4" fmla="*/ 698384 h 1496669"/>
                <a:gd name="connsiteX5" fmla="*/ 601625 w 1300727"/>
                <a:gd name="connsiteY5" fmla="*/ 899747 h 1496669"/>
                <a:gd name="connsiteX6" fmla="*/ 1021527 w 1300727"/>
                <a:gd name="connsiteY6" fmla="*/ 700260 h 1496669"/>
                <a:gd name="connsiteX7" fmla="*/ 1047708 w 1300727"/>
                <a:gd name="connsiteY7" fmla="*/ 695258 h 1496669"/>
                <a:gd name="connsiteX8" fmla="*/ 1191246 w 1300727"/>
                <a:gd name="connsiteY8" fmla="*/ 800691 h 1496669"/>
                <a:gd name="connsiteX9" fmla="*/ 1302934 w 1300727"/>
                <a:gd name="connsiteY9" fmla="*/ 1037824 h 1496669"/>
                <a:gd name="connsiteX10" fmla="*/ 1302851 w 1300727"/>
                <a:gd name="connsiteY10" fmla="*/ 1205084 h 1496669"/>
                <a:gd name="connsiteX11" fmla="*/ 1180907 w 1300727"/>
                <a:gd name="connsiteY11" fmla="*/ 1389979 h 1496669"/>
                <a:gd name="connsiteX12" fmla="*/ 835715 w 1300727"/>
                <a:gd name="connsiteY12" fmla="*/ 1485074 h 1496669"/>
                <a:gd name="connsiteX13" fmla="*/ 589493 w 1300727"/>
                <a:gd name="connsiteY13" fmla="*/ 1496414 h 1496669"/>
                <a:gd name="connsiteX14" fmla="*/ 121607 w 1300727"/>
                <a:gd name="connsiteY14" fmla="*/ 1389729 h 1496669"/>
                <a:gd name="connsiteX15" fmla="*/ 456 w 1300727"/>
                <a:gd name="connsiteY15" fmla="*/ 1204209 h 1496669"/>
                <a:gd name="connsiteX16" fmla="*/ 289 w 1300727"/>
                <a:gd name="connsiteY16" fmla="*/ 1112116 h 1496669"/>
                <a:gd name="connsiteX17" fmla="*/ 993928 w 1300727"/>
                <a:gd name="connsiteY17" fmla="*/ 263391 h 1496669"/>
                <a:gd name="connsiteX18" fmla="*/ 783644 w 1300727"/>
                <a:gd name="connsiteY18" fmla="*/ 13335 h 1496669"/>
                <a:gd name="connsiteX19" fmla="*/ 544427 w 1300727"/>
                <a:gd name="connsiteY19" fmla="*/ 8249 h 1496669"/>
                <a:gd name="connsiteX20" fmla="*/ 309587 w 1300727"/>
                <a:gd name="connsiteY20" fmla="*/ 261473 h 1496669"/>
                <a:gd name="connsiteX21" fmla="*/ 307586 w 1300727"/>
                <a:gd name="connsiteY21" fmla="*/ 402010 h 1496669"/>
                <a:gd name="connsiteX22" fmla="*/ 312755 w 1300727"/>
                <a:gd name="connsiteY22" fmla="*/ 518867 h 1496669"/>
                <a:gd name="connsiteX23" fmla="*/ 686631 w 1300727"/>
                <a:gd name="connsiteY23" fmla="*/ 804944 h 1496669"/>
                <a:gd name="connsiteX24" fmla="*/ 988383 w 1300727"/>
                <a:gd name="connsiteY24" fmla="*/ 531499 h 1496669"/>
                <a:gd name="connsiteX25" fmla="*/ 996096 w 1300727"/>
                <a:gd name="connsiteY25" fmla="*/ 373161 h 1496669"/>
                <a:gd name="connsiteX26" fmla="*/ 993928 w 1300727"/>
                <a:gd name="connsiteY26" fmla="*/ 263391 h 1496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00727" h="1496669">
                  <a:moveTo>
                    <a:pt x="289" y="1112116"/>
                  </a:moveTo>
                  <a:cubicBezTo>
                    <a:pt x="2082" y="1073094"/>
                    <a:pt x="-3880" y="1026026"/>
                    <a:pt x="6501" y="979666"/>
                  </a:cubicBezTo>
                  <a:cubicBezTo>
                    <a:pt x="24969" y="897454"/>
                    <a:pt x="67494" y="830958"/>
                    <a:pt x="135906" y="781472"/>
                  </a:cubicBezTo>
                  <a:cubicBezTo>
                    <a:pt x="176429" y="752165"/>
                    <a:pt x="217452" y="723524"/>
                    <a:pt x="257808" y="693965"/>
                  </a:cubicBezTo>
                  <a:cubicBezTo>
                    <a:pt x="268314" y="686253"/>
                    <a:pt x="273317" y="687086"/>
                    <a:pt x="280654" y="698384"/>
                  </a:cubicBezTo>
                  <a:cubicBezTo>
                    <a:pt x="356446" y="815033"/>
                    <a:pt x="463632" y="885614"/>
                    <a:pt x="601625" y="899747"/>
                  </a:cubicBezTo>
                  <a:cubicBezTo>
                    <a:pt x="779892" y="917965"/>
                    <a:pt x="920637" y="848593"/>
                    <a:pt x="1021527" y="700260"/>
                  </a:cubicBezTo>
                  <a:cubicBezTo>
                    <a:pt x="1030240" y="687420"/>
                    <a:pt x="1035618" y="686169"/>
                    <a:pt x="1047708" y="695258"/>
                  </a:cubicBezTo>
                  <a:cubicBezTo>
                    <a:pt x="1095151" y="730986"/>
                    <a:pt x="1146347" y="761795"/>
                    <a:pt x="1191246" y="800691"/>
                  </a:cubicBezTo>
                  <a:cubicBezTo>
                    <a:pt x="1263079" y="862935"/>
                    <a:pt x="1300850" y="942521"/>
                    <a:pt x="1302934" y="1037824"/>
                  </a:cubicBezTo>
                  <a:cubicBezTo>
                    <a:pt x="1304143" y="1093564"/>
                    <a:pt x="1304560" y="1149386"/>
                    <a:pt x="1302851" y="1205084"/>
                  </a:cubicBezTo>
                  <a:cubicBezTo>
                    <a:pt x="1300224" y="1291174"/>
                    <a:pt x="1259034" y="1355043"/>
                    <a:pt x="1180907" y="1389979"/>
                  </a:cubicBezTo>
                  <a:cubicBezTo>
                    <a:pt x="1071013" y="1439132"/>
                    <a:pt x="955031" y="1468481"/>
                    <a:pt x="835715" y="1485074"/>
                  </a:cubicBezTo>
                  <a:cubicBezTo>
                    <a:pt x="753877" y="1496455"/>
                    <a:pt x="671748" y="1499958"/>
                    <a:pt x="589493" y="1496414"/>
                  </a:cubicBezTo>
                  <a:cubicBezTo>
                    <a:pt x="427195" y="1489452"/>
                    <a:pt x="270190" y="1455683"/>
                    <a:pt x="121607" y="1389729"/>
                  </a:cubicBezTo>
                  <a:cubicBezTo>
                    <a:pt x="43647" y="1355127"/>
                    <a:pt x="3166" y="1290465"/>
                    <a:pt x="456" y="1204209"/>
                  </a:cubicBezTo>
                  <a:cubicBezTo>
                    <a:pt x="-461" y="1176110"/>
                    <a:pt x="289" y="1147969"/>
                    <a:pt x="289" y="1112116"/>
                  </a:cubicBezTo>
                  <a:close/>
                  <a:moveTo>
                    <a:pt x="993928" y="263391"/>
                  </a:moveTo>
                  <a:cubicBezTo>
                    <a:pt x="984131" y="145534"/>
                    <a:pt x="898625" y="40892"/>
                    <a:pt x="783644" y="13335"/>
                  </a:cubicBezTo>
                  <a:cubicBezTo>
                    <a:pt x="704808" y="-5551"/>
                    <a:pt x="623679" y="-1632"/>
                    <a:pt x="544427" y="8249"/>
                  </a:cubicBezTo>
                  <a:cubicBezTo>
                    <a:pt x="420399" y="23674"/>
                    <a:pt x="318592" y="137988"/>
                    <a:pt x="309587" y="261473"/>
                  </a:cubicBezTo>
                  <a:cubicBezTo>
                    <a:pt x="306169" y="308333"/>
                    <a:pt x="308170" y="355151"/>
                    <a:pt x="307586" y="402010"/>
                  </a:cubicBezTo>
                  <a:cubicBezTo>
                    <a:pt x="307086" y="441032"/>
                    <a:pt x="306544" y="480054"/>
                    <a:pt x="312755" y="518867"/>
                  </a:cubicBezTo>
                  <a:cubicBezTo>
                    <a:pt x="339937" y="687878"/>
                    <a:pt x="494816" y="823996"/>
                    <a:pt x="686631" y="804944"/>
                  </a:cubicBezTo>
                  <a:cubicBezTo>
                    <a:pt x="837966" y="789894"/>
                    <a:pt x="956699" y="680291"/>
                    <a:pt x="988383" y="531499"/>
                  </a:cubicBezTo>
                  <a:cubicBezTo>
                    <a:pt x="999223" y="480596"/>
                    <a:pt x="995345" y="428859"/>
                    <a:pt x="996096" y="373161"/>
                  </a:cubicBezTo>
                  <a:cubicBezTo>
                    <a:pt x="994553" y="339392"/>
                    <a:pt x="997096" y="301413"/>
                    <a:pt x="993928" y="263391"/>
                  </a:cubicBezTo>
                  <a:close/>
                </a:path>
              </a:pathLst>
            </a:custGeom>
            <a:solidFill>
              <a:schemeClr val="bg1"/>
            </a:solidFill>
            <a:ln w="4169" cap="flat">
              <a:noFill/>
              <a:prstDash val="solid"/>
              <a:miter/>
            </a:ln>
          </p:spPr>
          <p:txBody>
            <a:bodyPr rtlCol="0" anchor="ctr"/>
            <a:lstStyle/>
            <a:p>
              <a:endParaRPr lang="en-US"/>
            </a:p>
          </p:txBody>
        </p:sp>
      </p:grpSp>
      <p:grpSp>
        <p:nvGrpSpPr>
          <p:cNvPr id="39" name="Group 38">
            <a:extLst>
              <a:ext uri="{FF2B5EF4-FFF2-40B4-BE49-F238E27FC236}">
                <a16:creationId xmlns:a16="http://schemas.microsoft.com/office/drawing/2014/main" id="{8277E49F-D65D-4D6E-8386-F67B8F812374}"/>
              </a:ext>
            </a:extLst>
          </p:cNvPr>
          <p:cNvGrpSpPr/>
          <p:nvPr/>
        </p:nvGrpSpPr>
        <p:grpSpPr>
          <a:xfrm>
            <a:off x="7936002" y="4939708"/>
            <a:ext cx="426804" cy="426802"/>
            <a:chOff x="7936002" y="4939708"/>
            <a:chExt cx="426804" cy="426802"/>
          </a:xfrm>
        </p:grpSpPr>
        <p:sp>
          <p:nvSpPr>
            <p:cNvPr id="25" name="Oval 24">
              <a:extLst>
                <a:ext uri="{FF2B5EF4-FFF2-40B4-BE49-F238E27FC236}">
                  <a16:creationId xmlns:a16="http://schemas.microsoft.com/office/drawing/2014/main" id="{804F9E78-F495-47E4-9CF8-B0380876BAF7}"/>
                </a:ext>
              </a:extLst>
            </p:cNvPr>
            <p:cNvSpPr/>
            <p:nvPr/>
          </p:nvSpPr>
          <p:spPr>
            <a:xfrm>
              <a:off x="7936002" y="4939708"/>
              <a:ext cx="426804" cy="426802"/>
            </a:xfrm>
            <a:prstGeom prst="ellipse">
              <a:avLst/>
            </a:prstGeom>
            <a:gradFill flip="none" rotWithShape="1">
              <a:gsLst>
                <a:gs pos="100000">
                  <a:schemeClr val="accent3"/>
                </a:gs>
                <a:gs pos="0">
                  <a:schemeClr val="accent3">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E11BFE9C-E336-4E48-A298-BD8215F80704}"/>
                </a:ext>
              </a:extLst>
            </p:cNvPr>
            <p:cNvSpPr/>
            <p:nvPr/>
          </p:nvSpPr>
          <p:spPr>
            <a:xfrm>
              <a:off x="8049754" y="5053459"/>
              <a:ext cx="199300" cy="199300"/>
            </a:xfrm>
            <a:custGeom>
              <a:avLst/>
              <a:gdLst>
                <a:gd name="connsiteX0" fmla="*/ 752075 w 1500838"/>
                <a:gd name="connsiteY0" fmla="*/ 1504011 h 1500838"/>
                <a:gd name="connsiteX1" fmla="*/ 405006 w 1500838"/>
                <a:gd name="connsiteY1" fmla="*/ 1503969 h 1500838"/>
                <a:gd name="connsiteX2" fmla="*/ 175378 w 1500838"/>
                <a:gd name="connsiteY2" fmla="*/ 1335375 h 1500838"/>
                <a:gd name="connsiteX3" fmla="*/ 28962 w 1500838"/>
                <a:gd name="connsiteY3" fmla="*/ 826424 h 1500838"/>
                <a:gd name="connsiteX4" fmla="*/ 2656 w 1500838"/>
                <a:gd name="connsiteY4" fmla="*/ 726826 h 1500838"/>
                <a:gd name="connsiteX5" fmla="*/ 232118 w 1500838"/>
                <a:gd name="connsiteY5" fmla="*/ 451172 h 1500838"/>
                <a:gd name="connsiteX6" fmla="*/ 380617 w 1500838"/>
                <a:gd name="connsiteY6" fmla="*/ 451547 h 1500838"/>
                <a:gd name="connsiteX7" fmla="*/ 401212 w 1500838"/>
                <a:gd name="connsiteY7" fmla="*/ 431703 h 1500838"/>
                <a:gd name="connsiteX8" fmla="*/ 403589 w 1500838"/>
                <a:gd name="connsiteY8" fmla="*/ 305257 h 1500838"/>
                <a:gd name="connsiteX9" fmla="*/ 679868 w 1500838"/>
                <a:gd name="connsiteY9" fmla="*/ 7716 h 1500838"/>
                <a:gd name="connsiteX10" fmla="*/ 1100395 w 1500838"/>
                <a:gd name="connsiteY10" fmla="*/ 303590 h 1500838"/>
                <a:gd name="connsiteX11" fmla="*/ 1102980 w 1500838"/>
                <a:gd name="connsiteY11" fmla="*/ 433162 h 1500838"/>
                <a:gd name="connsiteX12" fmla="*/ 1121823 w 1500838"/>
                <a:gd name="connsiteY12" fmla="*/ 451506 h 1500838"/>
                <a:gd name="connsiteX13" fmla="*/ 1271907 w 1500838"/>
                <a:gd name="connsiteY13" fmla="*/ 451297 h 1500838"/>
                <a:gd name="connsiteX14" fmla="*/ 1500076 w 1500838"/>
                <a:gd name="connsiteY14" fmla="*/ 645906 h 1500838"/>
                <a:gd name="connsiteX15" fmla="*/ 1494198 w 1500838"/>
                <a:gd name="connsiteY15" fmla="*/ 760345 h 1500838"/>
                <a:gd name="connsiteX16" fmla="*/ 1331274 w 1500838"/>
                <a:gd name="connsiteY16" fmla="*/ 1327954 h 1500838"/>
                <a:gd name="connsiteX17" fmla="*/ 1134997 w 1500838"/>
                <a:gd name="connsiteY17" fmla="*/ 1502218 h 1500838"/>
                <a:gd name="connsiteX18" fmla="*/ 1097601 w 1500838"/>
                <a:gd name="connsiteY18" fmla="*/ 1504011 h 1500838"/>
                <a:gd name="connsiteX19" fmla="*/ 752075 w 1500838"/>
                <a:gd name="connsiteY19" fmla="*/ 1504011 h 1500838"/>
                <a:gd name="connsiteX20" fmla="*/ 750824 w 1500838"/>
                <a:gd name="connsiteY20" fmla="*/ 451214 h 1500838"/>
                <a:gd name="connsiteX21" fmla="*/ 983746 w 1500838"/>
                <a:gd name="connsiteY21" fmla="*/ 451256 h 1500838"/>
                <a:gd name="connsiteX22" fmla="*/ 1001172 w 1500838"/>
                <a:gd name="connsiteY22" fmla="*/ 438248 h 1500838"/>
                <a:gd name="connsiteX23" fmla="*/ 999005 w 1500838"/>
                <a:gd name="connsiteY23" fmla="*/ 328937 h 1500838"/>
                <a:gd name="connsiteX24" fmla="*/ 728312 w 1500838"/>
                <a:gd name="connsiteY24" fmla="*/ 105437 h 1500838"/>
                <a:gd name="connsiteX25" fmla="*/ 508397 w 1500838"/>
                <a:gd name="connsiteY25" fmla="*/ 304966 h 1500838"/>
                <a:gd name="connsiteX26" fmla="*/ 502685 w 1500838"/>
                <a:gd name="connsiteY26" fmla="*/ 432745 h 1500838"/>
                <a:gd name="connsiteX27" fmla="*/ 520987 w 1500838"/>
                <a:gd name="connsiteY27" fmla="*/ 451547 h 1500838"/>
                <a:gd name="connsiteX28" fmla="*/ 750824 w 1500838"/>
                <a:gd name="connsiteY28" fmla="*/ 451214 h 150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00838" h="1500838">
                  <a:moveTo>
                    <a:pt x="752075" y="1504011"/>
                  </a:moveTo>
                  <a:cubicBezTo>
                    <a:pt x="636385" y="1504011"/>
                    <a:pt x="520696" y="1504094"/>
                    <a:pt x="405006" y="1503969"/>
                  </a:cubicBezTo>
                  <a:cubicBezTo>
                    <a:pt x="296195" y="1503844"/>
                    <a:pt x="206478" y="1440017"/>
                    <a:pt x="175378" y="1335375"/>
                  </a:cubicBezTo>
                  <a:cubicBezTo>
                    <a:pt x="125058" y="1166197"/>
                    <a:pt x="77406" y="996185"/>
                    <a:pt x="28962" y="826424"/>
                  </a:cubicBezTo>
                  <a:cubicBezTo>
                    <a:pt x="19541" y="793405"/>
                    <a:pt x="7617" y="760970"/>
                    <a:pt x="2656" y="726826"/>
                  </a:cubicBezTo>
                  <a:cubicBezTo>
                    <a:pt x="-19356" y="574908"/>
                    <a:pt x="98835" y="450464"/>
                    <a:pt x="232118" y="451172"/>
                  </a:cubicBezTo>
                  <a:cubicBezTo>
                    <a:pt x="281604" y="451422"/>
                    <a:pt x="331131" y="450630"/>
                    <a:pt x="380617" y="451547"/>
                  </a:cubicBezTo>
                  <a:cubicBezTo>
                    <a:pt x="396043" y="451839"/>
                    <a:pt x="401212" y="448004"/>
                    <a:pt x="401212" y="431703"/>
                  </a:cubicBezTo>
                  <a:cubicBezTo>
                    <a:pt x="401170" y="389554"/>
                    <a:pt x="397794" y="347322"/>
                    <a:pt x="403589" y="305257"/>
                  </a:cubicBezTo>
                  <a:cubicBezTo>
                    <a:pt x="424100" y="156549"/>
                    <a:pt x="533078" y="39234"/>
                    <a:pt x="679868" y="7716"/>
                  </a:cubicBezTo>
                  <a:cubicBezTo>
                    <a:pt x="877812" y="-34766"/>
                    <a:pt x="1073463" y="102936"/>
                    <a:pt x="1100395" y="303590"/>
                  </a:cubicBezTo>
                  <a:cubicBezTo>
                    <a:pt x="1106190" y="346697"/>
                    <a:pt x="1102729" y="389971"/>
                    <a:pt x="1102980" y="433162"/>
                  </a:cubicBezTo>
                  <a:cubicBezTo>
                    <a:pt x="1103063" y="447879"/>
                    <a:pt x="1107732" y="451714"/>
                    <a:pt x="1121823" y="451506"/>
                  </a:cubicBezTo>
                  <a:cubicBezTo>
                    <a:pt x="1171851" y="450755"/>
                    <a:pt x="1221879" y="451047"/>
                    <a:pt x="1271907" y="451297"/>
                  </a:cubicBezTo>
                  <a:cubicBezTo>
                    <a:pt x="1383136" y="451756"/>
                    <a:pt x="1481900" y="536095"/>
                    <a:pt x="1500076" y="645906"/>
                  </a:cubicBezTo>
                  <a:cubicBezTo>
                    <a:pt x="1506455" y="684469"/>
                    <a:pt x="1505038" y="722574"/>
                    <a:pt x="1494198" y="760345"/>
                  </a:cubicBezTo>
                  <a:cubicBezTo>
                    <a:pt x="1439876" y="949534"/>
                    <a:pt x="1386430" y="1139015"/>
                    <a:pt x="1331274" y="1327954"/>
                  </a:cubicBezTo>
                  <a:cubicBezTo>
                    <a:pt x="1302591" y="1426259"/>
                    <a:pt x="1236096" y="1484208"/>
                    <a:pt x="1134997" y="1502218"/>
                  </a:cubicBezTo>
                  <a:cubicBezTo>
                    <a:pt x="1122574" y="1504428"/>
                    <a:pt x="1110067" y="1503969"/>
                    <a:pt x="1097601" y="1504011"/>
                  </a:cubicBezTo>
                  <a:cubicBezTo>
                    <a:pt x="982412" y="1504052"/>
                    <a:pt x="867264" y="1504011"/>
                    <a:pt x="752075" y="1504011"/>
                  </a:cubicBezTo>
                  <a:close/>
                  <a:moveTo>
                    <a:pt x="750824" y="451214"/>
                  </a:moveTo>
                  <a:cubicBezTo>
                    <a:pt x="828451" y="451214"/>
                    <a:pt x="906119" y="451172"/>
                    <a:pt x="983746" y="451256"/>
                  </a:cubicBezTo>
                  <a:cubicBezTo>
                    <a:pt x="992960" y="451256"/>
                    <a:pt x="1001714" y="452215"/>
                    <a:pt x="1001172" y="438248"/>
                  </a:cubicBezTo>
                  <a:cubicBezTo>
                    <a:pt x="999755" y="401853"/>
                    <a:pt x="1001881" y="365458"/>
                    <a:pt x="999005" y="328937"/>
                  </a:cubicBezTo>
                  <a:cubicBezTo>
                    <a:pt x="988957" y="201074"/>
                    <a:pt x="871767" y="91179"/>
                    <a:pt x="728312" y="105437"/>
                  </a:cubicBezTo>
                  <a:cubicBezTo>
                    <a:pt x="618084" y="116360"/>
                    <a:pt x="529826" y="195821"/>
                    <a:pt x="508397" y="304966"/>
                  </a:cubicBezTo>
                  <a:cubicBezTo>
                    <a:pt x="500101" y="347281"/>
                    <a:pt x="504186" y="390138"/>
                    <a:pt x="502685" y="432745"/>
                  </a:cubicBezTo>
                  <a:cubicBezTo>
                    <a:pt x="502185" y="446878"/>
                    <a:pt x="506229" y="451673"/>
                    <a:pt x="520987" y="451547"/>
                  </a:cubicBezTo>
                  <a:cubicBezTo>
                    <a:pt x="597655" y="450880"/>
                    <a:pt x="674240" y="451214"/>
                    <a:pt x="750824" y="451214"/>
                  </a:cubicBezTo>
                  <a:close/>
                </a:path>
              </a:pathLst>
            </a:custGeom>
            <a:solidFill>
              <a:schemeClr val="bg1"/>
            </a:solidFill>
            <a:ln w="4169" cap="flat">
              <a:noFill/>
              <a:prstDash val="solid"/>
              <a:miter/>
            </a:ln>
          </p:spPr>
          <p:txBody>
            <a:bodyPr rtlCol="0" anchor="ctr"/>
            <a:lstStyle/>
            <a:p>
              <a:endParaRPr lang="en-US"/>
            </a:p>
          </p:txBody>
        </p:sp>
      </p:grpSp>
      <p:grpSp>
        <p:nvGrpSpPr>
          <p:cNvPr id="16" name="Group 15">
            <a:extLst>
              <a:ext uri="{FF2B5EF4-FFF2-40B4-BE49-F238E27FC236}">
                <a16:creationId xmlns:a16="http://schemas.microsoft.com/office/drawing/2014/main" id="{EE27D5B3-DBAB-49A6-A2E9-2F450F50E700}"/>
              </a:ext>
            </a:extLst>
          </p:cNvPr>
          <p:cNvGrpSpPr/>
          <p:nvPr/>
        </p:nvGrpSpPr>
        <p:grpSpPr>
          <a:xfrm>
            <a:off x="3330667" y="2573331"/>
            <a:ext cx="426804" cy="426802"/>
            <a:chOff x="3330667" y="2573331"/>
            <a:chExt cx="426804" cy="426802"/>
          </a:xfrm>
        </p:grpSpPr>
        <p:sp>
          <p:nvSpPr>
            <p:cNvPr id="21" name="Oval 20">
              <a:extLst>
                <a:ext uri="{FF2B5EF4-FFF2-40B4-BE49-F238E27FC236}">
                  <a16:creationId xmlns:a16="http://schemas.microsoft.com/office/drawing/2014/main" id="{2C9B6269-BED3-4A28-BB36-0217CF0EA3FB}"/>
                </a:ext>
              </a:extLst>
            </p:cNvPr>
            <p:cNvSpPr/>
            <p:nvPr/>
          </p:nvSpPr>
          <p:spPr>
            <a:xfrm>
              <a:off x="3330667" y="2573331"/>
              <a:ext cx="426804" cy="426802"/>
            </a:xfrm>
            <a:prstGeom prst="ellipse">
              <a:avLst/>
            </a:prstGeom>
            <a:gradFill flip="none" rotWithShape="1">
              <a:gsLst>
                <a:gs pos="100000">
                  <a:schemeClr val="accent2"/>
                </a:gs>
                <a:gs pos="0">
                  <a:schemeClr val="accent2">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A2270701-CF28-4EBA-A9BA-A9B42F24DD4F}"/>
                </a:ext>
              </a:extLst>
            </p:cNvPr>
            <p:cNvSpPr/>
            <p:nvPr/>
          </p:nvSpPr>
          <p:spPr>
            <a:xfrm>
              <a:off x="3444419" y="2686806"/>
              <a:ext cx="199300" cy="199853"/>
            </a:xfrm>
            <a:custGeom>
              <a:avLst/>
              <a:gdLst>
                <a:gd name="connsiteX0" fmla="*/ 153 w 1500838"/>
                <a:gd name="connsiteY0" fmla="*/ 1081956 h 1505007"/>
                <a:gd name="connsiteX1" fmla="*/ 278 w 1500838"/>
                <a:gd name="connsiteY1" fmla="*/ 756816 h 1505007"/>
                <a:gd name="connsiteX2" fmla="*/ 183797 w 1500838"/>
                <a:gd name="connsiteY2" fmla="*/ 265458 h 1505007"/>
                <a:gd name="connsiteX3" fmla="*/ 627837 w 1500838"/>
                <a:gd name="connsiteY3" fmla="*/ 11733 h 1505007"/>
                <a:gd name="connsiteX4" fmla="*/ 1231216 w 1500838"/>
                <a:gd name="connsiteY4" fmla="*/ 173490 h 1505007"/>
                <a:gd name="connsiteX5" fmla="*/ 1498491 w 1500838"/>
                <a:gd name="connsiteY5" fmla="*/ 661471 h 1505007"/>
                <a:gd name="connsiteX6" fmla="*/ 1264985 w 1500838"/>
                <a:gd name="connsiteY6" fmla="*/ 1302996 h 1505007"/>
                <a:gd name="connsiteX7" fmla="*/ 855548 w 1500838"/>
                <a:gd name="connsiteY7" fmla="*/ 1497688 h 1505007"/>
                <a:gd name="connsiteX8" fmla="*/ 317831 w 1500838"/>
                <a:gd name="connsiteY8" fmla="*/ 1366865 h 1505007"/>
                <a:gd name="connsiteX9" fmla="*/ 199973 w 1500838"/>
                <a:gd name="connsiteY9" fmla="*/ 1377496 h 1505007"/>
                <a:gd name="connsiteX10" fmla="*/ 90412 w 1500838"/>
                <a:gd name="connsiteY10" fmla="*/ 1486765 h 1505007"/>
                <a:gd name="connsiteX11" fmla="*/ 3655 w 1500838"/>
                <a:gd name="connsiteY11" fmla="*/ 1472257 h 1505007"/>
                <a:gd name="connsiteX12" fmla="*/ 153 w 1500838"/>
                <a:gd name="connsiteY12" fmla="*/ 1444575 h 1505007"/>
                <a:gd name="connsiteX13" fmla="*/ 153 w 1500838"/>
                <a:gd name="connsiteY13" fmla="*/ 1081956 h 1505007"/>
                <a:gd name="connsiteX14" fmla="*/ 618540 w 1500838"/>
                <a:gd name="connsiteY14" fmla="*/ 630954 h 1505007"/>
                <a:gd name="connsiteX15" fmla="*/ 503935 w 1500838"/>
                <a:gd name="connsiteY15" fmla="*/ 664639 h 1505007"/>
                <a:gd name="connsiteX16" fmla="*/ 375238 w 1500838"/>
                <a:gd name="connsiteY16" fmla="*/ 766279 h 1505007"/>
                <a:gd name="connsiteX17" fmla="*/ 388328 w 1500838"/>
                <a:gd name="connsiteY17" fmla="*/ 845032 h 1505007"/>
                <a:gd name="connsiteX18" fmla="*/ 439649 w 1500838"/>
                <a:gd name="connsiteY18" fmla="*/ 837486 h 1505007"/>
                <a:gd name="connsiteX19" fmla="*/ 546042 w 1500838"/>
                <a:gd name="connsiteY19" fmla="*/ 752855 h 1505007"/>
                <a:gd name="connsiteX20" fmla="*/ 693916 w 1500838"/>
                <a:gd name="connsiteY20" fmla="*/ 758692 h 1505007"/>
                <a:gd name="connsiteX21" fmla="*/ 721390 w 1500838"/>
                <a:gd name="connsiteY21" fmla="*/ 792627 h 1505007"/>
                <a:gd name="connsiteX22" fmla="*/ 1005799 w 1500838"/>
                <a:gd name="connsiteY22" fmla="*/ 835485 h 1505007"/>
                <a:gd name="connsiteX23" fmla="*/ 1127033 w 1500838"/>
                <a:gd name="connsiteY23" fmla="*/ 739431 h 1505007"/>
                <a:gd name="connsiteX24" fmla="*/ 1143042 w 1500838"/>
                <a:gd name="connsiteY24" fmla="*/ 691779 h 1505007"/>
                <a:gd name="connsiteX25" fmla="*/ 1066249 w 1500838"/>
                <a:gd name="connsiteY25" fmla="*/ 665431 h 1505007"/>
                <a:gd name="connsiteX26" fmla="*/ 957188 w 1500838"/>
                <a:gd name="connsiteY26" fmla="*/ 751729 h 1505007"/>
                <a:gd name="connsiteX27" fmla="*/ 809314 w 1500838"/>
                <a:gd name="connsiteY27" fmla="*/ 745685 h 1505007"/>
                <a:gd name="connsiteX28" fmla="*/ 782799 w 1500838"/>
                <a:gd name="connsiteY28" fmla="*/ 712958 h 1505007"/>
                <a:gd name="connsiteX29" fmla="*/ 618540 w 1500838"/>
                <a:gd name="connsiteY29" fmla="*/ 630954 h 150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00838" h="1505007">
                  <a:moveTo>
                    <a:pt x="153" y="1081956"/>
                  </a:moveTo>
                  <a:cubicBezTo>
                    <a:pt x="153" y="973562"/>
                    <a:pt x="-264" y="865210"/>
                    <a:pt x="278" y="756816"/>
                  </a:cubicBezTo>
                  <a:cubicBezTo>
                    <a:pt x="1195" y="570628"/>
                    <a:pt x="63230" y="406495"/>
                    <a:pt x="183797" y="265458"/>
                  </a:cubicBezTo>
                  <a:cubicBezTo>
                    <a:pt x="301113" y="128256"/>
                    <a:pt x="449905" y="41958"/>
                    <a:pt x="627837" y="11733"/>
                  </a:cubicBezTo>
                  <a:cubicBezTo>
                    <a:pt x="852671" y="-26455"/>
                    <a:pt x="1055410" y="28867"/>
                    <a:pt x="1231216" y="173490"/>
                  </a:cubicBezTo>
                  <a:cubicBezTo>
                    <a:pt x="1384677" y="299769"/>
                    <a:pt x="1475853" y="463902"/>
                    <a:pt x="1498491" y="661471"/>
                  </a:cubicBezTo>
                  <a:cubicBezTo>
                    <a:pt x="1527298" y="912778"/>
                    <a:pt x="1447837" y="1128315"/>
                    <a:pt x="1264985" y="1302996"/>
                  </a:cubicBezTo>
                  <a:cubicBezTo>
                    <a:pt x="1150630" y="1412224"/>
                    <a:pt x="1012677" y="1476468"/>
                    <a:pt x="855548" y="1497688"/>
                  </a:cubicBezTo>
                  <a:cubicBezTo>
                    <a:pt x="659355" y="1524161"/>
                    <a:pt x="480422" y="1478844"/>
                    <a:pt x="317831" y="1366865"/>
                  </a:cubicBezTo>
                  <a:cubicBezTo>
                    <a:pt x="275307" y="1337599"/>
                    <a:pt x="236619" y="1340934"/>
                    <a:pt x="199973" y="1377496"/>
                  </a:cubicBezTo>
                  <a:cubicBezTo>
                    <a:pt x="163453" y="1413891"/>
                    <a:pt x="127308" y="1450745"/>
                    <a:pt x="90412" y="1486765"/>
                  </a:cubicBezTo>
                  <a:cubicBezTo>
                    <a:pt x="61604" y="1514865"/>
                    <a:pt x="17788" y="1507110"/>
                    <a:pt x="3655" y="1472257"/>
                  </a:cubicBezTo>
                  <a:cubicBezTo>
                    <a:pt x="28" y="1463252"/>
                    <a:pt x="153" y="1453955"/>
                    <a:pt x="153" y="1444575"/>
                  </a:cubicBezTo>
                  <a:cubicBezTo>
                    <a:pt x="153" y="1323674"/>
                    <a:pt x="153" y="1202815"/>
                    <a:pt x="153" y="1081956"/>
                  </a:cubicBezTo>
                  <a:close/>
                  <a:moveTo>
                    <a:pt x="618540" y="630954"/>
                  </a:moveTo>
                  <a:cubicBezTo>
                    <a:pt x="576851" y="632413"/>
                    <a:pt x="537954" y="641084"/>
                    <a:pt x="503935" y="664639"/>
                  </a:cubicBezTo>
                  <a:cubicBezTo>
                    <a:pt x="458951" y="695782"/>
                    <a:pt x="417178" y="731260"/>
                    <a:pt x="375238" y="766279"/>
                  </a:cubicBezTo>
                  <a:cubicBezTo>
                    <a:pt x="348473" y="788625"/>
                    <a:pt x="356311" y="831649"/>
                    <a:pt x="388328" y="845032"/>
                  </a:cubicBezTo>
                  <a:cubicBezTo>
                    <a:pt x="406422" y="852619"/>
                    <a:pt x="423932" y="850034"/>
                    <a:pt x="439649" y="837486"/>
                  </a:cubicBezTo>
                  <a:cubicBezTo>
                    <a:pt x="475002" y="809178"/>
                    <a:pt x="510105" y="780412"/>
                    <a:pt x="546042" y="752855"/>
                  </a:cubicBezTo>
                  <a:cubicBezTo>
                    <a:pt x="591359" y="718127"/>
                    <a:pt x="651976" y="721004"/>
                    <a:pt x="693916" y="758692"/>
                  </a:cubicBezTo>
                  <a:cubicBezTo>
                    <a:pt x="704880" y="768531"/>
                    <a:pt x="712468" y="781163"/>
                    <a:pt x="721390" y="792627"/>
                  </a:cubicBezTo>
                  <a:cubicBezTo>
                    <a:pt x="788927" y="879426"/>
                    <a:pt x="916499" y="899520"/>
                    <a:pt x="1005799" y="835485"/>
                  </a:cubicBezTo>
                  <a:cubicBezTo>
                    <a:pt x="1047655" y="805468"/>
                    <a:pt x="1087094" y="772032"/>
                    <a:pt x="1127033" y="739431"/>
                  </a:cubicBezTo>
                  <a:cubicBezTo>
                    <a:pt x="1141708" y="727424"/>
                    <a:pt x="1147878" y="710832"/>
                    <a:pt x="1143042" y="691779"/>
                  </a:cubicBezTo>
                  <a:cubicBezTo>
                    <a:pt x="1134162" y="656760"/>
                    <a:pt x="1095474" y="643085"/>
                    <a:pt x="1066249" y="665431"/>
                  </a:cubicBezTo>
                  <a:cubicBezTo>
                    <a:pt x="1029437" y="693572"/>
                    <a:pt x="994000" y="723547"/>
                    <a:pt x="957188" y="751729"/>
                  </a:cubicBezTo>
                  <a:cubicBezTo>
                    <a:pt x="911788" y="786457"/>
                    <a:pt x="851171" y="783456"/>
                    <a:pt x="809314" y="745685"/>
                  </a:cubicBezTo>
                  <a:cubicBezTo>
                    <a:pt x="798766" y="736137"/>
                    <a:pt x="791512" y="724006"/>
                    <a:pt x="782799" y="712958"/>
                  </a:cubicBezTo>
                  <a:cubicBezTo>
                    <a:pt x="740692" y="659595"/>
                    <a:pt x="684828" y="634080"/>
                    <a:pt x="618540" y="630954"/>
                  </a:cubicBezTo>
                  <a:close/>
                </a:path>
              </a:pathLst>
            </a:custGeom>
            <a:solidFill>
              <a:schemeClr val="bg1"/>
            </a:solidFill>
            <a:ln w="4169"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9A233F83-BF05-4D75-8CD3-6EC71E330532}"/>
              </a:ext>
            </a:extLst>
          </p:cNvPr>
          <p:cNvGrpSpPr/>
          <p:nvPr/>
        </p:nvGrpSpPr>
        <p:grpSpPr>
          <a:xfrm>
            <a:off x="859672" y="5257823"/>
            <a:ext cx="426804" cy="426802"/>
            <a:chOff x="859672" y="5257823"/>
            <a:chExt cx="426804" cy="426802"/>
          </a:xfrm>
        </p:grpSpPr>
        <p:sp>
          <p:nvSpPr>
            <p:cNvPr id="17" name="Oval 16">
              <a:extLst>
                <a:ext uri="{FF2B5EF4-FFF2-40B4-BE49-F238E27FC236}">
                  <a16:creationId xmlns:a16="http://schemas.microsoft.com/office/drawing/2014/main" id="{30F2DFA5-31A3-4C20-9FAD-E29DA6DF9C86}"/>
                </a:ext>
              </a:extLst>
            </p:cNvPr>
            <p:cNvSpPr/>
            <p:nvPr/>
          </p:nvSpPr>
          <p:spPr>
            <a:xfrm>
              <a:off x="859672" y="5257823"/>
              <a:ext cx="426804" cy="426802"/>
            </a:xfrm>
            <a:prstGeom prst="ellipse">
              <a:avLst/>
            </a:prstGeom>
            <a:gradFill flip="none" rotWithShape="1">
              <a:gsLst>
                <a:gs pos="100000">
                  <a:schemeClr val="accent1"/>
                </a:gs>
                <a:gs pos="0">
                  <a:schemeClr val="accent1">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4D56F261-197F-4C32-8485-3B3BF76E2605}"/>
                </a:ext>
              </a:extLst>
            </p:cNvPr>
            <p:cNvSpPr/>
            <p:nvPr/>
          </p:nvSpPr>
          <p:spPr>
            <a:xfrm>
              <a:off x="980898" y="5371574"/>
              <a:ext cx="184353" cy="199300"/>
            </a:xfrm>
            <a:custGeom>
              <a:avLst/>
              <a:gdLst>
                <a:gd name="connsiteX0" fmla="*/ 695185 w 1388276"/>
                <a:gd name="connsiteY0" fmla="*/ 1504357 h 1500838"/>
                <a:gd name="connsiteX1" fmla="*/ 295003 w 1388276"/>
                <a:gd name="connsiteY1" fmla="*/ 1504315 h 1500838"/>
                <a:gd name="connsiteX2" fmla="*/ 172 w 1388276"/>
                <a:gd name="connsiteY2" fmla="*/ 1209734 h 1500838"/>
                <a:gd name="connsiteX3" fmla="*/ 172 w 1388276"/>
                <a:gd name="connsiteY3" fmla="*/ 696989 h 1500838"/>
                <a:gd name="connsiteX4" fmla="*/ 84678 w 1388276"/>
                <a:gd name="connsiteY4" fmla="*/ 489831 h 1500838"/>
                <a:gd name="connsiteX5" fmla="*/ 488153 w 1388276"/>
                <a:gd name="connsiteY5" fmla="*/ 86397 h 1500838"/>
                <a:gd name="connsiteX6" fmla="*/ 901885 w 1388276"/>
                <a:gd name="connsiteY6" fmla="*/ 86231 h 1500838"/>
                <a:gd name="connsiteX7" fmla="*/ 1305402 w 1388276"/>
                <a:gd name="connsiteY7" fmla="*/ 489664 h 1500838"/>
                <a:gd name="connsiteX8" fmla="*/ 1390032 w 1388276"/>
                <a:gd name="connsiteY8" fmla="*/ 696822 h 1500838"/>
                <a:gd name="connsiteX9" fmla="*/ 1390032 w 1388276"/>
                <a:gd name="connsiteY9" fmla="*/ 1209567 h 1500838"/>
                <a:gd name="connsiteX10" fmla="*/ 1128178 w 1388276"/>
                <a:gd name="connsiteY10" fmla="*/ 1503398 h 1500838"/>
                <a:gd name="connsiteX11" fmla="*/ 1092282 w 1388276"/>
                <a:gd name="connsiteY11" fmla="*/ 1504357 h 1500838"/>
                <a:gd name="connsiteX12" fmla="*/ 695185 w 1388276"/>
                <a:gd name="connsiteY12" fmla="*/ 1504357 h 1500838"/>
                <a:gd name="connsiteX13" fmla="*/ 345991 w 1388276"/>
                <a:gd name="connsiteY13" fmla="*/ 702825 h 1500838"/>
                <a:gd name="connsiteX14" fmla="*/ 346032 w 1388276"/>
                <a:gd name="connsiteY14" fmla="*/ 760649 h 1500838"/>
                <a:gd name="connsiteX15" fmla="*/ 425160 w 1388276"/>
                <a:gd name="connsiteY15" fmla="*/ 850283 h 1500838"/>
                <a:gd name="connsiteX16" fmla="*/ 565572 w 1388276"/>
                <a:gd name="connsiteY16" fmla="*/ 850199 h 1500838"/>
                <a:gd name="connsiteX17" fmla="*/ 642239 w 1388276"/>
                <a:gd name="connsiteY17" fmla="*/ 773740 h 1500838"/>
                <a:gd name="connsiteX18" fmla="*/ 641990 w 1388276"/>
                <a:gd name="connsiteY18" fmla="*/ 630243 h 1500838"/>
                <a:gd name="connsiteX19" fmla="*/ 565530 w 1388276"/>
                <a:gd name="connsiteY19" fmla="*/ 555243 h 1500838"/>
                <a:gd name="connsiteX20" fmla="*/ 425076 w 1388276"/>
                <a:gd name="connsiteY20" fmla="*/ 555159 h 1500838"/>
                <a:gd name="connsiteX21" fmla="*/ 346074 w 1388276"/>
                <a:gd name="connsiteY21" fmla="*/ 643417 h 1500838"/>
                <a:gd name="connsiteX22" fmla="*/ 345991 w 1388276"/>
                <a:gd name="connsiteY22" fmla="*/ 702825 h 1500838"/>
                <a:gd name="connsiteX23" fmla="*/ 746256 w 1388276"/>
                <a:gd name="connsiteY23" fmla="*/ 702158 h 1500838"/>
                <a:gd name="connsiteX24" fmla="*/ 746339 w 1388276"/>
                <a:gd name="connsiteY24" fmla="*/ 764651 h 1500838"/>
                <a:gd name="connsiteX25" fmla="*/ 821631 w 1388276"/>
                <a:gd name="connsiteY25" fmla="*/ 849657 h 1500838"/>
                <a:gd name="connsiteX26" fmla="*/ 966629 w 1388276"/>
                <a:gd name="connsiteY26" fmla="*/ 849991 h 1500838"/>
                <a:gd name="connsiteX27" fmla="*/ 1042296 w 1388276"/>
                <a:gd name="connsiteY27" fmla="*/ 774407 h 1500838"/>
                <a:gd name="connsiteX28" fmla="*/ 1042254 w 1388276"/>
                <a:gd name="connsiteY28" fmla="*/ 630910 h 1500838"/>
                <a:gd name="connsiteX29" fmla="*/ 966379 w 1388276"/>
                <a:gd name="connsiteY29" fmla="*/ 555243 h 1500838"/>
                <a:gd name="connsiteX30" fmla="*/ 824383 w 1388276"/>
                <a:gd name="connsiteY30" fmla="*/ 555201 h 1500838"/>
                <a:gd name="connsiteX31" fmla="*/ 746256 w 1388276"/>
                <a:gd name="connsiteY31" fmla="*/ 642750 h 1500838"/>
                <a:gd name="connsiteX32" fmla="*/ 746256 w 1388276"/>
                <a:gd name="connsiteY32" fmla="*/ 702158 h 1500838"/>
                <a:gd name="connsiteX33" fmla="*/ 345991 w 1388276"/>
                <a:gd name="connsiteY33" fmla="*/ 1102757 h 1500838"/>
                <a:gd name="connsiteX34" fmla="*/ 346074 w 1388276"/>
                <a:gd name="connsiteY34" fmla="*/ 1163708 h 1500838"/>
                <a:gd name="connsiteX35" fmla="*/ 421783 w 1388276"/>
                <a:gd name="connsiteY35" fmla="*/ 1249923 h 1500838"/>
                <a:gd name="connsiteX36" fmla="*/ 566781 w 1388276"/>
                <a:gd name="connsiteY36" fmla="*/ 1250131 h 1500838"/>
                <a:gd name="connsiteX37" fmla="*/ 642156 w 1388276"/>
                <a:gd name="connsiteY37" fmla="*/ 1174255 h 1500838"/>
                <a:gd name="connsiteX38" fmla="*/ 641990 w 1388276"/>
                <a:gd name="connsiteY38" fmla="*/ 1030759 h 1500838"/>
                <a:gd name="connsiteX39" fmla="*/ 565780 w 1388276"/>
                <a:gd name="connsiteY39" fmla="*/ 955425 h 1500838"/>
                <a:gd name="connsiteX40" fmla="*/ 423784 w 1388276"/>
                <a:gd name="connsiteY40" fmla="*/ 955508 h 1500838"/>
                <a:gd name="connsiteX41" fmla="*/ 346032 w 1388276"/>
                <a:gd name="connsiteY41" fmla="*/ 1043391 h 1500838"/>
                <a:gd name="connsiteX42" fmla="*/ 345991 w 1388276"/>
                <a:gd name="connsiteY42" fmla="*/ 1102757 h 1500838"/>
                <a:gd name="connsiteX43" fmla="*/ 746214 w 1388276"/>
                <a:gd name="connsiteY43" fmla="*/ 1103382 h 1500838"/>
                <a:gd name="connsiteX44" fmla="*/ 746256 w 1388276"/>
                <a:gd name="connsiteY44" fmla="*/ 1162749 h 1500838"/>
                <a:gd name="connsiteX45" fmla="*/ 822632 w 1388276"/>
                <a:gd name="connsiteY45" fmla="*/ 1250006 h 1500838"/>
                <a:gd name="connsiteX46" fmla="*/ 966129 w 1388276"/>
                <a:gd name="connsiteY46" fmla="*/ 1250256 h 1500838"/>
                <a:gd name="connsiteX47" fmla="*/ 1042505 w 1388276"/>
                <a:gd name="connsiteY47" fmla="*/ 1173588 h 1500838"/>
                <a:gd name="connsiteX48" fmla="*/ 1042172 w 1388276"/>
                <a:gd name="connsiteY48" fmla="*/ 1030091 h 1500838"/>
                <a:gd name="connsiteX49" fmla="*/ 965462 w 1388276"/>
                <a:gd name="connsiteY49" fmla="*/ 955383 h 1500838"/>
                <a:gd name="connsiteX50" fmla="*/ 825008 w 1388276"/>
                <a:gd name="connsiteY50" fmla="*/ 955425 h 1500838"/>
                <a:gd name="connsiteX51" fmla="*/ 746339 w 1388276"/>
                <a:gd name="connsiteY51" fmla="*/ 1043974 h 1500838"/>
                <a:gd name="connsiteX52" fmla="*/ 746214 w 1388276"/>
                <a:gd name="connsiteY52" fmla="*/ 1103382 h 150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388276" h="1500838">
                  <a:moveTo>
                    <a:pt x="695185" y="1504357"/>
                  </a:moveTo>
                  <a:cubicBezTo>
                    <a:pt x="561778" y="1504357"/>
                    <a:pt x="428370" y="1504482"/>
                    <a:pt x="295003" y="1504315"/>
                  </a:cubicBezTo>
                  <a:cubicBezTo>
                    <a:pt x="129911" y="1504106"/>
                    <a:pt x="422" y="1374867"/>
                    <a:pt x="172" y="1209734"/>
                  </a:cubicBezTo>
                  <a:cubicBezTo>
                    <a:pt x="-78" y="1038805"/>
                    <a:pt x="-36" y="867917"/>
                    <a:pt x="172" y="696989"/>
                  </a:cubicBezTo>
                  <a:cubicBezTo>
                    <a:pt x="256" y="616610"/>
                    <a:pt x="28146" y="546780"/>
                    <a:pt x="84678" y="489831"/>
                  </a:cubicBezTo>
                  <a:cubicBezTo>
                    <a:pt x="218628" y="354839"/>
                    <a:pt x="352786" y="219972"/>
                    <a:pt x="488153" y="86397"/>
                  </a:cubicBezTo>
                  <a:cubicBezTo>
                    <a:pt x="604844" y="-28709"/>
                    <a:pt x="785153" y="-28834"/>
                    <a:pt x="901885" y="86231"/>
                  </a:cubicBezTo>
                  <a:cubicBezTo>
                    <a:pt x="1037335" y="219764"/>
                    <a:pt x="1171452" y="354631"/>
                    <a:pt x="1305402" y="489664"/>
                  </a:cubicBezTo>
                  <a:cubicBezTo>
                    <a:pt x="1361892" y="546613"/>
                    <a:pt x="1389907" y="616444"/>
                    <a:pt x="1390032" y="696822"/>
                  </a:cubicBezTo>
                  <a:cubicBezTo>
                    <a:pt x="1390283" y="867751"/>
                    <a:pt x="1390325" y="1038638"/>
                    <a:pt x="1390032" y="1209567"/>
                  </a:cubicBezTo>
                  <a:cubicBezTo>
                    <a:pt x="1389783" y="1361694"/>
                    <a:pt x="1279304" y="1485554"/>
                    <a:pt x="1128178" y="1503398"/>
                  </a:cubicBezTo>
                  <a:cubicBezTo>
                    <a:pt x="1116338" y="1504815"/>
                    <a:pt x="1104248" y="1504315"/>
                    <a:pt x="1092282" y="1504357"/>
                  </a:cubicBezTo>
                  <a:cubicBezTo>
                    <a:pt x="959876" y="1504398"/>
                    <a:pt x="827551" y="1504357"/>
                    <a:pt x="695185" y="1504357"/>
                  </a:cubicBezTo>
                  <a:close/>
                  <a:moveTo>
                    <a:pt x="345991" y="702825"/>
                  </a:moveTo>
                  <a:cubicBezTo>
                    <a:pt x="345991" y="722086"/>
                    <a:pt x="345824" y="741388"/>
                    <a:pt x="346032" y="760649"/>
                  </a:cubicBezTo>
                  <a:cubicBezTo>
                    <a:pt x="346574" y="811344"/>
                    <a:pt x="374798" y="845697"/>
                    <a:pt x="425160" y="850283"/>
                  </a:cubicBezTo>
                  <a:cubicBezTo>
                    <a:pt x="471727" y="854535"/>
                    <a:pt x="518962" y="854535"/>
                    <a:pt x="565572" y="850199"/>
                  </a:cubicBezTo>
                  <a:cubicBezTo>
                    <a:pt x="611264" y="845905"/>
                    <a:pt x="638070" y="819390"/>
                    <a:pt x="642239" y="773740"/>
                  </a:cubicBezTo>
                  <a:cubicBezTo>
                    <a:pt x="646575" y="726130"/>
                    <a:pt x="646909" y="677895"/>
                    <a:pt x="641990" y="630243"/>
                  </a:cubicBezTo>
                  <a:cubicBezTo>
                    <a:pt x="637403" y="585885"/>
                    <a:pt x="609971" y="558286"/>
                    <a:pt x="565530" y="555243"/>
                  </a:cubicBezTo>
                  <a:cubicBezTo>
                    <a:pt x="518879" y="552074"/>
                    <a:pt x="471686" y="551907"/>
                    <a:pt x="425076" y="555159"/>
                  </a:cubicBezTo>
                  <a:cubicBezTo>
                    <a:pt x="376174" y="558536"/>
                    <a:pt x="346866" y="594056"/>
                    <a:pt x="346074" y="643417"/>
                  </a:cubicBezTo>
                  <a:cubicBezTo>
                    <a:pt x="345740" y="663220"/>
                    <a:pt x="345991" y="683022"/>
                    <a:pt x="345991" y="702825"/>
                  </a:cubicBezTo>
                  <a:close/>
                  <a:moveTo>
                    <a:pt x="746256" y="702158"/>
                  </a:moveTo>
                  <a:cubicBezTo>
                    <a:pt x="746256" y="723003"/>
                    <a:pt x="745755" y="743848"/>
                    <a:pt x="746339" y="764651"/>
                  </a:cubicBezTo>
                  <a:cubicBezTo>
                    <a:pt x="747715" y="811261"/>
                    <a:pt x="775439" y="844613"/>
                    <a:pt x="821631" y="849657"/>
                  </a:cubicBezTo>
                  <a:cubicBezTo>
                    <a:pt x="869742" y="854910"/>
                    <a:pt x="918519" y="854452"/>
                    <a:pt x="966629" y="849991"/>
                  </a:cubicBezTo>
                  <a:cubicBezTo>
                    <a:pt x="1011612" y="845822"/>
                    <a:pt x="1037961" y="819349"/>
                    <a:pt x="1042296" y="774407"/>
                  </a:cubicBezTo>
                  <a:cubicBezTo>
                    <a:pt x="1046883" y="726797"/>
                    <a:pt x="1046924" y="678562"/>
                    <a:pt x="1042254" y="630910"/>
                  </a:cubicBezTo>
                  <a:cubicBezTo>
                    <a:pt x="1037877" y="586260"/>
                    <a:pt x="1010779" y="559120"/>
                    <a:pt x="966379" y="555243"/>
                  </a:cubicBezTo>
                  <a:cubicBezTo>
                    <a:pt x="919228" y="551157"/>
                    <a:pt x="871493" y="551115"/>
                    <a:pt x="824383" y="555201"/>
                  </a:cubicBezTo>
                  <a:cubicBezTo>
                    <a:pt x="776064" y="559370"/>
                    <a:pt x="747215" y="594139"/>
                    <a:pt x="746256" y="642750"/>
                  </a:cubicBezTo>
                  <a:cubicBezTo>
                    <a:pt x="745922" y="662553"/>
                    <a:pt x="746214" y="682355"/>
                    <a:pt x="746256" y="702158"/>
                  </a:cubicBezTo>
                  <a:close/>
                  <a:moveTo>
                    <a:pt x="345991" y="1102757"/>
                  </a:moveTo>
                  <a:cubicBezTo>
                    <a:pt x="345991" y="1123060"/>
                    <a:pt x="345615" y="1143405"/>
                    <a:pt x="346074" y="1163708"/>
                  </a:cubicBezTo>
                  <a:cubicBezTo>
                    <a:pt x="347116" y="1211109"/>
                    <a:pt x="374798" y="1244878"/>
                    <a:pt x="421783" y="1249923"/>
                  </a:cubicBezTo>
                  <a:cubicBezTo>
                    <a:pt x="469893" y="1255092"/>
                    <a:pt x="518670" y="1254717"/>
                    <a:pt x="566781" y="1250131"/>
                  </a:cubicBezTo>
                  <a:cubicBezTo>
                    <a:pt x="611597" y="1245837"/>
                    <a:pt x="637945" y="1219281"/>
                    <a:pt x="642156" y="1174255"/>
                  </a:cubicBezTo>
                  <a:cubicBezTo>
                    <a:pt x="646617" y="1126646"/>
                    <a:pt x="646825" y="1078410"/>
                    <a:pt x="641990" y="1030759"/>
                  </a:cubicBezTo>
                  <a:cubicBezTo>
                    <a:pt x="637487" y="986275"/>
                    <a:pt x="610180" y="959093"/>
                    <a:pt x="565780" y="955425"/>
                  </a:cubicBezTo>
                  <a:cubicBezTo>
                    <a:pt x="518629" y="951548"/>
                    <a:pt x="470894" y="951256"/>
                    <a:pt x="423784" y="955508"/>
                  </a:cubicBezTo>
                  <a:cubicBezTo>
                    <a:pt x="375465" y="959886"/>
                    <a:pt x="346908" y="994655"/>
                    <a:pt x="346032" y="1043391"/>
                  </a:cubicBezTo>
                  <a:cubicBezTo>
                    <a:pt x="345699" y="1063152"/>
                    <a:pt x="345991" y="1082954"/>
                    <a:pt x="345991" y="1102757"/>
                  </a:cubicBezTo>
                  <a:close/>
                  <a:moveTo>
                    <a:pt x="746214" y="1103382"/>
                  </a:moveTo>
                  <a:cubicBezTo>
                    <a:pt x="746214" y="1123185"/>
                    <a:pt x="745922" y="1142988"/>
                    <a:pt x="746256" y="1162749"/>
                  </a:cubicBezTo>
                  <a:cubicBezTo>
                    <a:pt x="747132" y="1211026"/>
                    <a:pt x="774772" y="1244920"/>
                    <a:pt x="822632" y="1250006"/>
                  </a:cubicBezTo>
                  <a:cubicBezTo>
                    <a:pt x="870200" y="1255092"/>
                    <a:pt x="918477" y="1254592"/>
                    <a:pt x="966129" y="1250256"/>
                  </a:cubicBezTo>
                  <a:cubicBezTo>
                    <a:pt x="1011738" y="1246087"/>
                    <a:pt x="1038461" y="1219281"/>
                    <a:pt x="1042505" y="1173588"/>
                  </a:cubicBezTo>
                  <a:cubicBezTo>
                    <a:pt x="1046716" y="1125978"/>
                    <a:pt x="1047174" y="1077701"/>
                    <a:pt x="1042172" y="1030091"/>
                  </a:cubicBezTo>
                  <a:cubicBezTo>
                    <a:pt x="1037502" y="985900"/>
                    <a:pt x="1009862" y="958301"/>
                    <a:pt x="965462" y="955383"/>
                  </a:cubicBezTo>
                  <a:cubicBezTo>
                    <a:pt x="918811" y="952298"/>
                    <a:pt x="871618" y="952048"/>
                    <a:pt x="825008" y="955425"/>
                  </a:cubicBezTo>
                  <a:cubicBezTo>
                    <a:pt x="776064" y="958968"/>
                    <a:pt x="747048" y="994446"/>
                    <a:pt x="746339" y="1043974"/>
                  </a:cubicBezTo>
                  <a:cubicBezTo>
                    <a:pt x="745964" y="1063777"/>
                    <a:pt x="746214" y="1083580"/>
                    <a:pt x="746214" y="1103382"/>
                  </a:cubicBezTo>
                  <a:close/>
                </a:path>
              </a:pathLst>
            </a:custGeom>
            <a:solidFill>
              <a:schemeClr val="bg1"/>
            </a:solidFill>
            <a:ln w="4169" cap="flat">
              <a:no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4EA406D7-6CD3-4896-BD0D-FD17A913039C}"/>
              </a:ext>
            </a:extLst>
          </p:cNvPr>
          <p:cNvGrpSpPr/>
          <p:nvPr/>
        </p:nvGrpSpPr>
        <p:grpSpPr>
          <a:xfrm>
            <a:off x="4714791" y="4062414"/>
            <a:ext cx="426804" cy="426802"/>
            <a:chOff x="4714791" y="4062414"/>
            <a:chExt cx="426804" cy="426802"/>
          </a:xfrm>
        </p:grpSpPr>
        <p:sp>
          <p:nvSpPr>
            <p:cNvPr id="22" name="Oval 21">
              <a:extLst>
                <a:ext uri="{FF2B5EF4-FFF2-40B4-BE49-F238E27FC236}">
                  <a16:creationId xmlns:a16="http://schemas.microsoft.com/office/drawing/2014/main" id="{FE537C52-00CA-42F3-9CA7-FD013B8D4EB6}"/>
                </a:ext>
              </a:extLst>
            </p:cNvPr>
            <p:cNvSpPr/>
            <p:nvPr/>
          </p:nvSpPr>
          <p:spPr>
            <a:xfrm>
              <a:off x="4714791" y="4062414"/>
              <a:ext cx="426804" cy="426802"/>
            </a:xfrm>
            <a:prstGeom prst="ellipse">
              <a:avLst/>
            </a:prstGeom>
            <a:gradFill flip="none" rotWithShape="1">
              <a:gsLst>
                <a:gs pos="100000">
                  <a:schemeClr val="accent2"/>
                </a:gs>
                <a:gs pos="0">
                  <a:schemeClr val="accent2">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C7CFF4CB-0725-45D8-AE46-37DF283605B0}"/>
                </a:ext>
              </a:extLst>
            </p:cNvPr>
            <p:cNvSpPr/>
            <p:nvPr/>
          </p:nvSpPr>
          <p:spPr>
            <a:xfrm>
              <a:off x="4828543" y="4180871"/>
              <a:ext cx="199300" cy="189888"/>
            </a:xfrm>
            <a:custGeom>
              <a:avLst/>
              <a:gdLst>
                <a:gd name="connsiteX0" fmla="*/ 1503195 w 1500838"/>
                <a:gd name="connsiteY0" fmla="*/ 715863 h 1429965"/>
                <a:gd name="connsiteX1" fmla="*/ 1503153 w 1500838"/>
                <a:gd name="connsiteY1" fmla="*/ 819004 h 1429965"/>
                <a:gd name="connsiteX2" fmla="*/ 1405515 w 1500838"/>
                <a:gd name="connsiteY2" fmla="*/ 916476 h 1429965"/>
                <a:gd name="connsiteX3" fmla="*/ 1339853 w 1500838"/>
                <a:gd name="connsiteY3" fmla="*/ 916434 h 1429965"/>
                <a:gd name="connsiteX4" fmla="*/ 1311379 w 1500838"/>
                <a:gd name="connsiteY4" fmla="*/ 935778 h 1429965"/>
                <a:gd name="connsiteX5" fmla="*/ 1222746 w 1500838"/>
                <a:gd name="connsiteY5" fmla="*/ 1089447 h 1429965"/>
                <a:gd name="connsiteX6" fmla="*/ 1220578 w 1500838"/>
                <a:gd name="connsiteY6" fmla="*/ 1123800 h 1429965"/>
                <a:gd name="connsiteX7" fmla="*/ 1250345 w 1500838"/>
                <a:gd name="connsiteY7" fmla="*/ 1175162 h 1429965"/>
                <a:gd name="connsiteX8" fmla="*/ 1213491 w 1500838"/>
                <a:gd name="connsiteY8" fmla="*/ 1316991 h 1429965"/>
                <a:gd name="connsiteX9" fmla="*/ 1041686 w 1500838"/>
                <a:gd name="connsiteY9" fmla="*/ 1416338 h 1429965"/>
                <a:gd name="connsiteX10" fmla="*/ 902234 w 1500838"/>
                <a:gd name="connsiteY10" fmla="*/ 1379484 h 1429965"/>
                <a:gd name="connsiteX11" fmla="*/ 872800 w 1500838"/>
                <a:gd name="connsiteY11" fmla="*/ 1327914 h 1429965"/>
                <a:gd name="connsiteX12" fmla="*/ 837114 w 1500838"/>
                <a:gd name="connsiteY12" fmla="*/ 1310654 h 1429965"/>
                <a:gd name="connsiteX13" fmla="*/ 739059 w 1500838"/>
                <a:gd name="connsiteY13" fmla="*/ 1316741 h 1429965"/>
                <a:gd name="connsiteX14" fmla="*/ 669103 w 1500838"/>
                <a:gd name="connsiteY14" fmla="*/ 1311071 h 1429965"/>
                <a:gd name="connsiteX15" fmla="*/ 629998 w 1500838"/>
                <a:gd name="connsiteY15" fmla="*/ 1329748 h 1429965"/>
                <a:gd name="connsiteX16" fmla="*/ 600190 w 1500838"/>
                <a:gd name="connsiteY16" fmla="*/ 1381110 h 1429965"/>
                <a:gd name="connsiteX17" fmla="*/ 462821 w 1500838"/>
                <a:gd name="connsiteY17" fmla="*/ 1416880 h 1429965"/>
                <a:gd name="connsiteX18" fmla="*/ 288265 w 1500838"/>
                <a:gd name="connsiteY18" fmla="*/ 1316032 h 1429965"/>
                <a:gd name="connsiteX19" fmla="*/ 251745 w 1500838"/>
                <a:gd name="connsiteY19" fmla="*/ 1177580 h 1429965"/>
                <a:gd name="connsiteX20" fmla="*/ 283763 w 1500838"/>
                <a:gd name="connsiteY20" fmla="*/ 1122091 h 1429965"/>
                <a:gd name="connsiteX21" fmla="*/ 281470 w 1500838"/>
                <a:gd name="connsiteY21" fmla="*/ 1090406 h 1429965"/>
                <a:gd name="connsiteX22" fmla="*/ 191878 w 1500838"/>
                <a:gd name="connsiteY22" fmla="*/ 935403 h 1429965"/>
                <a:gd name="connsiteX23" fmla="*/ 162946 w 1500838"/>
                <a:gd name="connsiteY23" fmla="*/ 916517 h 1429965"/>
                <a:gd name="connsiteX24" fmla="*/ 97284 w 1500838"/>
                <a:gd name="connsiteY24" fmla="*/ 916476 h 1429965"/>
                <a:gd name="connsiteX25" fmla="*/ 313 w 1500838"/>
                <a:gd name="connsiteY25" fmla="*/ 819963 h 1429965"/>
                <a:gd name="connsiteX26" fmla="*/ 313 w 1500838"/>
                <a:gd name="connsiteY26" fmla="*/ 610513 h 1429965"/>
                <a:gd name="connsiteX27" fmla="*/ 97450 w 1500838"/>
                <a:gd name="connsiteY27" fmla="*/ 514209 h 1429965"/>
                <a:gd name="connsiteX28" fmla="*/ 161528 w 1500838"/>
                <a:gd name="connsiteY28" fmla="*/ 514251 h 1429965"/>
                <a:gd name="connsiteX29" fmla="*/ 192545 w 1500838"/>
                <a:gd name="connsiteY29" fmla="*/ 493739 h 1429965"/>
                <a:gd name="connsiteX30" fmla="*/ 280511 w 1500838"/>
                <a:gd name="connsiteY30" fmla="*/ 341487 h 1429965"/>
                <a:gd name="connsiteX31" fmla="*/ 282971 w 1500838"/>
                <a:gd name="connsiteY31" fmla="*/ 307135 h 1429965"/>
                <a:gd name="connsiteX32" fmla="*/ 252412 w 1500838"/>
                <a:gd name="connsiteY32" fmla="*/ 254397 h 1429965"/>
                <a:gd name="connsiteX33" fmla="*/ 289683 w 1500838"/>
                <a:gd name="connsiteY33" fmla="*/ 113860 h 1429965"/>
                <a:gd name="connsiteX34" fmla="*/ 461571 w 1500838"/>
                <a:gd name="connsiteY34" fmla="*/ 14638 h 1429965"/>
                <a:gd name="connsiteX35" fmla="*/ 601232 w 1500838"/>
                <a:gd name="connsiteY35" fmla="*/ 51367 h 1429965"/>
                <a:gd name="connsiteX36" fmla="*/ 630165 w 1500838"/>
                <a:gd name="connsiteY36" fmla="*/ 101437 h 1429965"/>
                <a:gd name="connsiteX37" fmla="*/ 667895 w 1500838"/>
                <a:gd name="connsiteY37" fmla="*/ 119780 h 1429965"/>
                <a:gd name="connsiteX38" fmla="*/ 759737 w 1500838"/>
                <a:gd name="connsiteY38" fmla="*/ 113944 h 1429965"/>
                <a:gd name="connsiteX39" fmla="*/ 832820 w 1500838"/>
                <a:gd name="connsiteY39" fmla="*/ 119655 h 1429965"/>
                <a:gd name="connsiteX40" fmla="*/ 874302 w 1500838"/>
                <a:gd name="connsiteY40" fmla="*/ 99644 h 1429965"/>
                <a:gd name="connsiteX41" fmla="*/ 901608 w 1500838"/>
                <a:gd name="connsiteY41" fmla="*/ 52242 h 1429965"/>
                <a:gd name="connsiteX42" fmla="*/ 1040853 w 1500838"/>
                <a:gd name="connsiteY42" fmla="*/ 14096 h 1429965"/>
                <a:gd name="connsiteX43" fmla="*/ 1215450 w 1500838"/>
                <a:gd name="connsiteY43" fmla="*/ 114819 h 1429965"/>
                <a:gd name="connsiteX44" fmla="*/ 1252221 w 1500838"/>
                <a:gd name="connsiteY44" fmla="*/ 252021 h 1429965"/>
                <a:gd name="connsiteX45" fmla="*/ 1220870 w 1500838"/>
                <a:gd name="connsiteY45" fmla="*/ 306093 h 1429965"/>
                <a:gd name="connsiteX46" fmla="*/ 1223080 w 1500838"/>
                <a:gd name="connsiteY46" fmla="*/ 341821 h 1429965"/>
                <a:gd name="connsiteX47" fmla="*/ 1311004 w 1500838"/>
                <a:gd name="connsiteY47" fmla="*/ 494156 h 1429965"/>
                <a:gd name="connsiteX48" fmla="*/ 1340812 w 1500838"/>
                <a:gd name="connsiteY48" fmla="*/ 514126 h 1429965"/>
                <a:gd name="connsiteX49" fmla="*/ 1408016 w 1500838"/>
                <a:gd name="connsiteY49" fmla="*/ 514167 h 1429965"/>
                <a:gd name="connsiteX50" fmla="*/ 1503028 w 1500838"/>
                <a:gd name="connsiteY50" fmla="*/ 609471 h 1429965"/>
                <a:gd name="connsiteX51" fmla="*/ 1503195 w 1500838"/>
                <a:gd name="connsiteY51" fmla="*/ 715863 h 1429965"/>
                <a:gd name="connsiteX52" fmla="*/ 751691 w 1500838"/>
                <a:gd name="connsiteY52" fmla="*/ 416446 h 1429965"/>
                <a:gd name="connsiteX53" fmla="*/ 453566 w 1500838"/>
                <a:gd name="connsiteY53" fmla="*/ 716947 h 1429965"/>
                <a:gd name="connsiteX54" fmla="*/ 753359 w 1500838"/>
                <a:gd name="connsiteY54" fmla="*/ 1013530 h 1429965"/>
                <a:gd name="connsiteX55" fmla="*/ 1049941 w 1500838"/>
                <a:gd name="connsiteY55" fmla="*/ 716864 h 1429965"/>
                <a:gd name="connsiteX56" fmla="*/ 751691 w 1500838"/>
                <a:gd name="connsiteY56" fmla="*/ 416446 h 142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500838" h="1429965">
                  <a:moveTo>
                    <a:pt x="1503195" y="715863"/>
                  </a:moveTo>
                  <a:cubicBezTo>
                    <a:pt x="1503195" y="750258"/>
                    <a:pt x="1503486" y="784652"/>
                    <a:pt x="1503153" y="819004"/>
                  </a:cubicBezTo>
                  <a:cubicBezTo>
                    <a:pt x="1502653" y="872993"/>
                    <a:pt x="1459545" y="915892"/>
                    <a:pt x="1405515" y="916476"/>
                  </a:cubicBezTo>
                  <a:cubicBezTo>
                    <a:pt x="1383628" y="916726"/>
                    <a:pt x="1361740" y="916892"/>
                    <a:pt x="1339853" y="916434"/>
                  </a:cubicBezTo>
                  <a:cubicBezTo>
                    <a:pt x="1325345" y="916100"/>
                    <a:pt x="1316465" y="922270"/>
                    <a:pt x="1311379" y="935778"/>
                  </a:cubicBezTo>
                  <a:cubicBezTo>
                    <a:pt x="1290159" y="991768"/>
                    <a:pt x="1260267" y="1042880"/>
                    <a:pt x="1222746" y="1089447"/>
                  </a:cubicBezTo>
                  <a:cubicBezTo>
                    <a:pt x="1213491" y="1100954"/>
                    <a:pt x="1213324" y="1111626"/>
                    <a:pt x="1220578" y="1123800"/>
                  </a:cubicBezTo>
                  <a:cubicBezTo>
                    <a:pt x="1230751" y="1140768"/>
                    <a:pt x="1240506" y="1157986"/>
                    <a:pt x="1250345" y="1175162"/>
                  </a:cubicBezTo>
                  <a:cubicBezTo>
                    <a:pt x="1280403" y="1227608"/>
                    <a:pt x="1265562" y="1286224"/>
                    <a:pt x="1213491" y="1316991"/>
                  </a:cubicBezTo>
                  <a:cubicBezTo>
                    <a:pt x="1156543" y="1350635"/>
                    <a:pt x="1099219" y="1383737"/>
                    <a:pt x="1041686" y="1416338"/>
                  </a:cubicBezTo>
                  <a:cubicBezTo>
                    <a:pt x="990241" y="1445480"/>
                    <a:pt x="932876" y="1430054"/>
                    <a:pt x="902234" y="1379484"/>
                  </a:cubicBezTo>
                  <a:cubicBezTo>
                    <a:pt x="891978" y="1362558"/>
                    <a:pt x="881597" y="1345632"/>
                    <a:pt x="872800" y="1327914"/>
                  </a:cubicBezTo>
                  <a:cubicBezTo>
                    <a:pt x="864963" y="1312113"/>
                    <a:pt x="853457" y="1307653"/>
                    <a:pt x="837114" y="1310654"/>
                  </a:cubicBezTo>
                  <a:cubicBezTo>
                    <a:pt x="804679" y="1316616"/>
                    <a:pt x="771911" y="1316866"/>
                    <a:pt x="739059" y="1316741"/>
                  </a:cubicBezTo>
                  <a:cubicBezTo>
                    <a:pt x="715546" y="1316658"/>
                    <a:pt x="692283" y="1314531"/>
                    <a:pt x="669103" y="1311071"/>
                  </a:cubicBezTo>
                  <a:cubicBezTo>
                    <a:pt x="645548" y="1307528"/>
                    <a:pt x="641755" y="1309362"/>
                    <a:pt x="629998" y="1329748"/>
                  </a:cubicBezTo>
                  <a:cubicBezTo>
                    <a:pt x="620117" y="1346883"/>
                    <a:pt x="610571" y="1364268"/>
                    <a:pt x="600190" y="1381110"/>
                  </a:cubicBezTo>
                  <a:cubicBezTo>
                    <a:pt x="570006" y="1429929"/>
                    <a:pt x="512724" y="1445104"/>
                    <a:pt x="462821" y="1416880"/>
                  </a:cubicBezTo>
                  <a:cubicBezTo>
                    <a:pt x="404330" y="1383778"/>
                    <a:pt x="346131" y="1350218"/>
                    <a:pt x="288265" y="1316032"/>
                  </a:cubicBezTo>
                  <a:cubicBezTo>
                    <a:pt x="238612" y="1286683"/>
                    <a:pt x="223521" y="1227983"/>
                    <a:pt x="251745" y="1177580"/>
                  </a:cubicBezTo>
                  <a:cubicBezTo>
                    <a:pt x="262167" y="1158944"/>
                    <a:pt x="273048" y="1140559"/>
                    <a:pt x="283763" y="1122091"/>
                  </a:cubicBezTo>
                  <a:cubicBezTo>
                    <a:pt x="290266" y="1110959"/>
                    <a:pt x="289808" y="1100787"/>
                    <a:pt x="281470" y="1090406"/>
                  </a:cubicBezTo>
                  <a:cubicBezTo>
                    <a:pt x="243824" y="1043296"/>
                    <a:pt x="213599" y="991768"/>
                    <a:pt x="191878" y="935403"/>
                  </a:cubicBezTo>
                  <a:cubicBezTo>
                    <a:pt x="186583" y="921687"/>
                    <a:pt x="177037" y="916350"/>
                    <a:pt x="162946" y="916517"/>
                  </a:cubicBezTo>
                  <a:cubicBezTo>
                    <a:pt x="141058" y="916767"/>
                    <a:pt x="119171" y="916767"/>
                    <a:pt x="97284" y="916476"/>
                  </a:cubicBezTo>
                  <a:cubicBezTo>
                    <a:pt x="44170" y="915808"/>
                    <a:pt x="605" y="872868"/>
                    <a:pt x="313" y="819963"/>
                  </a:cubicBezTo>
                  <a:cubicBezTo>
                    <a:pt x="-104" y="750133"/>
                    <a:pt x="-104" y="680344"/>
                    <a:pt x="313" y="610513"/>
                  </a:cubicBezTo>
                  <a:cubicBezTo>
                    <a:pt x="646" y="557692"/>
                    <a:pt x="44296" y="514834"/>
                    <a:pt x="97450" y="514209"/>
                  </a:cubicBezTo>
                  <a:cubicBezTo>
                    <a:pt x="118796" y="513959"/>
                    <a:pt x="140183" y="513750"/>
                    <a:pt x="161528" y="514251"/>
                  </a:cubicBezTo>
                  <a:cubicBezTo>
                    <a:pt x="177037" y="514626"/>
                    <a:pt x="186959" y="508706"/>
                    <a:pt x="192545" y="493739"/>
                  </a:cubicBezTo>
                  <a:cubicBezTo>
                    <a:pt x="213390" y="438167"/>
                    <a:pt x="243282" y="387638"/>
                    <a:pt x="280511" y="341487"/>
                  </a:cubicBezTo>
                  <a:cubicBezTo>
                    <a:pt x="289724" y="330064"/>
                    <a:pt x="290225" y="319308"/>
                    <a:pt x="282971" y="307135"/>
                  </a:cubicBezTo>
                  <a:cubicBezTo>
                    <a:pt x="272590" y="289667"/>
                    <a:pt x="262418" y="272074"/>
                    <a:pt x="252412" y="254397"/>
                  </a:cubicBezTo>
                  <a:cubicBezTo>
                    <a:pt x="223104" y="202827"/>
                    <a:pt x="238363" y="144002"/>
                    <a:pt x="289683" y="113860"/>
                  </a:cubicBezTo>
                  <a:cubicBezTo>
                    <a:pt x="346715" y="80341"/>
                    <a:pt x="403997" y="47240"/>
                    <a:pt x="461571" y="14638"/>
                  </a:cubicBezTo>
                  <a:cubicBezTo>
                    <a:pt x="512808" y="-14378"/>
                    <a:pt x="570715" y="1172"/>
                    <a:pt x="601232" y="51367"/>
                  </a:cubicBezTo>
                  <a:cubicBezTo>
                    <a:pt x="611237" y="67835"/>
                    <a:pt x="620534" y="84719"/>
                    <a:pt x="630165" y="101437"/>
                  </a:cubicBezTo>
                  <a:cubicBezTo>
                    <a:pt x="641713" y="121406"/>
                    <a:pt x="645048" y="123407"/>
                    <a:pt x="667895" y="119780"/>
                  </a:cubicBezTo>
                  <a:cubicBezTo>
                    <a:pt x="698370" y="114986"/>
                    <a:pt x="728970" y="113860"/>
                    <a:pt x="759737" y="113944"/>
                  </a:cubicBezTo>
                  <a:cubicBezTo>
                    <a:pt x="784293" y="114027"/>
                    <a:pt x="808598" y="115945"/>
                    <a:pt x="832820" y="119655"/>
                  </a:cubicBezTo>
                  <a:cubicBezTo>
                    <a:pt x="858084" y="123532"/>
                    <a:pt x="861711" y="121615"/>
                    <a:pt x="874302" y="99644"/>
                  </a:cubicBezTo>
                  <a:cubicBezTo>
                    <a:pt x="883390" y="83843"/>
                    <a:pt x="892270" y="67918"/>
                    <a:pt x="901608" y="52242"/>
                  </a:cubicBezTo>
                  <a:cubicBezTo>
                    <a:pt x="931667" y="1756"/>
                    <a:pt x="989824" y="-14628"/>
                    <a:pt x="1040853" y="14096"/>
                  </a:cubicBezTo>
                  <a:cubicBezTo>
                    <a:pt x="1099427" y="47031"/>
                    <a:pt x="1157627" y="80633"/>
                    <a:pt x="1215450" y="114819"/>
                  </a:cubicBezTo>
                  <a:cubicBezTo>
                    <a:pt x="1264478" y="143835"/>
                    <a:pt x="1279695" y="202201"/>
                    <a:pt x="1252221" y="252021"/>
                  </a:cubicBezTo>
                  <a:cubicBezTo>
                    <a:pt x="1242174" y="270281"/>
                    <a:pt x="1231668" y="288291"/>
                    <a:pt x="1220870" y="306093"/>
                  </a:cubicBezTo>
                  <a:cubicBezTo>
                    <a:pt x="1213199" y="318766"/>
                    <a:pt x="1213408" y="329773"/>
                    <a:pt x="1223080" y="341821"/>
                  </a:cubicBezTo>
                  <a:cubicBezTo>
                    <a:pt x="1260184" y="388055"/>
                    <a:pt x="1289700" y="438792"/>
                    <a:pt x="1311004" y="494156"/>
                  </a:cubicBezTo>
                  <a:cubicBezTo>
                    <a:pt x="1316465" y="508372"/>
                    <a:pt x="1325929" y="514376"/>
                    <a:pt x="1340812" y="514126"/>
                  </a:cubicBezTo>
                  <a:cubicBezTo>
                    <a:pt x="1363200" y="513792"/>
                    <a:pt x="1385629" y="513792"/>
                    <a:pt x="1408016" y="514167"/>
                  </a:cubicBezTo>
                  <a:cubicBezTo>
                    <a:pt x="1459045" y="515043"/>
                    <a:pt x="1502319" y="558317"/>
                    <a:pt x="1503028" y="609471"/>
                  </a:cubicBezTo>
                  <a:cubicBezTo>
                    <a:pt x="1503612" y="644990"/>
                    <a:pt x="1503195" y="680427"/>
                    <a:pt x="1503195" y="715863"/>
                  </a:cubicBezTo>
                  <a:close/>
                  <a:moveTo>
                    <a:pt x="751691" y="416446"/>
                  </a:moveTo>
                  <a:cubicBezTo>
                    <a:pt x="584681" y="419614"/>
                    <a:pt x="452649" y="548145"/>
                    <a:pt x="453566" y="716947"/>
                  </a:cubicBezTo>
                  <a:cubicBezTo>
                    <a:pt x="454442" y="882623"/>
                    <a:pt x="583680" y="1014238"/>
                    <a:pt x="753359" y="1013530"/>
                  </a:cubicBezTo>
                  <a:cubicBezTo>
                    <a:pt x="921911" y="1012821"/>
                    <a:pt x="1049858" y="879997"/>
                    <a:pt x="1049941" y="716864"/>
                  </a:cubicBezTo>
                  <a:cubicBezTo>
                    <a:pt x="1049983" y="543725"/>
                    <a:pt x="915574" y="419614"/>
                    <a:pt x="751691" y="416446"/>
                  </a:cubicBezTo>
                  <a:close/>
                </a:path>
              </a:pathLst>
            </a:custGeom>
            <a:solidFill>
              <a:schemeClr val="bg1"/>
            </a:solidFill>
            <a:ln w="4169" cap="flat">
              <a:noFill/>
              <a:prstDash val="solid"/>
              <a:miter/>
            </a:ln>
          </p:spPr>
          <p:txBody>
            <a:bodyPr rtlCol="0" anchor="ctr"/>
            <a:lstStyle/>
            <a:p>
              <a:endParaRPr lang="en-US"/>
            </a:p>
          </p:txBody>
        </p:sp>
      </p:grpSp>
      <p:grpSp>
        <p:nvGrpSpPr>
          <p:cNvPr id="10" name="Group 9">
            <a:extLst>
              <a:ext uri="{FF2B5EF4-FFF2-40B4-BE49-F238E27FC236}">
                <a16:creationId xmlns:a16="http://schemas.microsoft.com/office/drawing/2014/main" id="{839DA288-2CE4-43AA-847D-8B485A75AFE3}"/>
              </a:ext>
            </a:extLst>
          </p:cNvPr>
          <p:cNvGrpSpPr/>
          <p:nvPr/>
        </p:nvGrpSpPr>
        <p:grpSpPr>
          <a:xfrm>
            <a:off x="2006688" y="3538561"/>
            <a:ext cx="426804" cy="426802"/>
            <a:chOff x="2006688" y="3538561"/>
            <a:chExt cx="426804" cy="426802"/>
          </a:xfrm>
        </p:grpSpPr>
        <p:sp>
          <p:nvSpPr>
            <p:cNvPr id="20" name="Oval 19">
              <a:extLst>
                <a:ext uri="{FF2B5EF4-FFF2-40B4-BE49-F238E27FC236}">
                  <a16:creationId xmlns:a16="http://schemas.microsoft.com/office/drawing/2014/main" id="{FB3E5BFF-0A88-41B4-9375-839820FCA0B1}"/>
                </a:ext>
              </a:extLst>
            </p:cNvPr>
            <p:cNvSpPr/>
            <p:nvPr/>
          </p:nvSpPr>
          <p:spPr>
            <a:xfrm>
              <a:off x="2006688" y="3538561"/>
              <a:ext cx="426804" cy="426802"/>
            </a:xfrm>
            <a:prstGeom prst="ellipse">
              <a:avLst/>
            </a:prstGeom>
            <a:gradFill flip="none" rotWithShape="1">
              <a:gsLst>
                <a:gs pos="100000">
                  <a:schemeClr val="accent2"/>
                </a:gs>
                <a:gs pos="0">
                  <a:schemeClr val="accent2">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a:extLst>
                <a:ext uri="{FF2B5EF4-FFF2-40B4-BE49-F238E27FC236}">
                  <a16:creationId xmlns:a16="http://schemas.microsoft.com/office/drawing/2014/main" id="{53A2819C-482E-4C83-B128-5E46F5221C38}"/>
                </a:ext>
              </a:extLst>
            </p:cNvPr>
            <p:cNvSpPr/>
            <p:nvPr/>
          </p:nvSpPr>
          <p:spPr>
            <a:xfrm>
              <a:off x="2147014" y="3652312"/>
              <a:ext cx="146153" cy="199300"/>
            </a:xfrm>
            <a:custGeom>
              <a:avLst/>
              <a:gdLst>
                <a:gd name="connsiteX0" fmla="*/ 306177 w 1100615"/>
                <a:gd name="connsiteY0" fmla="*/ 700606 h 1500838"/>
                <a:gd name="connsiteX1" fmla="*/ 398395 w 1100615"/>
                <a:gd name="connsiteY1" fmla="*/ 700481 h 1500838"/>
                <a:gd name="connsiteX2" fmla="*/ 447297 w 1100615"/>
                <a:gd name="connsiteY2" fmla="*/ 665962 h 1500838"/>
                <a:gd name="connsiteX3" fmla="*/ 428620 w 1100615"/>
                <a:gd name="connsiteY3" fmla="*/ 612349 h 1500838"/>
                <a:gd name="connsiteX4" fmla="*/ 393059 w 1100615"/>
                <a:gd name="connsiteY4" fmla="*/ 602843 h 1500838"/>
                <a:gd name="connsiteX5" fmla="*/ 219545 w 1100615"/>
                <a:gd name="connsiteY5" fmla="*/ 603135 h 1500838"/>
                <a:gd name="connsiteX6" fmla="*/ 199951 w 1100615"/>
                <a:gd name="connsiteY6" fmla="*/ 583833 h 1500838"/>
                <a:gd name="connsiteX7" fmla="*/ 200034 w 1100615"/>
                <a:gd name="connsiteY7" fmla="*/ 516629 h 1500838"/>
                <a:gd name="connsiteX8" fmla="*/ 216252 w 1100615"/>
                <a:gd name="connsiteY8" fmla="*/ 500411 h 1500838"/>
                <a:gd name="connsiteX9" fmla="*/ 394476 w 1100615"/>
                <a:gd name="connsiteY9" fmla="*/ 500536 h 1500838"/>
                <a:gd name="connsiteX10" fmla="*/ 446672 w 1100615"/>
                <a:gd name="connsiteY10" fmla="*/ 468185 h 1500838"/>
                <a:gd name="connsiteX11" fmla="*/ 395435 w 1100615"/>
                <a:gd name="connsiteY11" fmla="*/ 402898 h 1500838"/>
                <a:gd name="connsiteX12" fmla="*/ 223464 w 1100615"/>
                <a:gd name="connsiteY12" fmla="*/ 402773 h 1500838"/>
                <a:gd name="connsiteX13" fmla="*/ 200034 w 1100615"/>
                <a:gd name="connsiteY13" fmla="*/ 379886 h 1500838"/>
                <a:gd name="connsiteX14" fmla="*/ 264445 w 1100615"/>
                <a:gd name="connsiteY14" fmla="*/ 148089 h 1500838"/>
                <a:gd name="connsiteX15" fmla="*/ 638404 w 1100615"/>
                <a:gd name="connsiteY15" fmla="*/ 10596 h 1500838"/>
                <a:gd name="connsiteX16" fmla="*/ 899925 w 1100615"/>
                <a:gd name="connsiteY16" fmla="*/ 302551 h 1500838"/>
                <a:gd name="connsiteX17" fmla="*/ 902844 w 1100615"/>
                <a:gd name="connsiteY17" fmla="*/ 389891 h 1500838"/>
                <a:gd name="connsiteX18" fmla="*/ 886710 w 1100615"/>
                <a:gd name="connsiteY18" fmla="*/ 402815 h 1500838"/>
                <a:gd name="connsiteX19" fmla="*/ 708485 w 1100615"/>
                <a:gd name="connsiteY19" fmla="*/ 402857 h 1500838"/>
                <a:gd name="connsiteX20" fmla="*/ 656373 w 1100615"/>
                <a:gd name="connsiteY20" fmla="*/ 435041 h 1500838"/>
                <a:gd name="connsiteX21" fmla="*/ 707401 w 1100615"/>
                <a:gd name="connsiteY21" fmla="*/ 500495 h 1500838"/>
                <a:gd name="connsiteX22" fmla="*/ 879372 w 1100615"/>
                <a:gd name="connsiteY22" fmla="*/ 500620 h 1500838"/>
                <a:gd name="connsiteX23" fmla="*/ 902802 w 1100615"/>
                <a:gd name="connsiteY23" fmla="*/ 523341 h 1500838"/>
                <a:gd name="connsiteX24" fmla="*/ 903052 w 1100615"/>
                <a:gd name="connsiteY24" fmla="*/ 584291 h 1500838"/>
                <a:gd name="connsiteX25" fmla="*/ 884625 w 1100615"/>
                <a:gd name="connsiteY25" fmla="*/ 603177 h 1500838"/>
                <a:gd name="connsiteX26" fmla="*/ 707985 w 1100615"/>
                <a:gd name="connsiteY26" fmla="*/ 602969 h 1500838"/>
                <a:gd name="connsiteX27" fmla="*/ 656248 w 1100615"/>
                <a:gd name="connsiteY27" fmla="*/ 635695 h 1500838"/>
                <a:gd name="connsiteX28" fmla="*/ 706442 w 1100615"/>
                <a:gd name="connsiteY28" fmla="*/ 700565 h 1500838"/>
                <a:gd name="connsiteX29" fmla="*/ 864322 w 1100615"/>
                <a:gd name="connsiteY29" fmla="*/ 700732 h 1500838"/>
                <a:gd name="connsiteX30" fmla="*/ 903010 w 1100615"/>
                <a:gd name="connsiteY30" fmla="*/ 739628 h 1500838"/>
                <a:gd name="connsiteX31" fmla="*/ 662710 w 1100615"/>
                <a:gd name="connsiteY31" fmla="*/ 1085738 h 1500838"/>
                <a:gd name="connsiteX32" fmla="*/ 202994 w 1100615"/>
                <a:gd name="connsiteY32" fmla="*/ 800162 h 1500838"/>
                <a:gd name="connsiteX33" fmla="*/ 200118 w 1100615"/>
                <a:gd name="connsiteY33" fmla="*/ 714364 h 1500838"/>
                <a:gd name="connsiteX34" fmla="*/ 213875 w 1100615"/>
                <a:gd name="connsiteY34" fmla="*/ 700606 h 1500838"/>
                <a:gd name="connsiteX35" fmla="*/ 306094 w 1100615"/>
                <a:gd name="connsiteY35" fmla="*/ 700732 h 1500838"/>
                <a:gd name="connsiteX36" fmla="*/ 306177 w 1100615"/>
                <a:gd name="connsiteY36" fmla="*/ 700606 h 1500838"/>
                <a:gd name="connsiteX37" fmla="*/ 747299 w 1100615"/>
                <a:gd name="connsiteY37" fmla="*/ 1503263 h 1500838"/>
                <a:gd name="connsiteX38" fmla="*/ 802704 w 1100615"/>
                <a:gd name="connsiteY38" fmla="*/ 1452902 h 1500838"/>
                <a:gd name="connsiteX39" fmla="*/ 747132 w 1100615"/>
                <a:gd name="connsiteY39" fmla="*/ 1401081 h 1500838"/>
                <a:gd name="connsiteX40" fmla="*/ 617393 w 1100615"/>
                <a:gd name="connsiteY40" fmla="*/ 1401206 h 1500838"/>
                <a:gd name="connsiteX41" fmla="*/ 602509 w 1100615"/>
                <a:gd name="connsiteY41" fmla="*/ 1387074 h 1500838"/>
                <a:gd name="connsiteX42" fmla="*/ 602551 w 1100615"/>
                <a:gd name="connsiteY42" fmla="*/ 1315158 h 1500838"/>
                <a:gd name="connsiteX43" fmla="*/ 616475 w 1100615"/>
                <a:gd name="connsiteY43" fmla="*/ 1299400 h 1500838"/>
                <a:gd name="connsiteX44" fmla="*/ 1044506 w 1100615"/>
                <a:gd name="connsiteY44" fmla="*/ 998523 h 1500838"/>
                <a:gd name="connsiteX45" fmla="*/ 1102789 w 1100615"/>
                <a:gd name="connsiteY45" fmla="*/ 750092 h 1500838"/>
                <a:gd name="connsiteX46" fmla="*/ 1052719 w 1100615"/>
                <a:gd name="connsiteY46" fmla="*/ 700690 h 1500838"/>
                <a:gd name="connsiteX47" fmla="*/ 1000732 w 1100615"/>
                <a:gd name="connsiteY47" fmla="*/ 748050 h 1500838"/>
                <a:gd name="connsiteX48" fmla="*/ 998272 w 1100615"/>
                <a:gd name="connsiteY48" fmla="*/ 782319 h 1500838"/>
                <a:gd name="connsiteX49" fmla="*/ 864864 w 1100615"/>
                <a:gd name="connsiteY49" fmla="*/ 1072148 h 1500838"/>
                <a:gd name="connsiteX50" fmla="*/ 522339 w 1100615"/>
                <a:gd name="connsiteY50" fmla="*/ 1198468 h 1500838"/>
                <a:gd name="connsiteX51" fmla="*/ 203953 w 1100615"/>
                <a:gd name="connsiteY51" fmla="*/ 1034668 h 1500838"/>
                <a:gd name="connsiteX52" fmla="*/ 102230 w 1100615"/>
                <a:gd name="connsiteY52" fmla="*/ 750426 h 1500838"/>
                <a:gd name="connsiteX53" fmla="*/ 50909 w 1100615"/>
                <a:gd name="connsiteY53" fmla="*/ 700690 h 1500838"/>
                <a:gd name="connsiteX54" fmla="*/ 172 w 1100615"/>
                <a:gd name="connsiteY54" fmla="*/ 750885 h 1500838"/>
                <a:gd name="connsiteX55" fmla="*/ 4217 w 1100615"/>
                <a:gd name="connsiteY55" fmla="*/ 825676 h 1500838"/>
                <a:gd name="connsiteX56" fmla="*/ 487362 w 1100615"/>
                <a:gd name="connsiteY56" fmla="*/ 1299483 h 1500838"/>
                <a:gd name="connsiteX57" fmla="*/ 500494 w 1100615"/>
                <a:gd name="connsiteY57" fmla="*/ 1314325 h 1500838"/>
                <a:gd name="connsiteX58" fmla="*/ 500661 w 1100615"/>
                <a:gd name="connsiteY58" fmla="*/ 1384655 h 1500838"/>
                <a:gd name="connsiteX59" fmla="*/ 483318 w 1100615"/>
                <a:gd name="connsiteY59" fmla="*/ 1401206 h 1500838"/>
                <a:gd name="connsiteX60" fmla="*/ 356705 w 1100615"/>
                <a:gd name="connsiteY60" fmla="*/ 1401081 h 1500838"/>
                <a:gd name="connsiteX61" fmla="*/ 336611 w 1100615"/>
                <a:gd name="connsiteY61" fmla="*/ 1402999 h 1500838"/>
                <a:gd name="connsiteX62" fmla="*/ 300632 w 1100615"/>
                <a:gd name="connsiteY62" fmla="*/ 1459697 h 1500838"/>
                <a:gd name="connsiteX63" fmla="*/ 350243 w 1100615"/>
                <a:gd name="connsiteY63" fmla="*/ 1503097 h 1500838"/>
                <a:gd name="connsiteX64" fmla="*/ 551898 w 1100615"/>
                <a:gd name="connsiteY64" fmla="*/ 1503222 h 1500838"/>
                <a:gd name="connsiteX65" fmla="*/ 747299 w 1100615"/>
                <a:gd name="connsiteY65" fmla="*/ 1503263 h 150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100615" h="1500838">
                  <a:moveTo>
                    <a:pt x="306177" y="700606"/>
                  </a:moveTo>
                  <a:cubicBezTo>
                    <a:pt x="336902" y="700606"/>
                    <a:pt x="367670" y="701023"/>
                    <a:pt x="398395" y="700481"/>
                  </a:cubicBezTo>
                  <a:cubicBezTo>
                    <a:pt x="422367" y="700023"/>
                    <a:pt x="441044" y="686223"/>
                    <a:pt x="447297" y="665962"/>
                  </a:cubicBezTo>
                  <a:cubicBezTo>
                    <a:pt x="453551" y="645617"/>
                    <a:pt x="446630" y="625523"/>
                    <a:pt x="428620" y="612349"/>
                  </a:cubicBezTo>
                  <a:cubicBezTo>
                    <a:pt x="418031" y="604594"/>
                    <a:pt x="405774" y="602802"/>
                    <a:pt x="393059" y="602843"/>
                  </a:cubicBezTo>
                  <a:cubicBezTo>
                    <a:pt x="335235" y="602885"/>
                    <a:pt x="277369" y="602427"/>
                    <a:pt x="219545" y="603135"/>
                  </a:cubicBezTo>
                  <a:cubicBezTo>
                    <a:pt x="204703" y="603344"/>
                    <a:pt x="199159" y="599133"/>
                    <a:pt x="199951" y="583833"/>
                  </a:cubicBezTo>
                  <a:cubicBezTo>
                    <a:pt x="201076" y="561487"/>
                    <a:pt x="200785" y="539016"/>
                    <a:pt x="200034" y="516629"/>
                  </a:cubicBezTo>
                  <a:cubicBezTo>
                    <a:pt x="199659" y="504372"/>
                    <a:pt x="204037" y="500286"/>
                    <a:pt x="216252" y="500411"/>
                  </a:cubicBezTo>
                  <a:cubicBezTo>
                    <a:pt x="275660" y="500870"/>
                    <a:pt x="335068" y="500745"/>
                    <a:pt x="394476" y="500536"/>
                  </a:cubicBezTo>
                  <a:cubicBezTo>
                    <a:pt x="420199" y="500453"/>
                    <a:pt x="439460" y="488196"/>
                    <a:pt x="446672" y="468185"/>
                  </a:cubicBezTo>
                  <a:cubicBezTo>
                    <a:pt x="458595" y="435000"/>
                    <a:pt x="434040" y="403149"/>
                    <a:pt x="395435" y="402898"/>
                  </a:cubicBezTo>
                  <a:cubicBezTo>
                    <a:pt x="338111" y="402481"/>
                    <a:pt x="280788" y="402773"/>
                    <a:pt x="223464" y="402773"/>
                  </a:cubicBezTo>
                  <a:cubicBezTo>
                    <a:pt x="200284" y="402773"/>
                    <a:pt x="201160" y="402690"/>
                    <a:pt x="200034" y="379886"/>
                  </a:cubicBezTo>
                  <a:cubicBezTo>
                    <a:pt x="195865" y="295380"/>
                    <a:pt x="215418" y="217753"/>
                    <a:pt x="264445" y="148089"/>
                  </a:cubicBezTo>
                  <a:cubicBezTo>
                    <a:pt x="347533" y="30023"/>
                    <a:pt x="496116" y="-24716"/>
                    <a:pt x="638404" y="10596"/>
                  </a:cubicBezTo>
                  <a:cubicBezTo>
                    <a:pt x="775356" y="44573"/>
                    <a:pt x="881123" y="163056"/>
                    <a:pt x="899925" y="302551"/>
                  </a:cubicBezTo>
                  <a:cubicBezTo>
                    <a:pt x="903844" y="331692"/>
                    <a:pt x="901760" y="360791"/>
                    <a:pt x="902844" y="389891"/>
                  </a:cubicBezTo>
                  <a:cubicBezTo>
                    <a:pt x="903302" y="402273"/>
                    <a:pt x="895923" y="402857"/>
                    <a:pt x="886710" y="402815"/>
                  </a:cubicBezTo>
                  <a:cubicBezTo>
                    <a:pt x="827302" y="402690"/>
                    <a:pt x="767893" y="402648"/>
                    <a:pt x="708485" y="402857"/>
                  </a:cubicBezTo>
                  <a:cubicBezTo>
                    <a:pt x="682137" y="402940"/>
                    <a:pt x="663710" y="414655"/>
                    <a:pt x="656373" y="435041"/>
                  </a:cubicBezTo>
                  <a:cubicBezTo>
                    <a:pt x="644366" y="468393"/>
                    <a:pt x="668755" y="500203"/>
                    <a:pt x="707401" y="500495"/>
                  </a:cubicBezTo>
                  <a:cubicBezTo>
                    <a:pt x="764725" y="500953"/>
                    <a:pt x="822049" y="500620"/>
                    <a:pt x="879372" y="500620"/>
                  </a:cubicBezTo>
                  <a:cubicBezTo>
                    <a:pt x="902760" y="500620"/>
                    <a:pt x="902760" y="500661"/>
                    <a:pt x="902802" y="523341"/>
                  </a:cubicBezTo>
                  <a:cubicBezTo>
                    <a:pt x="902844" y="543644"/>
                    <a:pt x="902093" y="564030"/>
                    <a:pt x="903052" y="584291"/>
                  </a:cubicBezTo>
                  <a:cubicBezTo>
                    <a:pt x="903719" y="598341"/>
                    <a:pt x="899259" y="603344"/>
                    <a:pt x="884625" y="603177"/>
                  </a:cubicBezTo>
                  <a:cubicBezTo>
                    <a:pt x="825759" y="602468"/>
                    <a:pt x="766851" y="602760"/>
                    <a:pt x="707985" y="602969"/>
                  </a:cubicBezTo>
                  <a:cubicBezTo>
                    <a:pt x="681887" y="603052"/>
                    <a:pt x="663377" y="615142"/>
                    <a:pt x="656248" y="635695"/>
                  </a:cubicBezTo>
                  <a:cubicBezTo>
                    <a:pt x="644825" y="668589"/>
                    <a:pt x="668755" y="700148"/>
                    <a:pt x="706442" y="700565"/>
                  </a:cubicBezTo>
                  <a:cubicBezTo>
                    <a:pt x="759055" y="701148"/>
                    <a:pt x="811710" y="700732"/>
                    <a:pt x="864322" y="700732"/>
                  </a:cubicBezTo>
                  <a:cubicBezTo>
                    <a:pt x="902844" y="700732"/>
                    <a:pt x="901635" y="700773"/>
                    <a:pt x="903010" y="739628"/>
                  </a:cubicBezTo>
                  <a:cubicBezTo>
                    <a:pt x="908889" y="902011"/>
                    <a:pt x="803080" y="1038629"/>
                    <a:pt x="662710" y="1085738"/>
                  </a:cubicBezTo>
                  <a:cubicBezTo>
                    <a:pt x="455260" y="1155402"/>
                    <a:pt x="232636" y="1017117"/>
                    <a:pt x="202994" y="800162"/>
                  </a:cubicBezTo>
                  <a:cubicBezTo>
                    <a:pt x="199075" y="771521"/>
                    <a:pt x="201160" y="742963"/>
                    <a:pt x="200118" y="714364"/>
                  </a:cubicBezTo>
                  <a:cubicBezTo>
                    <a:pt x="199743" y="704275"/>
                    <a:pt x="203870" y="700523"/>
                    <a:pt x="213875" y="700606"/>
                  </a:cubicBezTo>
                  <a:cubicBezTo>
                    <a:pt x="244601" y="700940"/>
                    <a:pt x="275368" y="700732"/>
                    <a:pt x="306094" y="700732"/>
                  </a:cubicBezTo>
                  <a:cubicBezTo>
                    <a:pt x="306177" y="700690"/>
                    <a:pt x="306177" y="700648"/>
                    <a:pt x="306177" y="700606"/>
                  </a:cubicBezTo>
                  <a:close/>
                  <a:moveTo>
                    <a:pt x="747299" y="1503263"/>
                  </a:moveTo>
                  <a:cubicBezTo>
                    <a:pt x="780359" y="1503222"/>
                    <a:pt x="802413" y="1482961"/>
                    <a:pt x="802704" y="1452902"/>
                  </a:cubicBezTo>
                  <a:cubicBezTo>
                    <a:pt x="802996" y="1421718"/>
                    <a:pt x="781067" y="1401206"/>
                    <a:pt x="747132" y="1401081"/>
                  </a:cubicBezTo>
                  <a:cubicBezTo>
                    <a:pt x="703899" y="1400956"/>
                    <a:pt x="660625" y="1400831"/>
                    <a:pt x="617393" y="1401206"/>
                  </a:cubicBezTo>
                  <a:cubicBezTo>
                    <a:pt x="606928" y="1401290"/>
                    <a:pt x="602218" y="1398372"/>
                    <a:pt x="602509" y="1387074"/>
                  </a:cubicBezTo>
                  <a:cubicBezTo>
                    <a:pt x="603135" y="1363102"/>
                    <a:pt x="603010" y="1339130"/>
                    <a:pt x="602551" y="1315158"/>
                  </a:cubicBezTo>
                  <a:cubicBezTo>
                    <a:pt x="602342" y="1304944"/>
                    <a:pt x="605678" y="1300942"/>
                    <a:pt x="616475" y="1299400"/>
                  </a:cubicBezTo>
                  <a:cubicBezTo>
                    <a:pt x="810375" y="1272093"/>
                    <a:pt x="953664" y="1171828"/>
                    <a:pt x="1044506" y="998523"/>
                  </a:cubicBezTo>
                  <a:cubicBezTo>
                    <a:pt x="1085071" y="921146"/>
                    <a:pt x="1104415" y="837808"/>
                    <a:pt x="1102789" y="750092"/>
                  </a:cubicBezTo>
                  <a:cubicBezTo>
                    <a:pt x="1102247" y="721952"/>
                    <a:pt x="1080610" y="700982"/>
                    <a:pt x="1052719" y="700690"/>
                  </a:cubicBezTo>
                  <a:cubicBezTo>
                    <a:pt x="1024203" y="700356"/>
                    <a:pt x="1002608" y="720076"/>
                    <a:pt x="1000732" y="748050"/>
                  </a:cubicBezTo>
                  <a:cubicBezTo>
                    <a:pt x="999981" y="759473"/>
                    <a:pt x="998981" y="770896"/>
                    <a:pt x="998272" y="782319"/>
                  </a:cubicBezTo>
                  <a:cubicBezTo>
                    <a:pt x="990976" y="896049"/>
                    <a:pt x="946118" y="993270"/>
                    <a:pt x="864864" y="1072148"/>
                  </a:cubicBezTo>
                  <a:cubicBezTo>
                    <a:pt x="769894" y="1164324"/>
                    <a:pt x="654997" y="1206931"/>
                    <a:pt x="522339" y="1198468"/>
                  </a:cubicBezTo>
                  <a:cubicBezTo>
                    <a:pt x="392517" y="1190214"/>
                    <a:pt x="286666" y="1134057"/>
                    <a:pt x="203953" y="1034668"/>
                  </a:cubicBezTo>
                  <a:cubicBezTo>
                    <a:pt x="135623" y="952581"/>
                    <a:pt x="104981" y="856402"/>
                    <a:pt x="102230" y="750426"/>
                  </a:cubicBezTo>
                  <a:cubicBezTo>
                    <a:pt x="101479" y="721160"/>
                    <a:pt x="79634" y="700606"/>
                    <a:pt x="50909" y="700690"/>
                  </a:cubicBezTo>
                  <a:cubicBezTo>
                    <a:pt x="22018" y="700815"/>
                    <a:pt x="923" y="721618"/>
                    <a:pt x="172" y="750885"/>
                  </a:cubicBezTo>
                  <a:cubicBezTo>
                    <a:pt x="-494" y="775940"/>
                    <a:pt x="756" y="800871"/>
                    <a:pt x="4217" y="825676"/>
                  </a:cubicBezTo>
                  <a:cubicBezTo>
                    <a:pt x="39319" y="1075941"/>
                    <a:pt x="234845" y="1267840"/>
                    <a:pt x="487362" y="1299483"/>
                  </a:cubicBezTo>
                  <a:cubicBezTo>
                    <a:pt x="497534" y="1300775"/>
                    <a:pt x="500619" y="1304819"/>
                    <a:pt x="500494" y="1314325"/>
                  </a:cubicBezTo>
                  <a:cubicBezTo>
                    <a:pt x="500161" y="1337754"/>
                    <a:pt x="499702" y="1361267"/>
                    <a:pt x="500661" y="1384655"/>
                  </a:cubicBezTo>
                  <a:cubicBezTo>
                    <a:pt x="501203" y="1398163"/>
                    <a:pt x="495783" y="1401373"/>
                    <a:pt x="483318" y="1401206"/>
                  </a:cubicBezTo>
                  <a:cubicBezTo>
                    <a:pt x="441127" y="1400623"/>
                    <a:pt x="398895" y="1400915"/>
                    <a:pt x="356705" y="1401081"/>
                  </a:cubicBezTo>
                  <a:cubicBezTo>
                    <a:pt x="349993" y="1401123"/>
                    <a:pt x="343031" y="1401248"/>
                    <a:pt x="336611" y="1402999"/>
                  </a:cubicBezTo>
                  <a:cubicBezTo>
                    <a:pt x="311888" y="1409795"/>
                    <a:pt x="297464" y="1432974"/>
                    <a:pt x="300632" y="1459697"/>
                  </a:cubicBezTo>
                  <a:cubicBezTo>
                    <a:pt x="303467" y="1483586"/>
                    <a:pt x="324854" y="1502930"/>
                    <a:pt x="350243" y="1503097"/>
                  </a:cubicBezTo>
                  <a:cubicBezTo>
                    <a:pt x="417448" y="1503430"/>
                    <a:pt x="484693" y="1503222"/>
                    <a:pt x="551898" y="1503222"/>
                  </a:cubicBezTo>
                  <a:cubicBezTo>
                    <a:pt x="617059" y="1503305"/>
                    <a:pt x="682179" y="1503389"/>
                    <a:pt x="747299" y="1503263"/>
                  </a:cubicBezTo>
                  <a:close/>
                </a:path>
              </a:pathLst>
            </a:custGeom>
            <a:solidFill>
              <a:schemeClr val="bg1"/>
            </a:solidFill>
            <a:ln w="4169" cap="flat">
              <a:noFill/>
              <a:prstDash val="solid"/>
              <a:miter/>
            </a:ln>
          </p:spPr>
          <p:txBody>
            <a:bodyPr rtlCol="0" anchor="ctr"/>
            <a:lstStyle/>
            <a:p>
              <a:endParaRPr lang="en-US"/>
            </a:p>
          </p:txBody>
        </p:sp>
      </p:grpSp>
    </p:spTree>
    <p:extLst>
      <p:ext uri="{BB962C8B-B14F-4D97-AF65-F5344CB8AC3E}">
        <p14:creationId xmlns:p14="http://schemas.microsoft.com/office/powerpoint/2010/main" val="3110245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p:cTn id="7" dur="1000" fill="hold"/>
                                        <p:tgtEl>
                                          <p:spTgt spid="45"/>
                                        </p:tgtEl>
                                        <p:attrNameLst>
                                          <p:attrName>ppt_w</p:attrName>
                                        </p:attrNameLst>
                                      </p:cBhvr>
                                      <p:tavLst>
                                        <p:tav tm="0">
                                          <p:val>
                                            <p:strVal val="#ppt_w*0.70"/>
                                          </p:val>
                                        </p:tav>
                                        <p:tav tm="100000">
                                          <p:val>
                                            <p:strVal val="#ppt_w"/>
                                          </p:val>
                                        </p:tav>
                                      </p:tavLst>
                                    </p:anim>
                                    <p:anim calcmode="lin" valueType="num">
                                      <p:cBhvr>
                                        <p:cTn id="8" dur="1000" fill="hold"/>
                                        <p:tgtEl>
                                          <p:spTgt spid="45"/>
                                        </p:tgtEl>
                                        <p:attrNameLst>
                                          <p:attrName>ppt_h</p:attrName>
                                        </p:attrNameLst>
                                      </p:cBhvr>
                                      <p:tavLst>
                                        <p:tav tm="0">
                                          <p:val>
                                            <p:strVal val="#ppt_h"/>
                                          </p:val>
                                        </p:tav>
                                        <p:tav tm="100000">
                                          <p:val>
                                            <p:strVal val="#ppt_h"/>
                                          </p:val>
                                        </p:tav>
                                      </p:tavLst>
                                    </p:anim>
                                    <p:animEffect transition="in" filter="fade">
                                      <p:cBhvr>
                                        <p:cTn id="9" dur="1000"/>
                                        <p:tgtEl>
                                          <p:spTgt spid="45"/>
                                        </p:tgtEl>
                                      </p:cBhvr>
                                    </p:animEffect>
                                  </p:childTnLst>
                                </p:cTn>
                              </p:par>
                              <p:par>
                                <p:cTn id="10" presetID="16" presetClass="entr" presetSubtype="42"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outHorizontal)">
                                      <p:cBhvr>
                                        <p:cTn id="12" dur="1000"/>
                                        <p:tgtEl>
                                          <p:spTgt spid="11"/>
                                        </p:tgtEl>
                                      </p:cBhvr>
                                    </p:animEffect>
                                  </p:childTnLst>
                                </p:cTn>
                              </p:par>
                              <p:par>
                                <p:cTn id="13" presetID="55"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1000" fill="hold"/>
                                        <p:tgtEl>
                                          <p:spTgt spid="11"/>
                                        </p:tgtEl>
                                        <p:attrNameLst>
                                          <p:attrName>ppt_w</p:attrName>
                                        </p:attrNameLst>
                                      </p:cBhvr>
                                      <p:tavLst>
                                        <p:tav tm="0">
                                          <p:val>
                                            <p:strVal val="#ppt_w*0.70"/>
                                          </p:val>
                                        </p:tav>
                                        <p:tav tm="100000">
                                          <p:val>
                                            <p:strVal val="#ppt_w"/>
                                          </p:val>
                                        </p:tav>
                                      </p:tavLst>
                                    </p:anim>
                                    <p:anim calcmode="lin" valueType="num">
                                      <p:cBhvr>
                                        <p:cTn id="16" dur="1000" fill="hold"/>
                                        <p:tgtEl>
                                          <p:spTgt spid="11"/>
                                        </p:tgtEl>
                                        <p:attrNameLst>
                                          <p:attrName>ppt_h</p:attrName>
                                        </p:attrNameLst>
                                      </p:cBhvr>
                                      <p:tavLst>
                                        <p:tav tm="0">
                                          <p:val>
                                            <p:strVal val="#ppt_h"/>
                                          </p:val>
                                        </p:tav>
                                        <p:tav tm="100000">
                                          <p:val>
                                            <p:strVal val="#ppt_h"/>
                                          </p:val>
                                        </p:tav>
                                      </p:tavLst>
                                    </p:anim>
                                    <p:animEffect transition="in" filter="fade">
                                      <p:cBhvr>
                                        <p:cTn id="17" dur="1000"/>
                                        <p:tgtEl>
                                          <p:spTgt spid="11"/>
                                        </p:tgtEl>
                                      </p:cBhvr>
                                    </p:animEffect>
                                  </p:childTnLst>
                                </p:cTn>
                              </p:par>
                              <p:par>
                                <p:cTn id="18" presetID="22" presetClass="entr" presetSubtype="8" fill="hold" nodeType="withEffect">
                                  <p:stCondLst>
                                    <p:cond delay="150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3000"/>
                                        <p:tgtEl>
                                          <p:spTgt spid="3"/>
                                        </p:tgtEl>
                                      </p:cBhvr>
                                    </p:animEffect>
                                  </p:childTnLst>
                                </p:cTn>
                              </p:par>
                              <p:par>
                                <p:cTn id="21" presetID="12" presetClass="entr" presetSubtype="4" fill="hold" grpId="0" nodeType="withEffect">
                                  <p:stCondLst>
                                    <p:cond delay="75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1000"/>
                                        <p:tgtEl>
                                          <p:spTgt spid="46"/>
                                        </p:tgtEl>
                                        <p:attrNameLst>
                                          <p:attrName>ppt_y</p:attrName>
                                        </p:attrNameLst>
                                      </p:cBhvr>
                                      <p:tavLst>
                                        <p:tav tm="0">
                                          <p:val>
                                            <p:strVal val="#ppt_y+#ppt_h*1.125000"/>
                                          </p:val>
                                        </p:tav>
                                        <p:tav tm="100000">
                                          <p:val>
                                            <p:strVal val="#ppt_y"/>
                                          </p:val>
                                        </p:tav>
                                      </p:tavLst>
                                    </p:anim>
                                    <p:animEffect transition="in" filter="wipe(up)">
                                      <p:cBhvr>
                                        <p:cTn id="24" dur="1000"/>
                                        <p:tgtEl>
                                          <p:spTgt spid="46"/>
                                        </p:tgtEl>
                                      </p:cBhvr>
                                    </p:animEffect>
                                  </p:childTnLst>
                                </p:cTn>
                              </p:par>
                              <p:par>
                                <p:cTn id="25" presetID="12" presetClass="entr" presetSubtype="4" fill="hold" grpId="0" nodeType="withEffect">
                                  <p:stCondLst>
                                    <p:cond delay="750"/>
                                  </p:stCondLst>
                                  <p:childTnLst>
                                    <p:set>
                                      <p:cBhvr>
                                        <p:cTn id="26" dur="1" fill="hold">
                                          <p:stCondLst>
                                            <p:cond delay="0"/>
                                          </p:stCondLst>
                                        </p:cTn>
                                        <p:tgtEl>
                                          <p:spTgt spid="48"/>
                                        </p:tgtEl>
                                        <p:attrNameLst>
                                          <p:attrName>style.visibility</p:attrName>
                                        </p:attrNameLst>
                                      </p:cBhvr>
                                      <p:to>
                                        <p:strVal val="visible"/>
                                      </p:to>
                                    </p:set>
                                    <p:anim calcmode="lin" valueType="num">
                                      <p:cBhvr additive="base">
                                        <p:cTn id="27" dur="1000"/>
                                        <p:tgtEl>
                                          <p:spTgt spid="48"/>
                                        </p:tgtEl>
                                        <p:attrNameLst>
                                          <p:attrName>ppt_y</p:attrName>
                                        </p:attrNameLst>
                                      </p:cBhvr>
                                      <p:tavLst>
                                        <p:tav tm="0">
                                          <p:val>
                                            <p:strVal val="#ppt_y+#ppt_h*1.125000"/>
                                          </p:val>
                                        </p:tav>
                                        <p:tav tm="100000">
                                          <p:val>
                                            <p:strVal val="#ppt_y"/>
                                          </p:val>
                                        </p:tav>
                                      </p:tavLst>
                                    </p:anim>
                                    <p:animEffect transition="in" filter="wipe(up)">
                                      <p:cBhvr>
                                        <p:cTn id="28" dur="1000"/>
                                        <p:tgtEl>
                                          <p:spTgt spid="48"/>
                                        </p:tgtEl>
                                      </p:cBhvr>
                                    </p:animEffect>
                                  </p:childTnLst>
                                </p:cTn>
                              </p:par>
                              <p:par>
                                <p:cTn id="29" presetID="12" presetClass="entr" presetSubtype="4" fill="hold" grpId="0" nodeType="withEffect">
                                  <p:stCondLst>
                                    <p:cond delay="750"/>
                                  </p:stCondLst>
                                  <p:childTnLst>
                                    <p:set>
                                      <p:cBhvr>
                                        <p:cTn id="30" dur="1" fill="hold">
                                          <p:stCondLst>
                                            <p:cond delay="0"/>
                                          </p:stCondLst>
                                        </p:cTn>
                                        <p:tgtEl>
                                          <p:spTgt spid="49"/>
                                        </p:tgtEl>
                                        <p:attrNameLst>
                                          <p:attrName>style.visibility</p:attrName>
                                        </p:attrNameLst>
                                      </p:cBhvr>
                                      <p:to>
                                        <p:strVal val="visible"/>
                                      </p:to>
                                    </p:set>
                                    <p:anim calcmode="lin" valueType="num">
                                      <p:cBhvr additive="base">
                                        <p:cTn id="31" dur="1000"/>
                                        <p:tgtEl>
                                          <p:spTgt spid="49"/>
                                        </p:tgtEl>
                                        <p:attrNameLst>
                                          <p:attrName>ppt_y</p:attrName>
                                        </p:attrNameLst>
                                      </p:cBhvr>
                                      <p:tavLst>
                                        <p:tav tm="0">
                                          <p:val>
                                            <p:strVal val="#ppt_y+#ppt_h*1.125000"/>
                                          </p:val>
                                        </p:tav>
                                        <p:tav tm="100000">
                                          <p:val>
                                            <p:strVal val="#ppt_y"/>
                                          </p:val>
                                        </p:tav>
                                      </p:tavLst>
                                    </p:anim>
                                    <p:animEffect transition="in" filter="wipe(up)">
                                      <p:cBhvr>
                                        <p:cTn id="32" dur="1000"/>
                                        <p:tgtEl>
                                          <p:spTgt spid="49"/>
                                        </p:tgtEl>
                                      </p:cBhvr>
                                    </p:animEffect>
                                  </p:childTnLst>
                                </p:cTn>
                              </p:par>
                              <p:par>
                                <p:cTn id="33" presetID="12" presetClass="entr" presetSubtype="4" fill="hold" grpId="0" nodeType="withEffect">
                                  <p:stCondLst>
                                    <p:cond delay="750"/>
                                  </p:stCondLst>
                                  <p:childTnLst>
                                    <p:set>
                                      <p:cBhvr>
                                        <p:cTn id="34" dur="1" fill="hold">
                                          <p:stCondLst>
                                            <p:cond delay="0"/>
                                          </p:stCondLst>
                                        </p:cTn>
                                        <p:tgtEl>
                                          <p:spTgt spid="50"/>
                                        </p:tgtEl>
                                        <p:attrNameLst>
                                          <p:attrName>style.visibility</p:attrName>
                                        </p:attrNameLst>
                                      </p:cBhvr>
                                      <p:to>
                                        <p:strVal val="visible"/>
                                      </p:to>
                                    </p:set>
                                    <p:anim calcmode="lin" valueType="num">
                                      <p:cBhvr additive="base">
                                        <p:cTn id="35" dur="1000"/>
                                        <p:tgtEl>
                                          <p:spTgt spid="50"/>
                                        </p:tgtEl>
                                        <p:attrNameLst>
                                          <p:attrName>ppt_y</p:attrName>
                                        </p:attrNameLst>
                                      </p:cBhvr>
                                      <p:tavLst>
                                        <p:tav tm="0">
                                          <p:val>
                                            <p:strVal val="#ppt_y+#ppt_h*1.125000"/>
                                          </p:val>
                                        </p:tav>
                                        <p:tav tm="100000">
                                          <p:val>
                                            <p:strVal val="#ppt_y"/>
                                          </p:val>
                                        </p:tav>
                                      </p:tavLst>
                                    </p:anim>
                                    <p:animEffect transition="in" filter="wipe(up)">
                                      <p:cBhvr>
                                        <p:cTn id="36" dur="1000"/>
                                        <p:tgtEl>
                                          <p:spTgt spid="50"/>
                                        </p:tgtEl>
                                      </p:cBhvr>
                                    </p:animEffect>
                                  </p:childTnLst>
                                </p:cTn>
                              </p:par>
                              <p:par>
                                <p:cTn id="37" presetID="12" presetClass="entr" presetSubtype="4" fill="hold" grpId="0" nodeType="withEffect">
                                  <p:stCondLst>
                                    <p:cond delay="750"/>
                                  </p:stCondLst>
                                  <p:childTnLst>
                                    <p:set>
                                      <p:cBhvr>
                                        <p:cTn id="38" dur="1" fill="hold">
                                          <p:stCondLst>
                                            <p:cond delay="0"/>
                                          </p:stCondLst>
                                        </p:cTn>
                                        <p:tgtEl>
                                          <p:spTgt spid="51"/>
                                        </p:tgtEl>
                                        <p:attrNameLst>
                                          <p:attrName>style.visibility</p:attrName>
                                        </p:attrNameLst>
                                      </p:cBhvr>
                                      <p:to>
                                        <p:strVal val="visible"/>
                                      </p:to>
                                    </p:set>
                                    <p:anim calcmode="lin" valueType="num">
                                      <p:cBhvr additive="base">
                                        <p:cTn id="39" dur="1000"/>
                                        <p:tgtEl>
                                          <p:spTgt spid="51"/>
                                        </p:tgtEl>
                                        <p:attrNameLst>
                                          <p:attrName>ppt_y</p:attrName>
                                        </p:attrNameLst>
                                      </p:cBhvr>
                                      <p:tavLst>
                                        <p:tav tm="0">
                                          <p:val>
                                            <p:strVal val="#ppt_y+#ppt_h*1.125000"/>
                                          </p:val>
                                        </p:tav>
                                        <p:tav tm="100000">
                                          <p:val>
                                            <p:strVal val="#ppt_y"/>
                                          </p:val>
                                        </p:tav>
                                      </p:tavLst>
                                    </p:anim>
                                    <p:animEffect transition="in" filter="wipe(up)">
                                      <p:cBhvr>
                                        <p:cTn id="40" dur="1000"/>
                                        <p:tgtEl>
                                          <p:spTgt spid="51"/>
                                        </p:tgtEl>
                                      </p:cBhvr>
                                    </p:animEffect>
                                  </p:childTnLst>
                                </p:cTn>
                              </p:par>
                              <p:par>
                                <p:cTn id="41" presetID="10" presetClass="entr" presetSubtype="0" fill="hold" grpId="0" nodeType="withEffect">
                                  <p:stCondLst>
                                    <p:cond delay="350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1000"/>
                                        <p:tgtEl>
                                          <p:spTgt spid="29"/>
                                        </p:tgtEl>
                                      </p:cBhvr>
                                    </p:animEffect>
                                  </p:childTnLst>
                                </p:cTn>
                              </p:par>
                              <p:par>
                                <p:cTn id="44" presetID="42" presetClass="path" presetSubtype="0" accel="50000" decel="50000" fill="hold" grpId="1" nodeType="withEffect">
                                  <p:stCondLst>
                                    <p:cond delay="3500"/>
                                  </p:stCondLst>
                                  <p:childTnLst>
                                    <p:animMotion origin="layout" path="M 4.16667E-7 -0.01273 L 4.16667E-7 -3.7037E-6 " pathEditMode="relative" rAng="0" ptsTypes="AA">
                                      <p:cBhvr>
                                        <p:cTn id="45" dur="1000" fill="hold"/>
                                        <p:tgtEl>
                                          <p:spTgt spid="29"/>
                                        </p:tgtEl>
                                        <p:attrNameLst>
                                          <p:attrName>ppt_x</p:attrName>
                                          <p:attrName>ppt_y</p:attrName>
                                        </p:attrNameLst>
                                      </p:cBhvr>
                                      <p:rCtr x="0" y="625"/>
                                    </p:animMotion>
                                  </p:childTnLst>
                                </p:cTn>
                              </p:par>
                              <p:par>
                                <p:cTn id="46" presetID="10" presetClass="entr" presetSubtype="0" fill="hold" grpId="0" nodeType="withEffect">
                                  <p:stCondLst>
                                    <p:cond delay="350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1000"/>
                                        <p:tgtEl>
                                          <p:spTgt spid="31"/>
                                        </p:tgtEl>
                                      </p:cBhvr>
                                    </p:animEffect>
                                  </p:childTnLst>
                                </p:cTn>
                              </p:par>
                              <p:par>
                                <p:cTn id="49" presetID="42" presetClass="path" presetSubtype="0" accel="50000" decel="50000" fill="hold" grpId="1" nodeType="withEffect">
                                  <p:stCondLst>
                                    <p:cond delay="3500"/>
                                  </p:stCondLst>
                                  <p:childTnLst>
                                    <p:animMotion origin="layout" path="M 0.00716 1.85185E-6 L 2.5E-6 1.85185E-6 " pathEditMode="relative" rAng="0" ptsTypes="AA">
                                      <p:cBhvr>
                                        <p:cTn id="50" dur="1000" fill="hold"/>
                                        <p:tgtEl>
                                          <p:spTgt spid="31"/>
                                        </p:tgtEl>
                                        <p:attrNameLst>
                                          <p:attrName>ppt_x</p:attrName>
                                          <p:attrName>ppt_y</p:attrName>
                                        </p:attrNameLst>
                                      </p:cBhvr>
                                      <p:rCtr x="-365" y="0"/>
                                    </p:animMotion>
                                  </p:childTnLst>
                                </p:cTn>
                              </p:par>
                              <p:par>
                                <p:cTn id="51" presetID="53" presetClass="entr" presetSubtype="16" fill="hold" nodeType="withEffect">
                                  <p:stCondLst>
                                    <p:cond delay="1500"/>
                                  </p:stCondLst>
                                  <p:childTnLst>
                                    <p:set>
                                      <p:cBhvr>
                                        <p:cTn id="52" dur="1" fill="hold">
                                          <p:stCondLst>
                                            <p:cond delay="0"/>
                                          </p:stCondLst>
                                        </p:cTn>
                                        <p:tgtEl>
                                          <p:spTgt spid="5"/>
                                        </p:tgtEl>
                                        <p:attrNameLst>
                                          <p:attrName>style.visibility</p:attrName>
                                        </p:attrNameLst>
                                      </p:cBhvr>
                                      <p:to>
                                        <p:strVal val="visible"/>
                                      </p:to>
                                    </p:set>
                                    <p:anim calcmode="lin" valueType="num">
                                      <p:cBhvr>
                                        <p:cTn id="53" dur="1000" fill="hold"/>
                                        <p:tgtEl>
                                          <p:spTgt spid="5"/>
                                        </p:tgtEl>
                                        <p:attrNameLst>
                                          <p:attrName>ppt_w</p:attrName>
                                        </p:attrNameLst>
                                      </p:cBhvr>
                                      <p:tavLst>
                                        <p:tav tm="0">
                                          <p:val>
                                            <p:fltVal val="0"/>
                                          </p:val>
                                        </p:tav>
                                        <p:tav tm="100000">
                                          <p:val>
                                            <p:strVal val="#ppt_w"/>
                                          </p:val>
                                        </p:tav>
                                      </p:tavLst>
                                    </p:anim>
                                    <p:anim calcmode="lin" valueType="num">
                                      <p:cBhvr>
                                        <p:cTn id="54" dur="1000" fill="hold"/>
                                        <p:tgtEl>
                                          <p:spTgt spid="5"/>
                                        </p:tgtEl>
                                        <p:attrNameLst>
                                          <p:attrName>ppt_h</p:attrName>
                                        </p:attrNameLst>
                                      </p:cBhvr>
                                      <p:tavLst>
                                        <p:tav tm="0">
                                          <p:val>
                                            <p:fltVal val="0"/>
                                          </p:val>
                                        </p:tav>
                                        <p:tav tm="100000">
                                          <p:val>
                                            <p:strVal val="#ppt_h"/>
                                          </p:val>
                                        </p:tav>
                                      </p:tavLst>
                                    </p:anim>
                                    <p:animEffect transition="in" filter="fade">
                                      <p:cBhvr>
                                        <p:cTn id="55" dur="1000"/>
                                        <p:tgtEl>
                                          <p:spTgt spid="5"/>
                                        </p:tgtEl>
                                      </p:cBhvr>
                                    </p:animEffect>
                                  </p:childTnLst>
                                </p:cTn>
                              </p:par>
                              <p:par>
                                <p:cTn id="56" presetID="22" presetClass="entr" presetSubtype="8" fill="hold" grpId="0" nodeType="withEffect">
                                  <p:stCondLst>
                                    <p:cond delay="1500"/>
                                  </p:stCondLst>
                                  <p:childTnLst>
                                    <p:set>
                                      <p:cBhvr>
                                        <p:cTn id="57" dur="1" fill="hold">
                                          <p:stCondLst>
                                            <p:cond delay="0"/>
                                          </p:stCondLst>
                                        </p:cTn>
                                        <p:tgtEl>
                                          <p:spTgt spid="32"/>
                                        </p:tgtEl>
                                        <p:attrNameLst>
                                          <p:attrName>style.visibility</p:attrName>
                                        </p:attrNameLst>
                                      </p:cBhvr>
                                      <p:to>
                                        <p:strVal val="visible"/>
                                      </p:to>
                                    </p:set>
                                    <p:animEffect transition="in" filter="wipe(left)">
                                      <p:cBhvr>
                                        <p:cTn id="58" dur="1000"/>
                                        <p:tgtEl>
                                          <p:spTgt spid="32"/>
                                        </p:tgtEl>
                                      </p:cBhvr>
                                    </p:animEffect>
                                  </p:childTnLst>
                                </p:cTn>
                              </p:par>
                              <p:par>
                                <p:cTn id="59" presetID="53" presetClass="entr" presetSubtype="16" fill="hold" nodeType="withEffect">
                                  <p:stCondLst>
                                    <p:cond delay="2250"/>
                                  </p:stCondLst>
                                  <p:childTnLst>
                                    <p:set>
                                      <p:cBhvr>
                                        <p:cTn id="60" dur="1" fill="hold">
                                          <p:stCondLst>
                                            <p:cond delay="0"/>
                                          </p:stCondLst>
                                        </p:cTn>
                                        <p:tgtEl>
                                          <p:spTgt spid="9"/>
                                        </p:tgtEl>
                                        <p:attrNameLst>
                                          <p:attrName>style.visibility</p:attrName>
                                        </p:attrNameLst>
                                      </p:cBhvr>
                                      <p:to>
                                        <p:strVal val="visible"/>
                                      </p:to>
                                    </p:set>
                                    <p:anim calcmode="lin" valueType="num">
                                      <p:cBhvr>
                                        <p:cTn id="61" dur="1000" fill="hold"/>
                                        <p:tgtEl>
                                          <p:spTgt spid="9"/>
                                        </p:tgtEl>
                                        <p:attrNameLst>
                                          <p:attrName>ppt_w</p:attrName>
                                        </p:attrNameLst>
                                      </p:cBhvr>
                                      <p:tavLst>
                                        <p:tav tm="0">
                                          <p:val>
                                            <p:fltVal val="0"/>
                                          </p:val>
                                        </p:tav>
                                        <p:tav tm="100000">
                                          <p:val>
                                            <p:strVal val="#ppt_w"/>
                                          </p:val>
                                        </p:tav>
                                      </p:tavLst>
                                    </p:anim>
                                    <p:anim calcmode="lin" valueType="num">
                                      <p:cBhvr>
                                        <p:cTn id="62" dur="1000" fill="hold"/>
                                        <p:tgtEl>
                                          <p:spTgt spid="9"/>
                                        </p:tgtEl>
                                        <p:attrNameLst>
                                          <p:attrName>ppt_h</p:attrName>
                                        </p:attrNameLst>
                                      </p:cBhvr>
                                      <p:tavLst>
                                        <p:tav tm="0">
                                          <p:val>
                                            <p:fltVal val="0"/>
                                          </p:val>
                                        </p:tav>
                                        <p:tav tm="100000">
                                          <p:val>
                                            <p:strVal val="#ppt_h"/>
                                          </p:val>
                                        </p:tav>
                                      </p:tavLst>
                                    </p:anim>
                                    <p:animEffect transition="in" filter="fade">
                                      <p:cBhvr>
                                        <p:cTn id="63" dur="1000"/>
                                        <p:tgtEl>
                                          <p:spTgt spid="9"/>
                                        </p:tgtEl>
                                      </p:cBhvr>
                                    </p:animEffect>
                                  </p:childTnLst>
                                </p:cTn>
                              </p:par>
                              <p:par>
                                <p:cTn id="64" presetID="53" presetClass="entr" presetSubtype="16" fill="hold" nodeType="withEffect">
                                  <p:stCondLst>
                                    <p:cond delay="2250"/>
                                  </p:stCondLst>
                                  <p:childTnLst>
                                    <p:set>
                                      <p:cBhvr>
                                        <p:cTn id="65" dur="1" fill="hold">
                                          <p:stCondLst>
                                            <p:cond delay="0"/>
                                          </p:stCondLst>
                                        </p:cTn>
                                        <p:tgtEl>
                                          <p:spTgt spid="10"/>
                                        </p:tgtEl>
                                        <p:attrNameLst>
                                          <p:attrName>style.visibility</p:attrName>
                                        </p:attrNameLst>
                                      </p:cBhvr>
                                      <p:to>
                                        <p:strVal val="visible"/>
                                      </p:to>
                                    </p:set>
                                    <p:anim calcmode="lin" valueType="num">
                                      <p:cBhvr>
                                        <p:cTn id="66" dur="1000" fill="hold"/>
                                        <p:tgtEl>
                                          <p:spTgt spid="10"/>
                                        </p:tgtEl>
                                        <p:attrNameLst>
                                          <p:attrName>ppt_w</p:attrName>
                                        </p:attrNameLst>
                                      </p:cBhvr>
                                      <p:tavLst>
                                        <p:tav tm="0">
                                          <p:val>
                                            <p:fltVal val="0"/>
                                          </p:val>
                                        </p:tav>
                                        <p:tav tm="100000">
                                          <p:val>
                                            <p:strVal val="#ppt_w"/>
                                          </p:val>
                                        </p:tav>
                                      </p:tavLst>
                                    </p:anim>
                                    <p:anim calcmode="lin" valueType="num">
                                      <p:cBhvr>
                                        <p:cTn id="67" dur="1000" fill="hold"/>
                                        <p:tgtEl>
                                          <p:spTgt spid="10"/>
                                        </p:tgtEl>
                                        <p:attrNameLst>
                                          <p:attrName>ppt_h</p:attrName>
                                        </p:attrNameLst>
                                      </p:cBhvr>
                                      <p:tavLst>
                                        <p:tav tm="0">
                                          <p:val>
                                            <p:fltVal val="0"/>
                                          </p:val>
                                        </p:tav>
                                        <p:tav tm="100000">
                                          <p:val>
                                            <p:strVal val="#ppt_h"/>
                                          </p:val>
                                        </p:tav>
                                      </p:tavLst>
                                    </p:anim>
                                    <p:animEffect transition="in" filter="fade">
                                      <p:cBhvr>
                                        <p:cTn id="68" dur="1000"/>
                                        <p:tgtEl>
                                          <p:spTgt spid="10"/>
                                        </p:tgtEl>
                                      </p:cBhvr>
                                    </p:animEffect>
                                  </p:childTnLst>
                                </p:cTn>
                              </p:par>
                              <p:par>
                                <p:cTn id="69" presetID="53" presetClass="entr" presetSubtype="16" fill="hold" nodeType="withEffect">
                                  <p:stCondLst>
                                    <p:cond delay="2250"/>
                                  </p:stCondLst>
                                  <p:childTnLst>
                                    <p:set>
                                      <p:cBhvr>
                                        <p:cTn id="70" dur="1" fill="hold">
                                          <p:stCondLst>
                                            <p:cond delay="0"/>
                                          </p:stCondLst>
                                        </p:cTn>
                                        <p:tgtEl>
                                          <p:spTgt spid="16"/>
                                        </p:tgtEl>
                                        <p:attrNameLst>
                                          <p:attrName>style.visibility</p:attrName>
                                        </p:attrNameLst>
                                      </p:cBhvr>
                                      <p:to>
                                        <p:strVal val="visible"/>
                                      </p:to>
                                    </p:set>
                                    <p:anim calcmode="lin" valueType="num">
                                      <p:cBhvr>
                                        <p:cTn id="71" dur="1000" fill="hold"/>
                                        <p:tgtEl>
                                          <p:spTgt spid="16"/>
                                        </p:tgtEl>
                                        <p:attrNameLst>
                                          <p:attrName>ppt_w</p:attrName>
                                        </p:attrNameLst>
                                      </p:cBhvr>
                                      <p:tavLst>
                                        <p:tav tm="0">
                                          <p:val>
                                            <p:fltVal val="0"/>
                                          </p:val>
                                        </p:tav>
                                        <p:tav tm="100000">
                                          <p:val>
                                            <p:strVal val="#ppt_w"/>
                                          </p:val>
                                        </p:tav>
                                      </p:tavLst>
                                    </p:anim>
                                    <p:anim calcmode="lin" valueType="num">
                                      <p:cBhvr>
                                        <p:cTn id="72" dur="1000" fill="hold"/>
                                        <p:tgtEl>
                                          <p:spTgt spid="16"/>
                                        </p:tgtEl>
                                        <p:attrNameLst>
                                          <p:attrName>ppt_h</p:attrName>
                                        </p:attrNameLst>
                                      </p:cBhvr>
                                      <p:tavLst>
                                        <p:tav tm="0">
                                          <p:val>
                                            <p:fltVal val="0"/>
                                          </p:val>
                                        </p:tav>
                                        <p:tav tm="100000">
                                          <p:val>
                                            <p:strVal val="#ppt_h"/>
                                          </p:val>
                                        </p:tav>
                                      </p:tavLst>
                                    </p:anim>
                                    <p:animEffect transition="in" filter="fade">
                                      <p:cBhvr>
                                        <p:cTn id="73" dur="1000"/>
                                        <p:tgtEl>
                                          <p:spTgt spid="16"/>
                                        </p:tgtEl>
                                      </p:cBhvr>
                                    </p:animEffect>
                                  </p:childTnLst>
                                </p:cTn>
                              </p:par>
                              <p:par>
                                <p:cTn id="74" presetID="53" presetClass="entr" presetSubtype="16" fill="hold" nodeType="withEffect">
                                  <p:stCondLst>
                                    <p:cond delay="2250"/>
                                  </p:stCondLst>
                                  <p:childTnLst>
                                    <p:set>
                                      <p:cBhvr>
                                        <p:cTn id="75" dur="1" fill="hold">
                                          <p:stCondLst>
                                            <p:cond delay="0"/>
                                          </p:stCondLst>
                                        </p:cTn>
                                        <p:tgtEl>
                                          <p:spTgt spid="18"/>
                                        </p:tgtEl>
                                        <p:attrNameLst>
                                          <p:attrName>style.visibility</p:attrName>
                                        </p:attrNameLst>
                                      </p:cBhvr>
                                      <p:to>
                                        <p:strVal val="visible"/>
                                      </p:to>
                                    </p:set>
                                    <p:anim calcmode="lin" valueType="num">
                                      <p:cBhvr>
                                        <p:cTn id="76" dur="1000" fill="hold"/>
                                        <p:tgtEl>
                                          <p:spTgt spid="18"/>
                                        </p:tgtEl>
                                        <p:attrNameLst>
                                          <p:attrName>ppt_w</p:attrName>
                                        </p:attrNameLst>
                                      </p:cBhvr>
                                      <p:tavLst>
                                        <p:tav tm="0">
                                          <p:val>
                                            <p:fltVal val="0"/>
                                          </p:val>
                                        </p:tav>
                                        <p:tav tm="100000">
                                          <p:val>
                                            <p:strVal val="#ppt_w"/>
                                          </p:val>
                                        </p:tav>
                                      </p:tavLst>
                                    </p:anim>
                                    <p:anim calcmode="lin" valueType="num">
                                      <p:cBhvr>
                                        <p:cTn id="77" dur="1000" fill="hold"/>
                                        <p:tgtEl>
                                          <p:spTgt spid="18"/>
                                        </p:tgtEl>
                                        <p:attrNameLst>
                                          <p:attrName>ppt_h</p:attrName>
                                        </p:attrNameLst>
                                      </p:cBhvr>
                                      <p:tavLst>
                                        <p:tav tm="0">
                                          <p:val>
                                            <p:fltVal val="0"/>
                                          </p:val>
                                        </p:tav>
                                        <p:tav tm="100000">
                                          <p:val>
                                            <p:strVal val="#ppt_h"/>
                                          </p:val>
                                        </p:tav>
                                      </p:tavLst>
                                    </p:anim>
                                    <p:animEffect transition="in" filter="fade">
                                      <p:cBhvr>
                                        <p:cTn id="78" dur="1000"/>
                                        <p:tgtEl>
                                          <p:spTgt spid="18"/>
                                        </p:tgtEl>
                                      </p:cBhvr>
                                    </p:animEffect>
                                  </p:childTnLst>
                                </p:cTn>
                              </p:par>
                              <p:par>
                                <p:cTn id="79" presetID="22" presetClass="entr" presetSubtype="8" fill="hold" grpId="0" nodeType="withEffect">
                                  <p:stCondLst>
                                    <p:cond delay="2250"/>
                                  </p:stCondLst>
                                  <p:childTnLst>
                                    <p:set>
                                      <p:cBhvr>
                                        <p:cTn id="80" dur="1" fill="hold">
                                          <p:stCondLst>
                                            <p:cond delay="0"/>
                                          </p:stCondLst>
                                        </p:cTn>
                                        <p:tgtEl>
                                          <p:spTgt spid="34"/>
                                        </p:tgtEl>
                                        <p:attrNameLst>
                                          <p:attrName>style.visibility</p:attrName>
                                        </p:attrNameLst>
                                      </p:cBhvr>
                                      <p:to>
                                        <p:strVal val="visible"/>
                                      </p:to>
                                    </p:set>
                                    <p:animEffect transition="in" filter="wipe(left)">
                                      <p:cBhvr>
                                        <p:cTn id="81" dur="1000"/>
                                        <p:tgtEl>
                                          <p:spTgt spid="34"/>
                                        </p:tgtEl>
                                      </p:cBhvr>
                                    </p:animEffect>
                                  </p:childTnLst>
                                </p:cTn>
                              </p:par>
                              <p:par>
                                <p:cTn id="82" presetID="22" presetClass="entr" presetSubtype="2" fill="hold" grpId="0" nodeType="withEffect">
                                  <p:stCondLst>
                                    <p:cond delay="2250"/>
                                  </p:stCondLst>
                                  <p:childTnLst>
                                    <p:set>
                                      <p:cBhvr>
                                        <p:cTn id="83" dur="1" fill="hold">
                                          <p:stCondLst>
                                            <p:cond delay="0"/>
                                          </p:stCondLst>
                                        </p:cTn>
                                        <p:tgtEl>
                                          <p:spTgt spid="35"/>
                                        </p:tgtEl>
                                        <p:attrNameLst>
                                          <p:attrName>style.visibility</p:attrName>
                                        </p:attrNameLst>
                                      </p:cBhvr>
                                      <p:to>
                                        <p:strVal val="visible"/>
                                      </p:to>
                                    </p:set>
                                    <p:animEffect transition="in" filter="wipe(right)">
                                      <p:cBhvr>
                                        <p:cTn id="84" dur="1000"/>
                                        <p:tgtEl>
                                          <p:spTgt spid="35"/>
                                        </p:tgtEl>
                                      </p:cBhvr>
                                    </p:animEffect>
                                  </p:childTnLst>
                                </p:cTn>
                              </p:par>
                              <p:par>
                                <p:cTn id="85" presetID="22" presetClass="entr" presetSubtype="1" fill="hold" grpId="0" nodeType="withEffect">
                                  <p:stCondLst>
                                    <p:cond delay="2250"/>
                                  </p:stCondLst>
                                  <p:childTnLst>
                                    <p:set>
                                      <p:cBhvr>
                                        <p:cTn id="86" dur="1" fill="hold">
                                          <p:stCondLst>
                                            <p:cond delay="0"/>
                                          </p:stCondLst>
                                        </p:cTn>
                                        <p:tgtEl>
                                          <p:spTgt spid="36"/>
                                        </p:tgtEl>
                                        <p:attrNameLst>
                                          <p:attrName>style.visibility</p:attrName>
                                        </p:attrNameLst>
                                      </p:cBhvr>
                                      <p:to>
                                        <p:strVal val="visible"/>
                                      </p:to>
                                    </p:set>
                                    <p:animEffect transition="in" filter="wipe(up)">
                                      <p:cBhvr>
                                        <p:cTn id="87" dur="1000"/>
                                        <p:tgtEl>
                                          <p:spTgt spid="36"/>
                                        </p:tgtEl>
                                      </p:cBhvr>
                                    </p:animEffect>
                                  </p:childTnLst>
                                </p:cTn>
                              </p:par>
                              <p:par>
                                <p:cTn id="88" presetID="22" presetClass="entr" presetSubtype="2" fill="hold" grpId="0" nodeType="withEffect">
                                  <p:stCondLst>
                                    <p:cond delay="2250"/>
                                  </p:stCondLst>
                                  <p:childTnLst>
                                    <p:set>
                                      <p:cBhvr>
                                        <p:cTn id="89" dur="1" fill="hold">
                                          <p:stCondLst>
                                            <p:cond delay="0"/>
                                          </p:stCondLst>
                                        </p:cTn>
                                        <p:tgtEl>
                                          <p:spTgt spid="37"/>
                                        </p:tgtEl>
                                        <p:attrNameLst>
                                          <p:attrName>style.visibility</p:attrName>
                                        </p:attrNameLst>
                                      </p:cBhvr>
                                      <p:to>
                                        <p:strVal val="visible"/>
                                      </p:to>
                                    </p:set>
                                    <p:animEffect transition="in" filter="wipe(right)">
                                      <p:cBhvr>
                                        <p:cTn id="90" dur="1000"/>
                                        <p:tgtEl>
                                          <p:spTgt spid="37"/>
                                        </p:tgtEl>
                                      </p:cBhvr>
                                    </p:animEffect>
                                  </p:childTnLst>
                                </p:cTn>
                              </p:par>
                              <p:par>
                                <p:cTn id="91" presetID="53" presetClass="entr" presetSubtype="16" fill="hold" nodeType="withEffect">
                                  <p:stCondLst>
                                    <p:cond delay="3000"/>
                                  </p:stCondLst>
                                  <p:childTnLst>
                                    <p:set>
                                      <p:cBhvr>
                                        <p:cTn id="92" dur="1" fill="hold">
                                          <p:stCondLst>
                                            <p:cond delay="0"/>
                                          </p:stCondLst>
                                        </p:cTn>
                                        <p:tgtEl>
                                          <p:spTgt spid="30"/>
                                        </p:tgtEl>
                                        <p:attrNameLst>
                                          <p:attrName>style.visibility</p:attrName>
                                        </p:attrNameLst>
                                      </p:cBhvr>
                                      <p:to>
                                        <p:strVal val="visible"/>
                                      </p:to>
                                    </p:set>
                                    <p:anim calcmode="lin" valueType="num">
                                      <p:cBhvr>
                                        <p:cTn id="93" dur="1000" fill="hold"/>
                                        <p:tgtEl>
                                          <p:spTgt spid="30"/>
                                        </p:tgtEl>
                                        <p:attrNameLst>
                                          <p:attrName>ppt_w</p:attrName>
                                        </p:attrNameLst>
                                      </p:cBhvr>
                                      <p:tavLst>
                                        <p:tav tm="0">
                                          <p:val>
                                            <p:fltVal val="0"/>
                                          </p:val>
                                        </p:tav>
                                        <p:tav tm="100000">
                                          <p:val>
                                            <p:strVal val="#ppt_w"/>
                                          </p:val>
                                        </p:tav>
                                      </p:tavLst>
                                    </p:anim>
                                    <p:anim calcmode="lin" valueType="num">
                                      <p:cBhvr>
                                        <p:cTn id="94" dur="1000" fill="hold"/>
                                        <p:tgtEl>
                                          <p:spTgt spid="30"/>
                                        </p:tgtEl>
                                        <p:attrNameLst>
                                          <p:attrName>ppt_h</p:attrName>
                                        </p:attrNameLst>
                                      </p:cBhvr>
                                      <p:tavLst>
                                        <p:tav tm="0">
                                          <p:val>
                                            <p:fltVal val="0"/>
                                          </p:val>
                                        </p:tav>
                                        <p:tav tm="100000">
                                          <p:val>
                                            <p:strVal val="#ppt_h"/>
                                          </p:val>
                                        </p:tav>
                                      </p:tavLst>
                                    </p:anim>
                                    <p:animEffect transition="in" filter="fade">
                                      <p:cBhvr>
                                        <p:cTn id="95" dur="1000"/>
                                        <p:tgtEl>
                                          <p:spTgt spid="30"/>
                                        </p:tgtEl>
                                      </p:cBhvr>
                                    </p:animEffect>
                                  </p:childTnLst>
                                </p:cTn>
                              </p:par>
                              <p:par>
                                <p:cTn id="96" presetID="22" presetClass="entr" presetSubtype="1" fill="hold" grpId="0" nodeType="withEffect">
                                  <p:stCondLst>
                                    <p:cond delay="3000"/>
                                  </p:stCondLst>
                                  <p:childTnLst>
                                    <p:set>
                                      <p:cBhvr>
                                        <p:cTn id="97" dur="1" fill="hold">
                                          <p:stCondLst>
                                            <p:cond delay="0"/>
                                          </p:stCondLst>
                                        </p:cTn>
                                        <p:tgtEl>
                                          <p:spTgt spid="38"/>
                                        </p:tgtEl>
                                        <p:attrNameLst>
                                          <p:attrName>style.visibility</p:attrName>
                                        </p:attrNameLst>
                                      </p:cBhvr>
                                      <p:to>
                                        <p:strVal val="visible"/>
                                      </p:to>
                                    </p:set>
                                    <p:animEffect transition="in" filter="wipe(up)">
                                      <p:cBhvr>
                                        <p:cTn id="98" dur="1000"/>
                                        <p:tgtEl>
                                          <p:spTgt spid="38"/>
                                        </p:tgtEl>
                                      </p:cBhvr>
                                    </p:animEffect>
                                  </p:childTnLst>
                                </p:cTn>
                              </p:par>
                              <p:par>
                                <p:cTn id="99" presetID="53" presetClass="entr" presetSubtype="16" fill="hold" nodeType="withEffect">
                                  <p:stCondLst>
                                    <p:cond delay="3750"/>
                                  </p:stCondLst>
                                  <p:childTnLst>
                                    <p:set>
                                      <p:cBhvr>
                                        <p:cTn id="100" dur="1" fill="hold">
                                          <p:stCondLst>
                                            <p:cond delay="0"/>
                                          </p:stCondLst>
                                        </p:cTn>
                                        <p:tgtEl>
                                          <p:spTgt spid="33"/>
                                        </p:tgtEl>
                                        <p:attrNameLst>
                                          <p:attrName>style.visibility</p:attrName>
                                        </p:attrNameLst>
                                      </p:cBhvr>
                                      <p:to>
                                        <p:strVal val="visible"/>
                                      </p:to>
                                    </p:set>
                                    <p:anim calcmode="lin" valueType="num">
                                      <p:cBhvr>
                                        <p:cTn id="101" dur="1000" fill="hold"/>
                                        <p:tgtEl>
                                          <p:spTgt spid="33"/>
                                        </p:tgtEl>
                                        <p:attrNameLst>
                                          <p:attrName>ppt_w</p:attrName>
                                        </p:attrNameLst>
                                      </p:cBhvr>
                                      <p:tavLst>
                                        <p:tav tm="0">
                                          <p:val>
                                            <p:fltVal val="0"/>
                                          </p:val>
                                        </p:tav>
                                        <p:tav tm="100000">
                                          <p:val>
                                            <p:strVal val="#ppt_w"/>
                                          </p:val>
                                        </p:tav>
                                      </p:tavLst>
                                    </p:anim>
                                    <p:anim calcmode="lin" valueType="num">
                                      <p:cBhvr>
                                        <p:cTn id="102" dur="1000" fill="hold"/>
                                        <p:tgtEl>
                                          <p:spTgt spid="33"/>
                                        </p:tgtEl>
                                        <p:attrNameLst>
                                          <p:attrName>ppt_h</p:attrName>
                                        </p:attrNameLst>
                                      </p:cBhvr>
                                      <p:tavLst>
                                        <p:tav tm="0">
                                          <p:val>
                                            <p:fltVal val="0"/>
                                          </p:val>
                                        </p:tav>
                                        <p:tav tm="100000">
                                          <p:val>
                                            <p:strVal val="#ppt_h"/>
                                          </p:val>
                                        </p:tav>
                                      </p:tavLst>
                                    </p:anim>
                                    <p:animEffect transition="in" filter="fade">
                                      <p:cBhvr>
                                        <p:cTn id="103" dur="1000"/>
                                        <p:tgtEl>
                                          <p:spTgt spid="33"/>
                                        </p:tgtEl>
                                      </p:cBhvr>
                                    </p:animEffect>
                                  </p:childTnLst>
                                </p:cTn>
                              </p:par>
                              <p:par>
                                <p:cTn id="104" presetID="53" presetClass="entr" presetSubtype="16" fill="hold" nodeType="withEffect">
                                  <p:stCondLst>
                                    <p:cond delay="3750"/>
                                  </p:stCondLst>
                                  <p:childTnLst>
                                    <p:set>
                                      <p:cBhvr>
                                        <p:cTn id="105" dur="1" fill="hold">
                                          <p:stCondLst>
                                            <p:cond delay="0"/>
                                          </p:stCondLst>
                                        </p:cTn>
                                        <p:tgtEl>
                                          <p:spTgt spid="47"/>
                                        </p:tgtEl>
                                        <p:attrNameLst>
                                          <p:attrName>style.visibility</p:attrName>
                                        </p:attrNameLst>
                                      </p:cBhvr>
                                      <p:to>
                                        <p:strVal val="visible"/>
                                      </p:to>
                                    </p:set>
                                    <p:anim calcmode="lin" valueType="num">
                                      <p:cBhvr>
                                        <p:cTn id="106" dur="1000" fill="hold"/>
                                        <p:tgtEl>
                                          <p:spTgt spid="47"/>
                                        </p:tgtEl>
                                        <p:attrNameLst>
                                          <p:attrName>ppt_w</p:attrName>
                                        </p:attrNameLst>
                                      </p:cBhvr>
                                      <p:tavLst>
                                        <p:tav tm="0">
                                          <p:val>
                                            <p:fltVal val="0"/>
                                          </p:val>
                                        </p:tav>
                                        <p:tav tm="100000">
                                          <p:val>
                                            <p:strVal val="#ppt_w"/>
                                          </p:val>
                                        </p:tav>
                                      </p:tavLst>
                                    </p:anim>
                                    <p:anim calcmode="lin" valueType="num">
                                      <p:cBhvr>
                                        <p:cTn id="107" dur="1000" fill="hold"/>
                                        <p:tgtEl>
                                          <p:spTgt spid="47"/>
                                        </p:tgtEl>
                                        <p:attrNameLst>
                                          <p:attrName>ppt_h</p:attrName>
                                        </p:attrNameLst>
                                      </p:cBhvr>
                                      <p:tavLst>
                                        <p:tav tm="0">
                                          <p:val>
                                            <p:fltVal val="0"/>
                                          </p:val>
                                        </p:tav>
                                        <p:tav tm="100000">
                                          <p:val>
                                            <p:strVal val="#ppt_h"/>
                                          </p:val>
                                        </p:tav>
                                      </p:tavLst>
                                    </p:anim>
                                    <p:animEffect transition="in" filter="fade">
                                      <p:cBhvr>
                                        <p:cTn id="108" dur="1000"/>
                                        <p:tgtEl>
                                          <p:spTgt spid="47"/>
                                        </p:tgtEl>
                                      </p:cBhvr>
                                    </p:animEffect>
                                  </p:childTnLst>
                                </p:cTn>
                              </p:par>
                              <p:par>
                                <p:cTn id="109" presetID="53" presetClass="entr" presetSubtype="16" fill="hold" nodeType="withEffect">
                                  <p:stCondLst>
                                    <p:cond delay="3750"/>
                                  </p:stCondLst>
                                  <p:childTnLst>
                                    <p:set>
                                      <p:cBhvr>
                                        <p:cTn id="110" dur="1" fill="hold">
                                          <p:stCondLst>
                                            <p:cond delay="0"/>
                                          </p:stCondLst>
                                        </p:cTn>
                                        <p:tgtEl>
                                          <p:spTgt spid="39"/>
                                        </p:tgtEl>
                                        <p:attrNameLst>
                                          <p:attrName>style.visibility</p:attrName>
                                        </p:attrNameLst>
                                      </p:cBhvr>
                                      <p:to>
                                        <p:strVal val="visible"/>
                                      </p:to>
                                    </p:set>
                                    <p:anim calcmode="lin" valueType="num">
                                      <p:cBhvr>
                                        <p:cTn id="111" dur="1000" fill="hold"/>
                                        <p:tgtEl>
                                          <p:spTgt spid="39"/>
                                        </p:tgtEl>
                                        <p:attrNameLst>
                                          <p:attrName>ppt_w</p:attrName>
                                        </p:attrNameLst>
                                      </p:cBhvr>
                                      <p:tavLst>
                                        <p:tav tm="0">
                                          <p:val>
                                            <p:fltVal val="0"/>
                                          </p:val>
                                        </p:tav>
                                        <p:tav tm="100000">
                                          <p:val>
                                            <p:strVal val="#ppt_w"/>
                                          </p:val>
                                        </p:tav>
                                      </p:tavLst>
                                    </p:anim>
                                    <p:anim calcmode="lin" valueType="num">
                                      <p:cBhvr>
                                        <p:cTn id="112" dur="1000" fill="hold"/>
                                        <p:tgtEl>
                                          <p:spTgt spid="39"/>
                                        </p:tgtEl>
                                        <p:attrNameLst>
                                          <p:attrName>ppt_h</p:attrName>
                                        </p:attrNameLst>
                                      </p:cBhvr>
                                      <p:tavLst>
                                        <p:tav tm="0">
                                          <p:val>
                                            <p:fltVal val="0"/>
                                          </p:val>
                                        </p:tav>
                                        <p:tav tm="100000">
                                          <p:val>
                                            <p:strVal val="#ppt_h"/>
                                          </p:val>
                                        </p:tav>
                                      </p:tavLst>
                                    </p:anim>
                                    <p:animEffect transition="in" filter="fade">
                                      <p:cBhvr>
                                        <p:cTn id="113" dur="1000"/>
                                        <p:tgtEl>
                                          <p:spTgt spid="39"/>
                                        </p:tgtEl>
                                      </p:cBhvr>
                                    </p:animEffect>
                                  </p:childTnLst>
                                </p:cTn>
                              </p:par>
                              <p:par>
                                <p:cTn id="114" presetID="22" presetClass="entr" presetSubtype="8" fill="hold" grpId="0" nodeType="withEffect">
                                  <p:stCondLst>
                                    <p:cond delay="3750"/>
                                  </p:stCondLst>
                                  <p:childTnLst>
                                    <p:set>
                                      <p:cBhvr>
                                        <p:cTn id="115" dur="1" fill="hold">
                                          <p:stCondLst>
                                            <p:cond delay="0"/>
                                          </p:stCondLst>
                                        </p:cTn>
                                        <p:tgtEl>
                                          <p:spTgt spid="41"/>
                                        </p:tgtEl>
                                        <p:attrNameLst>
                                          <p:attrName>style.visibility</p:attrName>
                                        </p:attrNameLst>
                                      </p:cBhvr>
                                      <p:to>
                                        <p:strVal val="visible"/>
                                      </p:to>
                                    </p:set>
                                    <p:animEffect transition="in" filter="wipe(left)">
                                      <p:cBhvr>
                                        <p:cTn id="116" dur="1000"/>
                                        <p:tgtEl>
                                          <p:spTgt spid="41"/>
                                        </p:tgtEl>
                                      </p:cBhvr>
                                    </p:animEffect>
                                  </p:childTnLst>
                                </p:cTn>
                              </p:par>
                              <p:par>
                                <p:cTn id="117" presetID="22" presetClass="entr" presetSubtype="1" fill="hold" grpId="0" nodeType="withEffect">
                                  <p:stCondLst>
                                    <p:cond delay="3750"/>
                                  </p:stCondLst>
                                  <p:childTnLst>
                                    <p:set>
                                      <p:cBhvr>
                                        <p:cTn id="118" dur="1" fill="hold">
                                          <p:stCondLst>
                                            <p:cond delay="0"/>
                                          </p:stCondLst>
                                        </p:cTn>
                                        <p:tgtEl>
                                          <p:spTgt spid="40"/>
                                        </p:tgtEl>
                                        <p:attrNameLst>
                                          <p:attrName>style.visibility</p:attrName>
                                        </p:attrNameLst>
                                      </p:cBhvr>
                                      <p:to>
                                        <p:strVal val="visible"/>
                                      </p:to>
                                    </p:set>
                                    <p:animEffect transition="in" filter="wipe(up)">
                                      <p:cBhvr>
                                        <p:cTn id="119" dur="1000"/>
                                        <p:tgtEl>
                                          <p:spTgt spid="40"/>
                                        </p:tgtEl>
                                      </p:cBhvr>
                                    </p:animEffect>
                                  </p:childTnLst>
                                </p:cTn>
                              </p:par>
                              <p:par>
                                <p:cTn id="120" presetID="22" presetClass="entr" presetSubtype="8" fill="hold" grpId="0" nodeType="withEffect">
                                  <p:stCondLst>
                                    <p:cond delay="3750"/>
                                  </p:stCondLst>
                                  <p:childTnLst>
                                    <p:set>
                                      <p:cBhvr>
                                        <p:cTn id="121" dur="1" fill="hold">
                                          <p:stCondLst>
                                            <p:cond delay="0"/>
                                          </p:stCondLst>
                                        </p:cTn>
                                        <p:tgtEl>
                                          <p:spTgt spid="42"/>
                                        </p:tgtEl>
                                        <p:attrNameLst>
                                          <p:attrName>style.visibility</p:attrName>
                                        </p:attrNameLst>
                                      </p:cBhvr>
                                      <p:to>
                                        <p:strVal val="visible"/>
                                      </p:to>
                                    </p:set>
                                    <p:animEffect transition="in" filter="wipe(left)">
                                      <p:cBhvr>
                                        <p:cTn id="122" dur="1000"/>
                                        <p:tgtEl>
                                          <p:spTgt spid="42"/>
                                        </p:tgtEl>
                                      </p:cBhvr>
                                    </p:animEffect>
                                  </p:childTnLst>
                                </p:cTn>
                              </p:par>
                              <p:par>
                                <p:cTn id="123" presetID="53" presetClass="entr" presetSubtype="16" fill="hold" nodeType="withEffect">
                                  <p:stCondLst>
                                    <p:cond delay="4500"/>
                                  </p:stCondLst>
                                  <p:childTnLst>
                                    <p:set>
                                      <p:cBhvr>
                                        <p:cTn id="124" dur="1" fill="hold">
                                          <p:stCondLst>
                                            <p:cond delay="0"/>
                                          </p:stCondLst>
                                        </p:cTn>
                                        <p:tgtEl>
                                          <p:spTgt spid="52"/>
                                        </p:tgtEl>
                                        <p:attrNameLst>
                                          <p:attrName>style.visibility</p:attrName>
                                        </p:attrNameLst>
                                      </p:cBhvr>
                                      <p:to>
                                        <p:strVal val="visible"/>
                                      </p:to>
                                    </p:set>
                                    <p:anim calcmode="lin" valueType="num">
                                      <p:cBhvr>
                                        <p:cTn id="125" dur="1000" fill="hold"/>
                                        <p:tgtEl>
                                          <p:spTgt spid="52"/>
                                        </p:tgtEl>
                                        <p:attrNameLst>
                                          <p:attrName>ppt_w</p:attrName>
                                        </p:attrNameLst>
                                      </p:cBhvr>
                                      <p:tavLst>
                                        <p:tav tm="0">
                                          <p:val>
                                            <p:fltVal val="0"/>
                                          </p:val>
                                        </p:tav>
                                        <p:tav tm="100000">
                                          <p:val>
                                            <p:strVal val="#ppt_w"/>
                                          </p:val>
                                        </p:tav>
                                      </p:tavLst>
                                    </p:anim>
                                    <p:anim calcmode="lin" valueType="num">
                                      <p:cBhvr>
                                        <p:cTn id="126" dur="1000" fill="hold"/>
                                        <p:tgtEl>
                                          <p:spTgt spid="52"/>
                                        </p:tgtEl>
                                        <p:attrNameLst>
                                          <p:attrName>ppt_h</p:attrName>
                                        </p:attrNameLst>
                                      </p:cBhvr>
                                      <p:tavLst>
                                        <p:tav tm="0">
                                          <p:val>
                                            <p:fltVal val="0"/>
                                          </p:val>
                                        </p:tav>
                                        <p:tav tm="100000">
                                          <p:val>
                                            <p:strVal val="#ppt_h"/>
                                          </p:val>
                                        </p:tav>
                                      </p:tavLst>
                                    </p:anim>
                                    <p:animEffect transition="in" filter="fade">
                                      <p:cBhvr>
                                        <p:cTn id="127" dur="1000"/>
                                        <p:tgtEl>
                                          <p:spTgt spid="52"/>
                                        </p:tgtEl>
                                      </p:cBhvr>
                                    </p:animEffect>
                                  </p:childTnLst>
                                </p:cTn>
                              </p:par>
                              <p:par>
                                <p:cTn id="128" presetID="53" presetClass="entr" presetSubtype="16" fill="hold" nodeType="withEffect">
                                  <p:stCondLst>
                                    <p:cond delay="4500"/>
                                  </p:stCondLst>
                                  <p:childTnLst>
                                    <p:set>
                                      <p:cBhvr>
                                        <p:cTn id="129" dur="1" fill="hold">
                                          <p:stCondLst>
                                            <p:cond delay="0"/>
                                          </p:stCondLst>
                                        </p:cTn>
                                        <p:tgtEl>
                                          <p:spTgt spid="65"/>
                                        </p:tgtEl>
                                        <p:attrNameLst>
                                          <p:attrName>style.visibility</p:attrName>
                                        </p:attrNameLst>
                                      </p:cBhvr>
                                      <p:to>
                                        <p:strVal val="visible"/>
                                      </p:to>
                                    </p:set>
                                    <p:anim calcmode="lin" valueType="num">
                                      <p:cBhvr>
                                        <p:cTn id="130" dur="1000" fill="hold"/>
                                        <p:tgtEl>
                                          <p:spTgt spid="65"/>
                                        </p:tgtEl>
                                        <p:attrNameLst>
                                          <p:attrName>ppt_w</p:attrName>
                                        </p:attrNameLst>
                                      </p:cBhvr>
                                      <p:tavLst>
                                        <p:tav tm="0">
                                          <p:val>
                                            <p:fltVal val="0"/>
                                          </p:val>
                                        </p:tav>
                                        <p:tav tm="100000">
                                          <p:val>
                                            <p:strVal val="#ppt_w"/>
                                          </p:val>
                                        </p:tav>
                                      </p:tavLst>
                                    </p:anim>
                                    <p:anim calcmode="lin" valueType="num">
                                      <p:cBhvr>
                                        <p:cTn id="131" dur="1000" fill="hold"/>
                                        <p:tgtEl>
                                          <p:spTgt spid="65"/>
                                        </p:tgtEl>
                                        <p:attrNameLst>
                                          <p:attrName>ppt_h</p:attrName>
                                        </p:attrNameLst>
                                      </p:cBhvr>
                                      <p:tavLst>
                                        <p:tav tm="0">
                                          <p:val>
                                            <p:fltVal val="0"/>
                                          </p:val>
                                        </p:tav>
                                        <p:tav tm="100000">
                                          <p:val>
                                            <p:strVal val="#ppt_h"/>
                                          </p:val>
                                        </p:tav>
                                      </p:tavLst>
                                    </p:anim>
                                    <p:animEffect transition="in" filter="fade">
                                      <p:cBhvr>
                                        <p:cTn id="132" dur="1000"/>
                                        <p:tgtEl>
                                          <p:spTgt spid="65"/>
                                        </p:tgtEl>
                                      </p:cBhvr>
                                    </p:animEffect>
                                  </p:childTnLst>
                                </p:cTn>
                              </p:par>
                              <p:par>
                                <p:cTn id="133" presetID="22" presetClass="entr" presetSubtype="8" fill="hold" grpId="0" nodeType="withEffect">
                                  <p:stCondLst>
                                    <p:cond delay="4500"/>
                                  </p:stCondLst>
                                  <p:childTnLst>
                                    <p:set>
                                      <p:cBhvr>
                                        <p:cTn id="134" dur="1" fill="hold">
                                          <p:stCondLst>
                                            <p:cond delay="0"/>
                                          </p:stCondLst>
                                        </p:cTn>
                                        <p:tgtEl>
                                          <p:spTgt spid="43"/>
                                        </p:tgtEl>
                                        <p:attrNameLst>
                                          <p:attrName>style.visibility</p:attrName>
                                        </p:attrNameLst>
                                      </p:cBhvr>
                                      <p:to>
                                        <p:strVal val="visible"/>
                                      </p:to>
                                    </p:set>
                                    <p:animEffect transition="in" filter="wipe(left)">
                                      <p:cBhvr>
                                        <p:cTn id="135" dur="1000"/>
                                        <p:tgtEl>
                                          <p:spTgt spid="43"/>
                                        </p:tgtEl>
                                      </p:cBhvr>
                                    </p:animEffect>
                                  </p:childTnLst>
                                </p:cTn>
                              </p:par>
                              <p:par>
                                <p:cTn id="136" presetID="22" presetClass="entr" presetSubtype="8" fill="hold" grpId="0" nodeType="withEffect">
                                  <p:stCondLst>
                                    <p:cond delay="4500"/>
                                  </p:stCondLst>
                                  <p:childTnLst>
                                    <p:set>
                                      <p:cBhvr>
                                        <p:cTn id="137" dur="1" fill="hold">
                                          <p:stCondLst>
                                            <p:cond delay="0"/>
                                          </p:stCondLst>
                                        </p:cTn>
                                        <p:tgtEl>
                                          <p:spTgt spid="44"/>
                                        </p:tgtEl>
                                        <p:attrNameLst>
                                          <p:attrName>style.visibility</p:attrName>
                                        </p:attrNameLst>
                                      </p:cBhvr>
                                      <p:to>
                                        <p:strVal val="visible"/>
                                      </p:to>
                                    </p:set>
                                    <p:animEffect transition="in" filter="wipe(left)">
                                      <p:cBhvr>
                                        <p:cTn id="138" dur="1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29" grpId="0" animBg="1"/>
      <p:bldP spid="29" grpId="1" animBg="1"/>
      <p:bldP spid="31" grpId="0" animBg="1"/>
      <p:bldP spid="31" grpId="1" animBg="1"/>
      <p:bldP spid="32" grpId="0"/>
      <p:bldP spid="34" grpId="0"/>
      <p:bldP spid="35" grpId="0"/>
      <p:bldP spid="36" grpId="0"/>
      <p:bldP spid="37" grpId="0"/>
      <p:bldP spid="38" grpId="0"/>
      <p:bldP spid="40" grpId="0"/>
      <p:bldP spid="41" grpId="0"/>
      <p:bldP spid="42" grpId="0"/>
      <p:bldP spid="43" grpId="0"/>
      <p:bldP spid="44" grpId="0"/>
      <p:bldP spid="46" grpId="0"/>
      <p:bldP spid="48" grpId="0"/>
      <p:bldP spid="49" grpId="0"/>
      <p:bldP spid="50" grpId="0"/>
      <p:bldP spid="5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538932-D0BB-48B6-A0F8-3DD0494C4755}"/>
              </a:ext>
            </a:extLst>
          </p:cNvPr>
          <p:cNvSpPr txBox="1"/>
          <p:nvPr/>
        </p:nvSpPr>
        <p:spPr>
          <a:xfrm>
            <a:off x="4170474" y="372934"/>
            <a:ext cx="3851054" cy="646331"/>
          </a:xfrm>
          <a:prstGeom prst="rect">
            <a:avLst/>
          </a:prstGeom>
          <a:noFill/>
        </p:spPr>
        <p:txBody>
          <a:bodyPr wrap="none" lIns="182880" tIns="91440" rIns="182880" bIns="91440" rtlCol="0" anchor="ctr" anchorCtr="0">
            <a:spAutoFit/>
          </a:bodyPr>
          <a:lstStyle/>
          <a:p>
            <a:pPr algn="ctr"/>
            <a:r>
              <a:rPr lang="en-US" sz="3000" b="1" dirty="0">
                <a:gradFill flip="none" rotWithShape="1">
                  <a:gsLst>
                    <a:gs pos="0">
                      <a:schemeClr val="tx2">
                        <a:lumMod val="60000"/>
                        <a:lumOff val="40000"/>
                      </a:schemeClr>
                    </a:gs>
                    <a:gs pos="100000">
                      <a:schemeClr val="tx2"/>
                    </a:gs>
                  </a:gsLst>
                  <a:lin ang="5400000" scaled="0"/>
                  <a:tileRect/>
                </a:gradFill>
                <a:latin typeface="Montserrat" panose="00000500000000000000" pitchFamily="50" charset="0"/>
              </a:rPr>
              <a:t>AGILE ROADMAP</a:t>
            </a:r>
          </a:p>
        </p:txBody>
      </p:sp>
      <p:sp>
        <p:nvSpPr>
          <p:cNvPr id="3" name="Rectangle: Rounded Corners 2">
            <a:extLst>
              <a:ext uri="{FF2B5EF4-FFF2-40B4-BE49-F238E27FC236}">
                <a16:creationId xmlns:a16="http://schemas.microsoft.com/office/drawing/2014/main" id="{D4BEC372-30C4-49A9-9491-6FECA7B7F734}"/>
              </a:ext>
            </a:extLst>
          </p:cNvPr>
          <p:cNvSpPr/>
          <p:nvPr/>
        </p:nvSpPr>
        <p:spPr>
          <a:xfrm>
            <a:off x="1065569" y="1437862"/>
            <a:ext cx="2007506" cy="4850493"/>
          </a:xfrm>
          <a:prstGeom prst="roundRect">
            <a:avLst>
              <a:gd name="adj" fmla="val 9025"/>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22050151-D9BC-4861-B75A-440BC7D96A30}"/>
              </a:ext>
            </a:extLst>
          </p:cNvPr>
          <p:cNvSpPr/>
          <p:nvPr/>
        </p:nvSpPr>
        <p:spPr>
          <a:xfrm>
            <a:off x="3202404" y="1437862"/>
            <a:ext cx="2007506" cy="4850493"/>
          </a:xfrm>
          <a:prstGeom prst="roundRect">
            <a:avLst>
              <a:gd name="adj" fmla="val 9025"/>
            </a:avLst>
          </a:prstGeom>
          <a:noFill/>
          <a:ln w="381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FB75D34A-43D7-480B-A654-90F44AB4A594}"/>
              </a:ext>
            </a:extLst>
          </p:cNvPr>
          <p:cNvSpPr/>
          <p:nvPr/>
        </p:nvSpPr>
        <p:spPr>
          <a:xfrm>
            <a:off x="5339239" y="1437862"/>
            <a:ext cx="2007506" cy="4850493"/>
          </a:xfrm>
          <a:prstGeom prst="roundRect">
            <a:avLst>
              <a:gd name="adj" fmla="val 9025"/>
            </a:avLst>
          </a:prstGeom>
          <a:noFill/>
          <a:ln w="381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6E2024CA-302D-49D5-91CD-1DB01A185155}"/>
              </a:ext>
            </a:extLst>
          </p:cNvPr>
          <p:cNvSpPr/>
          <p:nvPr/>
        </p:nvSpPr>
        <p:spPr>
          <a:xfrm>
            <a:off x="7476074" y="1437862"/>
            <a:ext cx="2007506" cy="4850493"/>
          </a:xfrm>
          <a:prstGeom prst="roundRect">
            <a:avLst>
              <a:gd name="adj" fmla="val 9025"/>
            </a:avLst>
          </a:prstGeom>
          <a:noFill/>
          <a:ln w="38100">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30F0A979-53B6-4DDF-B371-96E3CB082AC4}"/>
              </a:ext>
            </a:extLst>
          </p:cNvPr>
          <p:cNvSpPr/>
          <p:nvPr/>
        </p:nvSpPr>
        <p:spPr>
          <a:xfrm>
            <a:off x="9612907" y="1437862"/>
            <a:ext cx="2007506" cy="4850493"/>
          </a:xfrm>
          <a:prstGeom prst="roundRect">
            <a:avLst>
              <a:gd name="adj" fmla="val 9025"/>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0AF43597-A7FA-4EA6-A05D-A09200D97B63}"/>
              </a:ext>
            </a:extLst>
          </p:cNvPr>
          <p:cNvSpPr/>
          <p:nvPr/>
        </p:nvSpPr>
        <p:spPr>
          <a:xfrm>
            <a:off x="1157642" y="2057552"/>
            <a:ext cx="1823360" cy="261663"/>
          </a:xfrm>
          <a:prstGeom prst="roundRect">
            <a:avLst>
              <a:gd name="adj" fmla="val 50000"/>
            </a:avLst>
          </a:prstGeom>
          <a:solidFill>
            <a:schemeClr val="tx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r>
              <a:rPr lang="en-US" sz="900" dirty="0">
                <a:solidFill>
                  <a:schemeClr val="tx1"/>
                </a:solidFill>
                <a:latin typeface="Montserrat" panose="00000500000000000000" pitchFamily="50" charset="0"/>
              </a:rPr>
              <a:t>Task Here</a:t>
            </a:r>
          </a:p>
        </p:txBody>
      </p:sp>
      <p:sp>
        <p:nvSpPr>
          <p:cNvPr id="39" name="Rectangle: Rounded Corners 38">
            <a:extLst>
              <a:ext uri="{FF2B5EF4-FFF2-40B4-BE49-F238E27FC236}">
                <a16:creationId xmlns:a16="http://schemas.microsoft.com/office/drawing/2014/main" id="{4F90B43D-809C-418E-A3D5-DED23E6FE693}"/>
              </a:ext>
            </a:extLst>
          </p:cNvPr>
          <p:cNvSpPr/>
          <p:nvPr/>
        </p:nvSpPr>
        <p:spPr>
          <a:xfrm>
            <a:off x="1157642" y="2374843"/>
            <a:ext cx="1823360" cy="261663"/>
          </a:xfrm>
          <a:prstGeom prst="roundRect">
            <a:avLst>
              <a:gd name="adj" fmla="val 50000"/>
            </a:avLst>
          </a:prstGeom>
          <a:solidFill>
            <a:schemeClr val="tx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r>
              <a:rPr lang="en-US" sz="900" dirty="0">
                <a:solidFill>
                  <a:schemeClr val="tx1"/>
                </a:solidFill>
                <a:latin typeface="Montserrat" panose="00000500000000000000" pitchFamily="50" charset="0"/>
              </a:rPr>
              <a:t>Task Here</a:t>
            </a:r>
          </a:p>
        </p:txBody>
      </p:sp>
      <p:sp>
        <p:nvSpPr>
          <p:cNvPr id="48" name="Rectangle: Rounded Corners 47">
            <a:extLst>
              <a:ext uri="{FF2B5EF4-FFF2-40B4-BE49-F238E27FC236}">
                <a16:creationId xmlns:a16="http://schemas.microsoft.com/office/drawing/2014/main" id="{7D6A2789-86DD-4F98-A06A-A7A5A0CDAA86}"/>
              </a:ext>
            </a:extLst>
          </p:cNvPr>
          <p:cNvSpPr/>
          <p:nvPr/>
        </p:nvSpPr>
        <p:spPr>
          <a:xfrm>
            <a:off x="3294474" y="2057552"/>
            <a:ext cx="1823360" cy="261663"/>
          </a:xfrm>
          <a:prstGeom prst="roundRect">
            <a:avLst>
              <a:gd name="adj" fmla="val 50000"/>
            </a:avLst>
          </a:prstGeom>
          <a:solidFill>
            <a:schemeClr val="tx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r>
              <a:rPr lang="en-US" sz="900" dirty="0">
                <a:solidFill>
                  <a:schemeClr val="tx1"/>
                </a:solidFill>
                <a:latin typeface="Montserrat" panose="00000500000000000000" pitchFamily="50" charset="0"/>
              </a:rPr>
              <a:t>Task Here</a:t>
            </a:r>
          </a:p>
        </p:txBody>
      </p:sp>
      <p:sp>
        <p:nvSpPr>
          <p:cNvPr id="49" name="Rectangle: Rounded Corners 48">
            <a:extLst>
              <a:ext uri="{FF2B5EF4-FFF2-40B4-BE49-F238E27FC236}">
                <a16:creationId xmlns:a16="http://schemas.microsoft.com/office/drawing/2014/main" id="{0C9E78A9-B50B-464D-B48E-F55282E61A3C}"/>
              </a:ext>
            </a:extLst>
          </p:cNvPr>
          <p:cNvSpPr/>
          <p:nvPr/>
        </p:nvSpPr>
        <p:spPr>
          <a:xfrm>
            <a:off x="3294474" y="2374843"/>
            <a:ext cx="1823360" cy="261663"/>
          </a:xfrm>
          <a:prstGeom prst="roundRect">
            <a:avLst>
              <a:gd name="adj" fmla="val 50000"/>
            </a:avLst>
          </a:prstGeom>
          <a:solidFill>
            <a:schemeClr val="tx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r>
              <a:rPr lang="en-US" sz="900" dirty="0">
                <a:solidFill>
                  <a:schemeClr val="tx1"/>
                </a:solidFill>
                <a:latin typeface="Montserrat" panose="00000500000000000000" pitchFamily="50" charset="0"/>
              </a:rPr>
              <a:t>Task Here</a:t>
            </a:r>
          </a:p>
        </p:txBody>
      </p:sp>
      <p:sp>
        <p:nvSpPr>
          <p:cNvPr id="50" name="Rectangle: Rounded Corners 49">
            <a:extLst>
              <a:ext uri="{FF2B5EF4-FFF2-40B4-BE49-F238E27FC236}">
                <a16:creationId xmlns:a16="http://schemas.microsoft.com/office/drawing/2014/main" id="{D89E7A3E-C4AE-409D-ADE7-9239A3F377C9}"/>
              </a:ext>
            </a:extLst>
          </p:cNvPr>
          <p:cNvSpPr/>
          <p:nvPr/>
        </p:nvSpPr>
        <p:spPr>
          <a:xfrm>
            <a:off x="3294474" y="2692134"/>
            <a:ext cx="1823360" cy="261663"/>
          </a:xfrm>
          <a:prstGeom prst="roundRect">
            <a:avLst>
              <a:gd name="adj" fmla="val 50000"/>
            </a:avLst>
          </a:prstGeom>
          <a:solidFill>
            <a:schemeClr val="tx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r>
              <a:rPr lang="en-US" sz="900" dirty="0">
                <a:solidFill>
                  <a:schemeClr val="tx1"/>
                </a:solidFill>
                <a:latin typeface="Montserrat" panose="00000500000000000000" pitchFamily="50" charset="0"/>
              </a:rPr>
              <a:t>Task Here</a:t>
            </a:r>
          </a:p>
        </p:txBody>
      </p:sp>
      <p:sp>
        <p:nvSpPr>
          <p:cNvPr id="53" name="Rectangle: Rounded Corners 52">
            <a:extLst>
              <a:ext uri="{FF2B5EF4-FFF2-40B4-BE49-F238E27FC236}">
                <a16:creationId xmlns:a16="http://schemas.microsoft.com/office/drawing/2014/main" id="{433756B9-781A-47B2-81A1-B7F226157051}"/>
              </a:ext>
            </a:extLst>
          </p:cNvPr>
          <p:cNvSpPr/>
          <p:nvPr/>
        </p:nvSpPr>
        <p:spPr>
          <a:xfrm>
            <a:off x="5431309" y="2057552"/>
            <a:ext cx="1823360" cy="261663"/>
          </a:xfrm>
          <a:prstGeom prst="roundRect">
            <a:avLst>
              <a:gd name="adj" fmla="val 50000"/>
            </a:avLst>
          </a:prstGeom>
          <a:solidFill>
            <a:schemeClr val="tx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r>
              <a:rPr lang="en-US" sz="900" dirty="0">
                <a:solidFill>
                  <a:schemeClr val="tx1"/>
                </a:solidFill>
                <a:latin typeface="Montserrat" panose="00000500000000000000" pitchFamily="50" charset="0"/>
              </a:rPr>
              <a:t>Task Here</a:t>
            </a:r>
          </a:p>
        </p:txBody>
      </p:sp>
      <p:sp>
        <p:nvSpPr>
          <p:cNvPr id="54" name="Rectangle: Rounded Corners 53">
            <a:extLst>
              <a:ext uri="{FF2B5EF4-FFF2-40B4-BE49-F238E27FC236}">
                <a16:creationId xmlns:a16="http://schemas.microsoft.com/office/drawing/2014/main" id="{0171C473-2082-444E-82B4-FD1C0283E567}"/>
              </a:ext>
            </a:extLst>
          </p:cNvPr>
          <p:cNvSpPr/>
          <p:nvPr/>
        </p:nvSpPr>
        <p:spPr>
          <a:xfrm>
            <a:off x="5431309" y="2374843"/>
            <a:ext cx="1823360" cy="261663"/>
          </a:xfrm>
          <a:prstGeom prst="roundRect">
            <a:avLst>
              <a:gd name="adj" fmla="val 50000"/>
            </a:avLst>
          </a:prstGeom>
          <a:solidFill>
            <a:schemeClr val="tx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r>
              <a:rPr lang="en-US" sz="900" dirty="0">
                <a:solidFill>
                  <a:schemeClr val="tx1"/>
                </a:solidFill>
                <a:latin typeface="Montserrat" panose="00000500000000000000" pitchFamily="50" charset="0"/>
              </a:rPr>
              <a:t>Task Here</a:t>
            </a:r>
          </a:p>
        </p:txBody>
      </p:sp>
      <p:sp>
        <p:nvSpPr>
          <p:cNvPr id="58" name="Rectangle: Rounded Corners 57">
            <a:extLst>
              <a:ext uri="{FF2B5EF4-FFF2-40B4-BE49-F238E27FC236}">
                <a16:creationId xmlns:a16="http://schemas.microsoft.com/office/drawing/2014/main" id="{0E95BD2B-3700-4970-A2F5-D546E1016B12}"/>
              </a:ext>
            </a:extLst>
          </p:cNvPr>
          <p:cNvSpPr/>
          <p:nvPr/>
        </p:nvSpPr>
        <p:spPr>
          <a:xfrm>
            <a:off x="7568145" y="2057552"/>
            <a:ext cx="1823360" cy="261663"/>
          </a:xfrm>
          <a:prstGeom prst="roundRect">
            <a:avLst>
              <a:gd name="adj" fmla="val 50000"/>
            </a:avLst>
          </a:prstGeom>
          <a:solidFill>
            <a:schemeClr val="tx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r>
              <a:rPr lang="en-US" sz="900" dirty="0">
                <a:solidFill>
                  <a:schemeClr val="tx1"/>
                </a:solidFill>
                <a:latin typeface="Montserrat" panose="00000500000000000000" pitchFamily="50" charset="0"/>
              </a:rPr>
              <a:t>Task Here</a:t>
            </a:r>
          </a:p>
        </p:txBody>
      </p:sp>
      <p:sp>
        <p:nvSpPr>
          <p:cNvPr id="59" name="Rectangle: Rounded Corners 58">
            <a:extLst>
              <a:ext uri="{FF2B5EF4-FFF2-40B4-BE49-F238E27FC236}">
                <a16:creationId xmlns:a16="http://schemas.microsoft.com/office/drawing/2014/main" id="{69617A78-A28B-432A-AAE1-FCAED50CB277}"/>
              </a:ext>
            </a:extLst>
          </p:cNvPr>
          <p:cNvSpPr/>
          <p:nvPr/>
        </p:nvSpPr>
        <p:spPr>
          <a:xfrm>
            <a:off x="7568145" y="2374843"/>
            <a:ext cx="1823360" cy="261663"/>
          </a:xfrm>
          <a:prstGeom prst="roundRect">
            <a:avLst>
              <a:gd name="adj" fmla="val 50000"/>
            </a:avLst>
          </a:prstGeom>
          <a:solidFill>
            <a:schemeClr val="tx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r>
              <a:rPr lang="en-US" sz="900" dirty="0">
                <a:solidFill>
                  <a:schemeClr val="tx1"/>
                </a:solidFill>
                <a:latin typeface="Montserrat" panose="00000500000000000000" pitchFamily="50" charset="0"/>
              </a:rPr>
              <a:t>Task Here</a:t>
            </a:r>
          </a:p>
        </p:txBody>
      </p:sp>
      <p:sp>
        <p:nvSpPr>
          <p:cNvPr id="63" name="Rectangle: Rounded Corners 62">
            <a:extLst>
              <a:ext uri="{FF2B5EF4-FFF2-40B4-BE49-F238E27FC236}">
                <a16:creationId xmlns:a16="http://schemas.microsoft.com/office/drawing/2014/main" id="{84A47149-6762-480D-9A68-53DF5070373F}"/>
              </a:ext>
            </a:extLst>
          </p:cNvPr>
          <p:cNvSpPr/>
          <p:nvPr/>
        </p:nvSpPr>
        <p:spPr>
          <a:xfrm>
            <a:off x="9704980" y="2057552"/>
            <a:ext cx="1823360" cy="261663"/>
          </a:xfrm>
          <a:prstGeom prst="roundRect">
            <a:avLst>
              <a:gd name="adj" fmla="val 50000"/>
            </a:avLst>
          </a:prstGeom>
          <a:solidFill>
            <a:schemeClr val="tx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r>
              <a:rPr lang="en-US" sz="900" dirty="0">
                <a:solidFill>
                  <a:schemeClr val="tx1"/>
                </a:solidFill>
                <a:latin typeface="Montserrat" panose="00000500000000000000" pitchFamily="50" charset="0"/>
              </a:rPr>
              <a:t>Task Here</a:t>
            </a:r>
          </a:p>
        </p:txBody>
      </p:sp>
      <p:sp>
        <p:nvSpPr>
          <p:cNvPr id="136" name="Rectangle: Rounded Corners 135">
            <a:extLst>
              <a:ext uri="{FF2B5EF4-FFF2-40B4-BE49-F238E27FC236}">
                <a16:creationId xmlns:a16="http://schemas.microsoft.com/office/drawing/2014/main" id="{B6E58CFD-6132-464B-B749-639718BFCF28}"/>
              </a:ext>
            </a:extLst>
          </p:cNvPr>
          <p:cNvSpPr/>
          <p:nvPr/>
        </p:nvSpPr>
        <p:spPr>
          <a:xfrm>
            <a:off x="1157642" y="3507165"/>
            <a:ext cx="1823360" cy="261663"/>
          </a:xfrm>
          <a:prstGeom prst="roundRect">
            <a:avLst>
              <a:gd name="adj" fmla="val 50000"/>
            </a:avLst>
          </a:prstGeom>
          <a:solidFill>
            <a:schemeClr val="tx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r>
              <a:rPr lang="en-US" sz="900" dirty="0">
                <a:solidFill>
                  <a:schemeClr val="tx1"/>
                </a:solidFill>
                <a:latin typeface="Montserrat" panose="00000500000000000000" pitchFamily="50" charset="0"/>
              </a:rPr>
              <a:t>Task Here</a:t>
            </a:r>
          </a:p>
        </p:txBody>
      </p:sp>
      <p:sp>
        <p:nvSpPr>
          <p:cNvPr id="137" name="Rectangle: Rounded Corners 136">
            <a:extLst>
              <a:ext uri="{FF2B5EF4-FFF2-40B4-BE49-F238E27FC236}">
                <a16:creationId xmlns:a16="http://schemas.microsoft.com/office/drawing/2014/main" id="{536D1658-321E-477D-9C0C-2304AEFFD782}"/>
              </a:ext>
            </a:extLst>
          </p:cNvPr>
          <p:cNvSpPr/>
          <p:nvPr/>
        </p:nvSpPr>
        <p:spPr>
          <a:xfrm>
            <a:off x="1157642" y="3824456"/>
            <a:ext cx="1823360" cy="261663"/>
          </a:xfrm>
          <a:prstGeom prst="roundRect">
            <a:avLst>
              <a:gd name="adj" fmla="val 50000"/>
            </a:avLst>
          </a:prstGeom>
          <a:solidFill>
            <a:schemeClr val="tx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r>
              <a:rPr lang="en-US" sz="900" dirty="0">
                <a:solidFill>
                  <a:schemeClr val="tx1"/>
                </a:solidFill>
                <a:latin typeface="Montserrat" panose="00000500000000000000" pitchFamily="50" charset="0"/>
              </a:rPr>
              <a:t>Task Here</a:t>
            </a:r>
          </a:p>
        </p:txBody>
      </p:sp>
      <p:sp>
        <p:nvSpPr>
          <p:cNvPr id="132" name="Rectangle: Rounded Corners 131">
            <a:extLst>
              <a:ext uri="{FF2B5EF4-FFF2-40B4-BE49-F238E27FC236}">
                <a16:creationId xmlns:a16="http://schemas.microsoft.com/office/drawing/2014/main" id="{B57055E5-1E49-4AD1-9A03-A899355A5747}"/>
              </a:ext>
            </a:extLst>
          </p:cNvPr>
          <p:cNvSpPr/>
          <p:nvPr/>
        </p:nvSpPr>
        <p:spPr>
          <a:xfrm>
            <a:off x="3294474" y="3507165"/>
            <a:ext cx="1823360" cy="261663"/>
          </a:xfrm>
          <a:prstGeom prst="roundRect">
            <a:avLst>
              <a:gd name="adj" fmla="val 50000"/>
            </a:avLst>
          </a:prstGeom>
          <a:solidFill>
            <a:schemeClr val="tx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r>
              <a:rPr lang="en-US" sz="900" dirty="0">
                <a:solidFill>
                  <a:schemeClr val="tx1"/>
                </a:solidFill>
                <a:latin typeface="Montserrat" panose="00000500000000000000" pitchFamily="50" charset="0"/>
              </a:rPr>
              <a:t>Task Here</a:t>
            </a:r>
          </a:p>
        </p:txBody>
      </p:sp>
      <p:sp>
        <p:nvSpPr>
          <p:cNvPr id="133" name="Rectangle: Rounded Corners 132">
            <a:extLst>
              <a:ext uri="{FF2B5EF4-FFF2-40B4-BE49-F238E27FC236}">
                <a16:creationId xmlns:a16="http://schemas.microsoft.com/office/drawing/2014/main" id="{99EEC85D-F8A9-40C7-A120-448C5B59FEE0}"/>
              </a:ext>
            </a:extLst>
          </p:cNvPr>
          <p:cNvSpPr/>
          <p:nvPr/>
        </p:nvSpPr>
        <p:spPr>
          <a:xfrm>
            <a:off x="3294474" y="3824456"/>
            <a:ext cx="1823360" cy="261663"/>
          </a:xfrm>
          <a:prstGeom prst="roundRect">
            <a:avLst>
              <a:gd name="adj" fmla="val 50000"/>
            </a:avLst>
          </a:prstGeom>
          <a:solidFill>
            <a:schemeClr val="tx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r>
              <a:rPr lang="en-US" sz="900" dirty="0">
                <a:solidFill>
                  <a:schemeClr val="tx1"/>
                </a:solidFill>
                <a:latin typeface="Montserrat" panose="00000500000000000000" pitchFamily="50" charset="0"/>
              </a:rPr>
              <a:t>Task Here</a:t>
            </a:r>
          </a:p>
        </p:txBody>
      </p:sp>
      <p:sp>
        <p:nvSpPr>
          <p:cNvPr id="128" name="Rectangle: Rounded Corners 127">
            <a:extLst>
              <a:ext uri="{FF2B5EF4-FFF2-40B4-BE49-F238E27FC236}">
                <a16:creationId xmlns:a16="http://schemas.microsoft.com/office/drawing/2014/main" id="{7CC55AF0-FAB7-439F-A486-771234F4965D}"/>
              </a:ext>
            </a:extLst>
          </p:cNvPr>
          <p:cNvSpPr/>
          <p:nvPr/>
        </p:nvSpPr>
        <p:spPr>
          <a:xfrm>
            <a:off x="5431309" y="3507165"/>
            <a:ext cx="1823360" cy="261663"/>
          </a:xfrm>
          <a:prstGeom prst="roundRect">
            <a:avLst>
              <a:gd name="adj" fmla="val 50000"/>
            </a:avLst>
          </a:prstGeom>
          <a:solidFill>
            <a:schemeClr val="tx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r>
              <a:rPr lang="en-US" sz="900" dirty="0">
                <a:solidFill>
                  <a:schemeClr val="tx1"/>
                </a:solidFill>
                <a:latin typeface="Montserrat" panose="00000500000000000000" pitchFamily="50" charset="0"/>
              </a:rPr>
              <a:t>Task Here</a:t>
            </a:r>
          </a:p>
        </p:txBody>
      </p:sp>
      <p:sp>
        <p:nvSpPr>
          <p:cNvPr id="129" name="Rectangle: Rounded Corners 128">
            <a:extLst>
              <a:ext uri="{FF2B5EF4-FFF2-40B4-BE49-F238E27FC236}">
                <a16:creationId xmlns:a16="http://schemas.microsoft.com/office/drawing/2014/main" id="{CA4B0D6E-381D-48B8-A185-8E98692E2EFE}"/>
              </a:ext>
            </a:extLst>
          </p:cNvPr>
          <p:cNvSpPr/>
          <p:nvPr/>
        </p:nvSpPr>
        <p:spPr>
          <a:xfrm>
            <a:off x="5431309" y="3824456"/>
            <a:ext cx="1823360" cy="261663"/>
          </a:xfrm>
          <a:prstGeom prst="roundRect">
            <a:avLst>
              <a:gd name="adj" fmla="val 50000"/>
            </a:avLst>
          </a:prstGeom>
          <a:solidFill>
            <a:schemeClr val="tx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r>
              <a:rPr lang="en-US" sz="900" dirty="0">
                <a:solidFill>
                  <a:schemeClr val="tx1"/>
                </a:solidFill>
                <a:latin typeface="Montserrat" panose="00000500000000000000" pitchFamily="50" charset="0"/>
              </a:rPr>
              <a:t>Task Here</a:t>
            </a:r>
          </a:p>
        </p:txBody>
      </p:sp>
      <p:sp>
        <p:nvSpPr>
          <p:cNvPr id="124" name="Rectangle: Rounded Corners 123">
            <a:extLst>
              <a:ext uri="{FF2B5EF4-FFF2-40B4-BE49-F238E27FC236}">
                <a16:creationId xmlns:a16="http://schemas.microsoft.com/office/drawing/2014/main" id="{978EC26A-AA00-42E8-A6A6-0160651CC24C}"/>
              </a:ext>
            </a:extLst>
          </p:cNvPr>
          <p:cNvSpPr/>
          <p:nvPr/>
        </p:nvSpPr>
        <p:spPr>
          <a:xfrm>
            <a:off x="7568145" y="3507165"/>
            <a:ext cx="1823360" cy="261663"/>
          </a:xfrm>
          <a:prstGeom prst="roundRect">
            <a:avLst>
              <a:gd name="adj" fmla="val 50000"/>
            </a:avLst>
          </a:prstGeom>
          <a:solidFill>
            <a:schemeClr val="tx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r>
              <a:rPr lang="en-US" sz="900" dirty="0">
                <a:solidFill>
                  <a:schemeClr val="tx1"/>
                </a:solidFill>
                <a:latin typeface="Montserrat" panose="00000500000000000000" pitchFamily="50" charset="0"/>
              </a:rPr>
              <a:t>Task Here</a:t>
            </a:r>
          </a:p>
        </p:txBody>
      </p:sp>
      <p:sp>
        <p:nvSpPr>
          <p:cNvPr id="125" name="Rectangle: Rounded Corners 124">
            <a:extLst>
              <a:ext uri="{FF2B5EF4-FFF2-40B4-BE49-F238E27FC236}">
                <a16:creationId xmlns:a16="http://schemas.microsoft.com/office/drawing/2014/main" id="{71A6EBF2-F05E-4D7A-91F4-1186FBEE2155}"/>
              </a:ext>
            </a:extLst>
          </p:cNvPr>
          <p:cNvSpPr/>
          <p:nvPr/>
        </p:nvSpPr>
        <p:spPr>
          <a:xfrm>
            <a:off x="7568145" y="3824456"/>
            <a:ext cx="1823360" cy="261663"/>
          </a:xfrm>
          <a:prstGeom prst="roundRect">
            <a:avLst>
              <a:gd name="adj" fmla="val 50000"/>
            </a:avLst>
          </a:prstGeom>
          <a:solidFill>
            <a:schemeClr val="tx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r>
              <a:rPr lang="en-US" sz="900" dirty="0">
                <a:solidFill>
                  <a:schemeClr val="tx1"/>
                </a:solidFill>
                <a:latin typeface="Montserrat" panose="00000500000000000000" pitchFamily="50" charset="0"/>
              </a:rPr>
              <a:t>Task Here</a:t>
            </a:r>
          </a:p>
        </p:txBody>
      </p:sp>
      <p:sp>
        <p:nvSpPr>
          <p:cNvPr id="120" name="Rectangle: Rounded Corners 119">
            <a:extLst>
              <a:ext uri="{FF2B5EF4-FFF2-40B4-BE49-F238E27FC236}">
                <a16:creationId xmlns:a16="http://schemas.microsoft.com/office/drawing/2014/main" id="{F7C8B000-3097-4682-80E7-91A78B6A70A9}"/>
              </a:ext>
            </a:extLst>
          </p:cNvPr>
          <p:cNvSpPr/>
          <p:nvPr/>
        </p:nvSpPr>
        <p:spPr>
          <a:xfrm>
            <a:off x="9704980" y="3507165"/>
            <a:ext cx="1823360" cy="261663"/>
          </a:xfrm>
          <a:prstGeom prst="roundRect">
            <a:avLst>
              <a:gd name="adj" fmla="val 50000"/>
            </a:avLst>
          </a:prstGeom>
          <a:solidFill>
            <a:schemeClr val="tx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r>
              <a:rPr lang="en-US" sz="900" dirty="0">
                <a:solidFill>
                  <a:schemeClr val="tx1"/>
                </a:solidFill>
                <a:latin typeface="Montserrat" panose="00000500000000000000" pitchFamily="50" charset="0"/>
              </a:rPr>
              <a:t>Task Here</a:t>
            </a:r>
          </a:p>
        </p:txBody>
      </p:sp>
      <p:sp>
        <p:nvSpPr>
          <p:cNvPr id="162" name="Rectangle: Rounded Corners 161">
            <a:extLst>
              <a:ext uri="{FF2B5EF4-FFF2-40B4-BE49-F238E27FC236}">
                <a16:creationId xmlns:a16="http://schemas.microsoft.com/office/drawing/2014/main" id="{44780E2F-E9EB-4DD0-9978-B81211E80560}"/>
              </a:ext>
            </a:extLst>
          </p:cNvPr>
          <p:cNvSpPr/>
          <p:nvPr/>
        </p:nvSpPr>
        <p:spPr>
          <a:xfrm>
            <a:off x="1157642" y="4956778"/>
            <a:ext cx="1823360" cy="261663"/>
          </a:xfrm>
          <a:prstGeom prst="roundRect">
            <a:avLst>
              <a:gd name="adj" fmla="val 50000"/>
            </a:avLst>
          </a:prstGeom>
          <a:solidFill>
            <a:schemeClr val="tx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r>
              <a:rPr lang="en-US" sz="900" dirty="0">
                <a:solidFill>
                  <a:schemeClr val="tx1"/>
                </a:solidFill>
                <a:latin typeface="Montserrat" panose="00000500000000000000" pitchFamily="50" charset="0"/>
              </a:rPr>
              <a:t>Task Here</a:t>
            </a:r>
          </a:p>
        </p:txBody>
      </p:sp>
      <p:sp>
        <p:nvSpPr>
          <p:cNvPr id="163" name="Rectangle: Rounded Corners 162">
            <a:extLst>
              <a:ext uri="{FF2B5EF4-FFF2-40B4-BE49-F238E27FC236}">
                <a16:creationId xmlns:a16="http://schemas.microsoft.com/office/drawing/2014/main" id="{F569532F-7451-459C-89A3-35CF99D13764}"/>
              </a:ext>
            </a:extLst>
          </p:cNvPr>
          <p:cNvSpPr/>
          <p:nvPr/>
        </p:nvSpPr>
        <p:spPr>
          <a:xfrm>
            <a:off x="1157642" y="5274069"/>
            <a:ext cx="1823360" cy="261663"/>
          </a:xfrm>
          <a:prstGeom prst="roundRect">
            <a:avLst>
              <a:gd name="adj" fmla="val 50000"/>
            </a:avLst>
          </a:prstGeom>
          <a:solidFill>
            <a:schemeClr val="tx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r>
              <a:rPr lang="en-US" sz="900" dirty="0">
                <a:solidFill>
                  <a:schemeClr val="tx1"/>
                </a:solidFill>
                <a:latin typeface="Montserrat" panose="00000500000000000000" pitchFamily="50" charset="0"/>
              </a:rPr>
              <a:t>Task Here</a:t>
            </a:r>
          </a:p>
        </p:txBody>
      </p:sp>
      <p:sp>
        <p:nvSpPr>
          <p:cNvPr id="158" name="Rectangle: Rounded Corners 157">
            <a:extLst>
              <a:ext uri="{FF2B5EF4-FFF2-40B4-BE49-F238E27FC236}">
                <a16:creationId xmlns:a16="http://schemas.microsoft.com/office/drawing/2014/main" id="{26A0D6A6-2934-4786-B879-2AF5F1D55EEA}"/>
              </a:ext>
            </a:extLst>
          </p:cNvPr>
          <p:cNvSpPr/>
          <p:nvPr/>
        </p:nvSpPr>
        <p:spPr>
          <a:xfrm>
            <a:off x="3294474" y="4956778"/>
            <a:ext cx="1823360" cy="261663"/>
          </a:xfrm>
          <a:prstGeom prst="roundRect">
            <a:avLst>
              <a:gd name="adj" fmla="val 50000"/>
            </a:avLst>
          </a:prstGeom>
          <a:solidFill>
            <a:schemeClr val="tx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r>
              <a:rPr lang="en-US" sz="900" dirty="0">
                <a:solidFill>
                  <a:schemeClr val="tx1"/>
                </a:solidFill>
                <a:latin typeface="Montserrat" panose="00000500000000000000" pitchFamily="50" charset="0"/>
              </a:rPr>
              <a:t>Task Here</a:t>
            </a:r>
          </a:p>
        </p:txBody>
      </p:sp>
      <p:sp>
        <p:nvSpPr>
          <p:cNvPr id="159" name="Rectangle: Rounded Corners 158">
            <a:extLst>
              <a:ext uri="{FF2B5EF4-FFF2-40B4-BE49-F238E27FC236}">
                <a16:creationId xmlns:a16="http://schemas.microsoft.com/office/drawing/2014/main" id="{72735A51-D244-4501-84D5-8E6FD17662D6}"/>
              </a:ext>
            </a:extLst>
          </p:cNvPr>
          <p:cNvSpPr/>
          <p:nvPr/>
        </p:nvSpPr>
        <p:spPr>
          <a:xfrm>
            <a:off x="3294474" y="5274069"/>
            <a:ext cx="1823360" cy="261663"/>
          </a:xfrm>
          <a:prstGeom prst="roundRect">
            <a:avLst>
              <a:gd name="adj" fmla="val 50000"/>
            </a:avLst>
          </a:prstGeom>
          <a:solidFill>
            <a:schemeClr val="tx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r>
              <a:rPr lang="en-US" sz="900" dirty="0">
                <a:solidFill>
                  <a:schemeClr val="tx1"/>
                </a:solidFill>
                <a:latin typeface="Montserrat" panose="00000500000000000000" pitchFamily="50" charset="0"/>
              </a:rPr>
              <a:t>Task Here</a:t>
            </a:r>
          </a:p>
        </p:txBody>
      </p:sp>
      <p:sp>
        <p:nvSpPr>
          <p:cNvPr id="160" name="Rectangle: Rounded Corners 159">
            <a:extLst>
              <a:ext uri="{FF2B5EF4-FFF2-40B4-BE49-F238E27FC236}">
                <a16:creationId xmlns:a16="http://schemas.microsoft.com/office/drawing/2014/main" id="{9CED8BC8-BA85-491B-9418-C9B635181EF8}"/>
              </a:ext>
            </a:extLst>
          </p:cNvPr>
          <p:cNvSpPr/>
          <p:nvPr/>
        </p:nvSpPr>
        <p:spPr>
          <a:xfrm>
            <a:off x="3294474" y="5591360"/>
            <a:ext cx="1823360" cy="261663"/>
          </a:xfrm>
          <a:prstGeom prst="roundRect">
            <a:avLst>
              <a:gd name="adj" fmla="val 50000"/>
            </a:avLst>
          </a:prstGeom>
          <a:solidFill>
            <a:schemeClr val="tx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r>
              <a:rPr lang="en-US" sz="900" dirty="0">
                <a:solidFill>
                  <a:schemeClr val="tx1"/>
                </a:solidFill>
                <a:latin typeface="Montserrat" panose="00000500000000000000" pitchFamily="50" charset="0"/>
              </a:rPr>
              <a:t>Task Here</a:t>
            </a:r>
          </a:p>
        </p:txBody>
      </p:sp>
      <p:sp>
        <p:nvSpPr>
          <p:cNvPr id="154" name="Rectangle: Rounded Corners 153">
            <a:extLst>
              <a:ext uri="{FF2B5EF4-FFF2-40B4-BE49-F238E27FC236}">
                <a16:creationId xmlns:a16="http://schemas.microsoft.com/office/drawing/2014/main" id="{3FD8C6A9-5257-4A05-8984-B431F1357B97}"/>
              </a:ext>
            </a:extLst>
          </p:cNvPr>
          <p:cNvSpPr/>
          <p:nvPr/>
        </p:nvSpPr>
        <p:spPr>
          <a:xfrm>
            <a:off x="5431309" y="4956778"/>
            <a:ext cx="1823360" cy="261663"/>
          </a:xfrm>
          <a:prstGeom prst="roundRect">
            <a:avLst>
              <a:gd name="adj" fmla="val 50000"/>
            </a:avLst>
          </a:prstGeom>
          <a:solidFill>
            <a:schemeClr val="tx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r>
              <a:rPr lang="en-US" sz="900" dirty="0">
                <a:solidFill>
                  <a:schemeClr val="tx1"/>
                </a:solidFill>
                <a:latin typeface="Montserrat" panose="00000500000000000000" pitchFamily="50" charset="0"/>
              </a:rPr>
              <a:t>Task Here</a:t>
            </a:r>
          </a:p>
        </p:txBody>
      </p:sp>
      <p:sp>
        <p:nvSpPr>
          <p:cNvPr id="155" name="Rectangle: Rounded Corners 154">
            <a:extLst>
              <a:ext uri="{FF2B5EF4-FFF2-40B4-BE49-F238E27FC236}">
                <a16:creationId xmlns:a16="http://schemas.microsoft.com/office/drawing/2014/main" id="{BA330D71-F3F8-4C1C-A6E2-CBE1E9B2FA2C}"/>
              </a:ext>
            </a:extLst>
          </p:cNvPr>
          <p:cNvSpPr/>
          <p:nvPr/>
        </p:nvSpPr>
        <p:spPr>
          <a:xfrm>
            <a:off x="5431309" y="5274069"/>
            <a:ext cx="1823360" cy="261663"/>
          </a:xfrm>
          <a:prstGeom prst="roundRect">
            <a:avLst>
              <a:gd name="adj" fmla="val 50000"/>
            </a:avLst>
          </a:prstGeom>
          <a:solidFill>
            <a:schemeClr val="tx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r>
              <a:rPr lang="en-US" sz="900" dirty="0">
                <a:solidFill>
                  <a:schemeClr val="tx1"/>
                </a:solidFill>
                <a:latin typeface="Montserrat" panose="00000500000000000000" pitchFamily="50" charset="0"/>
              </a:rPr>
              <a:t>Task Here</a:t>
            </a:r>
          </a:p>
        </p:txBody>
      </p:sp>
      <p:sp>
        <p:nvSpPr>
          <p:cNvPr id="150" name="Rectangle: Rounded Corners 149">
            <a:extLst>
              <a:ext uri="{FF2B5EF4-FFF2-40B4-BE49-F238E27FC236}">
                <a16:creationId xmlns:a16="http://schemas.microsoft.com/office/drawing/2014/main" id="{A910D868-7C2E-4FDA-9DA0-3BC8EF00F9EF}"/>
              </a:ext>
            </a:extLst>
          </p:cNvPr>
          <p:cNvSpPr/>
          <p:nvPr/>
        </p:nvSpPr>
        <p:spPr>
          <a:xfrm>
            <a:off x="7568145" y="4956778"/>
            <a:ext cx="1823360" cy="261663"/>
          </a:xfrm>
          <a:prstGeom prst="roundRect">
            <a:avLst>
              <a:gd name="adj" fmla="val 50000"/>
            </a:avLst>
          </a:prstGeom>
          <a:solidFill>
            <a:schemeClr val="tx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r>
              <a:rPr lang="en-US" sz="900" dirty="0">
                <a:solidFill>
                  <a:schemeClr val="tx1"/>
                </a:solidFill>
                <a:latin typeface="Montserrat" panose="00000500000000000000" pitchFamily="50" charset="0"/>
              </a:rPr>
              <a:t>Task Here</a:t>
            </a:r>
          </a:p>
        </p:txBody>
      </p:sp>
      <p:sp>
        <p:nvSpPr>
          <p:cNvPr id="151" name="Rectangle: Rounded Corners 150">
            <a:extLst>
              <a:ext uri="{FF2B5EF4-FFF2-40B4-BE49-F238E27FC236}">
                <a16:creationId xmlns:a16="http://schemas.microsoft.com/office/drawing/2014/main" id="{2BDA7FC4-E2E2-467A-BE44-0B6DFB0AB046}"/>
              </a:ext>
            </a:extLst>
          </p:cNvPr>
          <p:cNvSpPr/>
          <p:nvPr/>
        </p:nvSpPr>
        <p:spPr>
          <a:xfrm>
            <a:off x="7568145" y="5274069"/>
            <a:ext cx="1823360" cy="261663"/>
          </a:xfrm>
          <a:prstGeom prst="roundRect">
            <a:avLst>
              <a:gd name="adj" fmla="val 50000"/>
            </a:avLst>
          </a:prstGeom>
          <a:solidFill>
            <a:schemeClr val="tx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r>
              <a:rPr lang="en-US" sz="900" dirty="0">
                <a:solidFill>
                  <a:schemeClr val="tx1"/>
                </a:solidFill>
                <a:latin typeface="Montserrat" panose="00000500000000000000" pitchFamily="50" charset="0"/>
              </a:rPr>
              <a:t>Task Here</a:t>
            </a:r>
          </a:p>
        </p:txBody>
      </p:sp>
      <p:sp>
        <p:nvSpPr>
          <p:cNvPr id="152" name="Rectangle: Rounded Corners 151">
            <a:extLst>
              <a:ext uri="{FF2B5EF4-FFF2-40B4-BE49-F238E27FC236}">
                <a16:creationId xmlns:a16="http://schemas.microsoft.com/office/drawing/2014/main" id="{0BF31E8E-CE96-4F60-9CF1-23327A5C9624}"/>
              </a:ext>
            </a:extLst>
          </p:cNvPr>
          <p:cNvSpPr/>
          <p:nvPr/>
        </p:nvSpPr>
        <p:spPr>
          <a:xfrm>
            <a:off x="7568145" y="5591360"/>
            <a:ext cx="1823360" cy="261663"/>
          </a:xfrm>
          <a:prstGeom prst="roundRect">
            <a:avLst>
              <a:gd name="adj" fmla="val 50000"/>
            </a:avLst>
          </a:prstGeom>
          <a:solidFill>
            <a:schemeClr val="tx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r>
              <a:rPr lang="en-US" sz="900" dirty="0">
                <a:solidFill>
                  <a:schemeClr val="tx1"/>
                </a:solidFill>
                <a:latin typeface="Montserrat" panose="00000500000000000000" pitchFamily="50" charset="0"/>
              </a:rPr>
              <a:t>Task Here</a:t>
            </a:r>
          </a:p>
        </p:txBody>
      </p:sp>
      <p:sp>
        <p:nvSpPr>
          <p:cNvPr id="146" name="Rectangle: Rounded Corners 145">
            <a:extLst>
              <a:ext uri="{FF2B5EF4-FFF2-40B4-BE49-F238E27FC236}">
                <a16:creationId xmlns:a16="http://schemas.microsoft.com/office/drawing/2014/main" id="{86FEE3DA-C3E3-4683-93BF-2360B9639859}"/>
              </a:ext>
            </a:extLst>
          </p:cNvPr>
          <p:cNvSpPr/>
          <p:nvPr/>
        </p:nvSpPr>
        <p:spPr>
          <a:xfrm>
            <a:off x="9704980" y="4956778"/>
            <a:ext cx="1823360" cy="261663"/>
          </a:xfrm>
          <a:prstGeom prst="roundRect">
            <a:avLst>
              <a:gd name="adj" fmla="val 50000"/>
            </a:avLst>
          </a:prstGeom>
          <a:solidFill>
            <a:schemeClr val="tx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r>
              <a:rPr lang="en-US" sz="900" dirty="0">
                <a:solidFill>
                  <a:schemeClr val="tx1"/>
                </a:solidFill>
                <a:latin typeface="Montserrat" panose="00000500000000000000" pitchFamily="50" charset="0"/>
              </a:rPr>
              <a:t>Task Here</a:t>
            </a:r>
          </a:p>
        </p:txBody>
      </p:sp>
      <p:cxnSp>
        <p:nvCxnSpPr>
          <p:cNvPr id="16" name="Straight Connector 15">
            <a:extLst>
              <a:ext uri="{FF2B5EF4-FFF2-40B4-BE49-F238E27FC236}">
                <a16:creationId xmlns:a16="http://schemas.microsoft.com/office/drawing/2014/main" id="{775BDFF4-C2FE-4CEB-9820-33FE80F76E55}"/>
              </a:ext>
            </a:extLst>
          </p:cNvPr>
          <p:cNvCxnSpPr/>
          <p:nvPr/>
        </p:nvCxnSpPr>
        <p:spPr>
          <a:xfrm>
            <a:off x="645475" y="1939513"/>
            <a:ext cx="10974938" cy="0"/>
          </a:xfrm>
          <a:prstGeom prst="line">
            <a:avLst/>
          </a:prstGeom>
          <a:no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Straight Connector 17">
            <a:extLst>
              <a:ext uri="{FF2B5EF4-FFF2-40B4-BE49-F238E27FC236}">
                <a16:creationId xmlns:a16="http://schemas.microsoft.com/office/drawing/2014/main" id="{367985FD-0ADE-49F7-AEDA-8045B65B221D}"/>
              </a:ext>
            </a:extLst>
          </p:cNvPr>
          <p:cNvCxnSpPr/>
          <p:nvPr/>
        </p:nvCxnSpPr>
        <p:spPr>
          <a:xfrm>
            <a:off x="645475" y="3389126"/>
            <a:ext cx="10974938" cy="0"/>
          </a:xfrm>
          <a:prstGeom prst="line">
            <a:avLst/>
          </a:prstGeom>
          <a:no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a:extLst>
              <a:ext uri="{FF2B5EF4-FFF2-40B4-BE49-F238E27FC236}">
                <a16:creationId xmlns:a16="http://schemas.microsoft.com/office/drawing/2014/main" id="{C095D38A-65A3-450D-BCFB-B1871F354EBE}"/>
              </a:ext>
            </a:extLst>
          </p:cNvPr>
          <p:cNvCxnSpPr/>
          <p:nvPr/>
        </p:nvCxnSpPr>
        <p:spPr>
          <a:xfrm>
            <a:off x="645475" y="4838739"/>
            <a:ext cx="10974938" cy="0"/>
          </a:xfrm>
          <a:prstGeom prst="line">
            <a:avLst/>
          </a:prstGeom>
          <a:no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02" name="Rectangle: Rounded Corners 201">
            <a:extLst>
              <a:ext uri="{FF2B5EF4-FFF2-40B4-BE49-F238E27FC236}">
                <a16:creationId xmlns:a16="http://schemas.microsoft.com/office/drawing/2014/main" id="{D0C4E428-8932-47CD-85E4-ACAD9A4050FB}"/>
              </a:ext>
            </a:extLst>
          </p:cNvPr>
          <p:cNvSpPr/>
          <p:nvPr/>
        </p:nvSpPr>
        <p:spPr>
          <a:xfrm>
            <a:off x="1219502" y="2118593"/>
            <a:ext cx="141456" cy="139582"/>
          </a:xfrm>
          <a:prstGeom prst="roundRect">
            <a:avLst>
              <a:gd name="adj" fmla="val 50000"/>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Rounded Corners 202">
            <a:extLst>
              <a:ext uri="{FF2B5EF4-FFF2-40B4-BE49-F238E27FC236}">
                <a16:creationId xmlns:a16="http://schemas.microsoft.com/office/drawing/2014/main" id="{F4942E3E-91D2-43E1-813B-099CDD7C7323}"/>
              </a:ext>
            </a:extLst>
          </p:cNvPr>
          <p:cNvSpPr/>
          <p:nvPr/>
        </p:nvSpPr>
        <p:spPr>
          <a:xfrm>
            <a:off x="1219502" y="2435884"/>
            <a:ext cx="141456" cy="139582"/>
          </a:xfrm>
          <a:prstGeom prst="roundRect">
            <a:avLst>
              <a:gd name="adj" fmla="val 50000"/>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Rounded Corners 203">
            <a:extLst>
              <a:ext uri="{FF2B5EF4-FFF2-40B4-BE49-F238E27FC236}">
                <a16:creationId xmlns:a16="http://schemas.microsoft.com/office/drawing/2014/main" id="{9D32E28D-9C25-4D0B-BF4C-87156E45DAB2}"/>
              </a:ext>
            </a:extLst>
          </p:cNvPr>
          <p:cNvSpPr/>
          <p:nvPr/>
        </p:nvSpPr>
        <p:spPr>
          <a:xfrm>
            <a:off x="3356334" y="2118593"/>
            <a:ext cx="141456" cy="139582"/>
          </a:xfrm>
          <a:prstGeom prst="roundRect">
            <a:avLst>
              <a:gd name="adj" fmla="val 50000"/>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Rounded Corners 204">
            <a:extLst>
              <a:ext uri="{FF2B5EF4-FFF2-40B4-BE49-F238E27FC236}">
                <a16:creationId xmlns:a16="http://schemas.microsoft.com/office/drawing/2014/main" id="{09E69360-A8C1-4E1B-A690-5C4DFE148433}"/>
              </a:ext>
            </a:extLst>
          </p:cNvPr>
          <p:cNvSpPr/>
          <p:nvPr/>
        </p:nvSpPr>
        <p:spPr>
          <a:xfrm>
            <a:off x="3356334" y="2435884"/>
            <a:ext cx="141456" cy="139582"/>
          </a:xfrm>
          <a:prstGeom prst="roundRect">
            <a:avLst>
              <a:gd name="adj" fmla="val 50000"/>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Rounded Corners 205">
            <a:extLst>
              <a:ext uri="{FF2B5EF4-FFF2-40B4-BE49-F238E27FC236}">
                <a16:creationId xmlns:a16="http://schemas.microsoft.com/office/drawing/2014/main" id="{F4C9946F-385E-40AA-B27F-20FCFC41B851}"/>
              </a:ext>
            </a:extLst>
          </p:cNvPr>
          <p:cNvSpPr/>
          <p:nvPr/>
        </p:nvSpPr>
        <p:spPr>
          <a:xfrm>
            <a:off x="3356334" y="2753175"/>
            <a:ext cx="141456" cy="139582"/>
          </a:xfrm>
          <a:prstGeom prst="roundRect">
            <a:avLst>
              <a:gd name="adj" fmla="val 50000"/>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Rounded Corners 206">
            <a:extLst>
              <a:ext uri="{FF2B5EF4-FFF2-40B4-BE49-F238E27FC236}">
                <a16:creationId xmlns:a16="http://schemas.microsoft.com/office/drawing/2014/main" id="{E5ED5CDF-9350-4A23-AA04-247B6831A55A}"/>
              </a:ext>
            </a:extLst>
          </p:cNvPr>
          <p:cNvSpPr/>
          <p:nvPr/>
        </p:nvSpPr>
        <p:spPr>
          <a:xfrm>
            <a:off x="5493169" y="2118593"/>
            <a:ext cx="141456" cy="139582"/>
          </a:xfrm>
          <a:prstGeom prst="roundRect">
            <a:avLst>
              <a:gd name="adj" fmla="val 50000"/>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Rounded Corners 207">
            <a:extLst>
              <a:ext uri="{FF2B5EF4-FFF2-40B4-BE49-F238E27FC236}">
                <a16:creationId xmlns:a16="http://schemas.microsoft.com/office/drawing/2014/main" id="{5B3AFCAE-ED4F-497E-8B14-C08309582381}"/>
              </a:ext>
            </a:extLst>
          </p:cNvPr>
          <p:cNvSpPr/>
          <p:nvPr/>
        </p:nvSpPr>
        <p:spPr>
          <a:xfrm>
            <a:off x="5493169" y="2435884"/>
            <a:ext cx="141456" cy="139582"/>
          </a:xfrm>
          <a:prstGeom prst="roundRect">
            <a:avLst>
              <a:gd name="adj" fmla="val 50000"/>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Rounded Corners 208">
            <a:extLst>
              <a:ext uri="{FF2B5EF4-FFF2-40B4-BE49-F238E27FC236}">
                <a16:creationId xmlns:a16="http://schemas.microsoft.com/office/drawing/2014/main" id="{DD42A09F-9690-4520-A373-CE71C0F8DEB8}"/>
              </a:ext>
            </a:extLst>
          </p:cNvPr>
          <p:cNvSpPr/>
          <p:nvPr/>
        </p:nvSpPr>
        <p:spPr>
          <a:xfrm>
            <a:off x="7630005" y="2118593"/>
            <a:ext cx="141456" cy="139582"/>
          </a:xfrm>
          <a:prstGeom prst="roundRect">
            <a:avLst>
              <a:gd name="adj" fmla="val 50000"/>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Rounded Corners 209">
            <a:extLst>
              <a:ext uri="{FF2B5EF4-FFF2-40B4-BE49-F238E27FC236}">
                <a16:creationId xmlns:a16="http://schemas.microsoft.com/office/drawing/2014/main" id="{BA792E36-589A-4BE0-BDAF-F6E7F0110EF7}"/>
              </a:ext>
            </a:extLst>
          </p:cNvPr>
          <p:cNvSpPr/>
          <p:nvPr/>
        </p:nvSpPr>
        <p:spPr>
          <a:xfrm>
            <a:off x="7630005" y="2435884"/>
            <a:ext cx="141456" cy="139582"/>
          </a:xfrm>
          <a:prstGeom prst="roundRect">
            <a:avLst>
              <a:gd name="adj" fmla="val 50000"/>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Rounded Corners 210">
            <a:extLst>
              <a:ext uri="{FF2B5EF4-FFF2-40B4-BE49-F238E27FC236}">
                <a16:creationId xmlns:a16="http://schemas.microsoft.com/office/drawing/2014/main" id="{66F3815A-E6BF-4F92-BB27-E428F6ECE9AF}"/>
              </a:ext>
            </a:extLst>
          </p:cNvPr>
          <p:cNvSpPr/>
          <p:nvPr/>
        </p:nvSpPr>
        <p:spPr>
          <a:xfrm>
            <a:off x="9766840" y="2118593"/>
            <a:ext cx="141456" cy="139582"/>
          </a:xfrm>
          <a:prstGeom prst="roundRect">
            <a:avLst>
              <a:gd name="adj" fmla="val 50000"/>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Rounded Corners 211">
            <a:extLst>
              <a:ext uri="{FF2B5EF4-FFF2-40B4-BE49-F238E27FC236}">
                <a16:creationId xmlns:a16="http://schemas.microsoft.com/office/drawing/2014/main" id="{1824B90F-1B5F-4878-9424-3797FB04A220}"/>
              </a:ext>
            </a:extLst>
          </p:cNvPr>
          <p:cNvSpPr/>
          <p:nvPr/>
        </p:nvSpPr>
        <p:spPr>
          <a:xfrm>
            <a:off x="1219502" y="3568206"/>
            <a:ext cx="141456" cy="139582"/>
          </a:xfrm>
          <a:prstGeom prst="roundRect">
            <a:avLst>
              <a:gd name="adj" fmla="val 50000"/>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Rounded Corners 212">
            <a:extLst>
              <a:ext uri="{FF2B5EF4-FFF2-40B4-BE49-F238E27FC236}">
                <a16:creationId xmlns:a16="http://schemas.microsoft.com/office/drawing/2014/main" id="{6351AA3E-CF49-44B1-8039-BCF3C446CF7B}"/>
              </a:ext>
            </a:extLst>
          </p:cNvPr>
          <p:cNvSpPr/>
          <p:nvPr/>
        </p:nvSpPr>
        <p:spPr>
          <a:xfrm>
            <a:off x="1219502" y="3885497"/>
            <a:ext cx="141456" cy="139582"/>
          </a:xfrm>
          <a:prstGeom prst="roundRect">
            <a:avLst>
              <a:gd name="adj" fmla="val 50000"/>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Rounded Corners 213">
            <a:extLst>
              <a:ext uri="{FF2B5EF4-FFF2-40B4-BE49-F238E27FC236}">
                <a16:creationId xmlns:a16="http://schemas.microsoft.com/office/drawing/2014/main" id="{E1453CDB-40FC-4654-B5BE-20FAFDC7B3BD}"/>
              </a:ext>
            </a:extLst>
          </p:cNvPr>
          <p:cNvSpPr/>
          <p:nvPr/>
        </p:nvSpPr>
        <p:spPr>
          <a:xfrm>
            <a:off x="3356334" y="3568206"/>
            <a:ext cx="141456" cy="139582"/>
          </a:xfrm>
          <a:prstGeom prst="roundRect">
            <a:avLst>
              <a:gd name="adj" fmla="val 50000"/>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Rounded Corners 214">
            <a:extLst>
              <a:ext uri="{FF2B5EF4-FFF2-40B4-BE49-F238E27FC236}">
                <a16:creationId xmlns:a16="http://schemas.microsoft.com/office/drawing/2014/main" id="{844B5ADB-CBE0-40D9-B95C-B3521853996A}"/>
              </a:ext>
            </a:extLst>
          </p:cNvPr>
          <p:cNvSpPr/>
          <p:nvPr/>
        </p:nvSpPr>
        <p:spPr>
          <a:xfrm>
            <a:off x="3356334" y="3885497"/>
            <a:ext cx="141456" cy="139582"/>
          </a:xfrm>
          <a:prstGeom prst="roundRect">
            <a:avLst>
              <a:gd name="adj" fmla="val 50000"/>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Rounded Corners 215">
            <a:extLst>
              <a:ext uri="{FF2B5EF4-FFF2-40B4-BE49-F238E27FC236}">
                <a16:creationId xmlns:a16="http://schemas.microsoft.com/office/drawing/2014/main" id="{80E1F2F7-60C4-4FDC-B3F8-08C0B6376E12}"/>
              </a:ext>
            </a:extLst>
          </p:cNvPr>
          <p:cNvSpPr/>
          <p:nvPr/>
        </p:nvSpPr>
        <p:spPr>
          <a:xfrm>
            <a:off x="5493169" y="3568206"/>
            <a:ext cx="141456" cy="139582"/>
          </a:xfrm>
          <a:prstGeom prst="roundRect">
            <a:avLst>
              <a:gd name="adj" fmla="val 50000"/>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Rounded Corners 216">
            <a:extLst>
              <a:ext uri="{FF2B5EF4-FFF2-40B4-BE49-F238E27FC236}">
                <a16:creationId xmlns:a16="http://schemas.microsoft.com/office/drawing/2014/main" id="{CC258A9E-0C2F-4FF1-926A-215D64B19FDE}"/>
              </a:ext>
            </a:extLst>
          </p:cNvPr>
          <p:cNvSpPr/>
          <p:nvPr/>
        </p:nvSpPr>
        <p:spPr>
          <a:xfrm>
            <a:off x="5493169" y="3885497"/>
            <a:ext cx="141456" cy="139582"/>
          </a:xfrm>
          <a:prstGeom prst="roundRect">
            <a:avLst>
              <a:gd name="adj" fmla="val 50000"/>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Rounded Corners 217">
            <a:extLst>
              <a:ext uri="{FF2B5EF4-FFF2-40B4-BE49-F238E27FC236}">
                <a16:creationId xmlns:a16="http://schemas.microsoft.com/office/drawing/2014/main" id="{6FF05A7E-7305-4E28-A90D-7B50CB8882AD}"/>
              </a:ext>
            </a:extLst>
          </p:cNvPr>
          <p:cNvSpPr/>
          <p:nvPr/>
        </p:nvSpPr>
        <p:spPr>
          <a:xfrm>
            <a:off x="7630005" y="3568206"/>
            <a:ext cx="141456" cy="139582"/>
          </a:xfrm>
          <a:prstGeom prst="roundRect">
            <a:avLst>
              <a:gd name="adj" fmla="val 50000"/>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Rounded Corners 218">
            <a:extLst>
              <a:ext uri="{FF2B5EF4-FFF2-40B4-BE49-F238E27FC236}">
                <a16:creationId xmlns:a16="http://schemas.microsoft.com/office/drawing/2014/main" id="{C9D2746F-E500-4EB9-8E4B-3689E02BE84B}"/>
              </a:ext>
            </a:extLst>
          </p:cNvPr>
          <p:cNvSpPr/>
          <p:nvPr/>
        </p:nvSpPr>
        <p:spPr>
          <a:xfrm>
            <a:off x="7630005" y="3885497"/>
            <a:ext cx="141456" cy="139582"/>
          </a:xfrm>
          <a:prstGeom prst="roundRect">
            <a:avLst>
              <a:gd name="adj" fmla="val 50000"/>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Rounded Corners 219">
            <a:extLst>
              <a:ext uri="{FF2B5EF4-FFF2-40B4-BE49-F238E27FC236}">
                <a16:creationId xmlns:a16="http://schemas.microsoft.com/office/drawing/2014/main" id="{C7C5307F-2A15-4D2E-AF18-5D92E7B14333}"/>
              </a:ext>
            </a:extLst>
          </p:cNvPr>
          <p:cNvSpPr/>
          <p:nvPr/>
        </p:nvSpPr>
        <p:spPr>
          <a:xfrm>
            <a:off x="9766840" y="3568206"/>
            <a:ext cx="141456" cy="139582"/>
          </a:xfrm>
          <a:prstGeom prst="roundRect">
            <a:avLst>
              <a:gd name="adj" fmla="val 50000"/>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Rounded Corners 220">
            <a:extLst>
              <a:ext uri="{FF2B5EF4-FFF2-40B4-BE49-F238E27FC236}">
                <a16:creationId xmlns:a16="http://schemas.microsoft.com/office/drawing/2014/main" id="{4AD90E82-F1C9-40BC-A6C2-3B2DF65FCF0C}"/>
              </a:ext>
            </a:extLst>
          </p:cNvPr>
          <p:cNvSpPr/>
          <p:nvPr/>
        </p:nvSpPr>
        <p:spPr>
          <a:xfrm>
            <a:off x="1219502" y="5017819"/>
            <a:ext cx="141456" cy="139582"/>
          </a:xfrm>
          <a:prstGeom prst="roundRect">
            <a:avLst>
              <a:gd name="adj" fmla="val 50000"/>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Rounded Corners 221">
            <a:extLst>
              <a:ext uri="{FF2B5EF4-FFF2-40B4-BE49-F238E27FC236}">
                <a16:creationId xmlns:a16="http://schemas.microsoft.com/office/drawing/2014/main" id="{108940EE-1CE1-4557-B11B-5F0920315F25}"/>
              </a:ext>
            </a:extLst>
          </p:cNvPr>
          <p:cNvSpPr/>
          <p:nvPr/>
        </p:nvSpPr>
        <p:spPr>
          <a:xfrm>
            <a:off x="1219502" y="5335110"/>
            <a:ext cx="141456" cy="139582"/>
          </a:xfrm>
          <a:prstGeom prst="roundRect">
            <a:avLst>
              <a:gd name="adj" fmla="val 50000"/>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Rounded Corners 222">
            <a:extLst>
              <a:ext uri="{FF2B5EF4-FFF2-40B4-BE49-F238E27FC236}">
                <a16:creationId xmlns:a16="http://schemas.microsoft.com/office/drawing/2014/main" id="{94F00230-BCCA-4043-888F-4D644774E7FA}"/>
              </a:ext>
            </a:extLst>
          </p:cNvPr>
          <p:cNvSpPr/>
          <p:nvPr/>
        </p:nvSpPr>
        <p:spPr>
          <a:xfrm>
            <a:off x="3356334" y="5017819"/>
            <a:ext cx="141456" cy="139582"/>
          </a:xfrm>
          <a:prstGeom prst="roundRect">
            <a:avLst>
              <a:gd name="adj" fmla="val 50000"/>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Rounded Corners 223">
            <a:extLst>
              <a:ext uri="{FF2B5EF4-FFF2-40B4-BE49-F238E27FC236}">
                <a16:creationId xmlns:a16="http://schemas.microsoft.com/office/drawing/2014/main" id="{B9267344-72AC-454C-BA98-FA11E89C4682}"/>
              </a:ext>
            </a:extLst>
          </p:cNvPr>
          <p:cNvSpPr/>
          <p:nvPr/>
        </p:nvSpPr>
        <p:spPr>
          <a:xfrm>
            <a:off x="3356334" y="5335110"/>
            <a:ext cx="141456" cy="139582"/>
          </a:xfrm>
          <a:prstGeom prst="roundRect">
            <a:avLst>
              <a:gd name="adj" fmla="val 50000"/>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Rounded Corners 224">
            <a:extLst>
              <a:ext uri="{FF2B5EF4-FFF2-40B4-BE49-F238E27FC236}">
                <a16:creationId xmlns:a16="http://schemas.microsoft.com/office/drawing/2014/main" id="{905C18F1-173F-4EDC-9684-391440FED95B}"/>
              </a:ext>
            </a:extLst>
          </p:cNvPr>
          <p:cNvSpPr/>
          <p:nvPr/>
        </p:nvSpPr>
        <p:spPr>
          <a:xfrm>
            <a:off x="3356334" y="5652401"/>
            <a:ext cx="141456" cy="139582"/>
          </a:xfrm>
          <a:prstGeom prst="roundRect">
            <a:avLst>
              <a:gd name="adj" fmla="val 50000"/>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Rounded Corners 225">
            <a:extLst>
              <a:ext uri="{FF2B5EF4-FFF2-40B4-BE49-F238E27FC236}">
                <a16:creationId xmlns:a16="http://schemas.microsoft.com/office/drawing/2014/main" id="{EA3AA677-FE27-438D-AB14-2E4CB820DFAB}"/>
              </a:ext>
            </a:extLst>
          </p:cNvPr>
          <p:cNvSpPr/>
          <p:nvPr/>
        </p:nvSpPr>
        <p:spPr>
          <a:xfrm>
            <a:off x="5493169" y="5017819"/>
            <a:ext cx="141456" cy="139582"/>
          </a:xfrm>
          <a:prstGeom prst="roundRect">
            <a:avLst>
              <a:gd name="adj" fmla="val 50000"/>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Rounded Corners 226">
            <a:extLst>
              <a:ext uri="{FF2B5EF4-FFF2-40B4-BE49-F238E27FC236}">
                <a16:creationId xmlns:a16="http://schemas.microsoft.com/office/drawing/2014/main" id="{770EB5C9-D73A-44B7-B67A-D33C1FE62471}"/>
              </a:ext>
            </a:extLst>
          </p:cNvPr>
          <p:cNvSpPr/>
          <p:nvPr/>
        </p:nvSpPr>
        <p:spPr>
          <a:xfrm>
            <a:off x="5493169" y="5335110"/>
            <a:ext cx="141456" cy="139582"/>
          </a:xfrm>
          <a:prstGeom prst="roundRect">
            <a:avLst>
              <a:gd name="adj" fmla="val 50000"/>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Rounded Corners 227">
            <a:extLst>
              <a:ext uri="{FF2B5EF4-FFF2-40B4-BE49-F238E27FC236}">
                <a16:creationId xmlns:a16="http://schemas.microsoft.com/office/drawing/2014/main" id="{986374A6-D783-41BD-99C1-F2C0378775D0}"/>
              </a:ext>
            </a:extLst>
          </p:cNvPr>
          <p:cNvSpPr/>
          <p:nvPr/>
        </p:nvSpPr>
        <p:spPr>
          <a:xfrm>
            <a:off x="7630005" y="5017819"/>
            <a:ext cx="141456" cy="139582"/>
          </a:xfrm>
          <a:prstGeom prst="roundRect">
            <a:avLst>
              <a:gd name="adj" fmla="val 50000"/>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Rounded Corners 228">
            <a:extLst>
              <a:ext uri="{FF2B5EF4-FFF2-40B4-BE49-F238E27FC236}">
                <a16:creationId xmlns:a16="http://schemas.microsoft.com/office/drawing/2014/main" id="{2E720D8E-4A0F-4573-8C33-090AECDB8BCA}"/>
              </a:ext>
            </a:extLst>
          </p:cNvPr>
          <p:cNvSpPr/>
          <p:nvPr/>
        </p:nvSpPr>
        <p:spPr>
          <a:xfrm>
            <a:off x="7630005" y="5335110"/>
            <a:ext cx="141456" cy="139582"/>
          </a:xfrm>
          <a:prstGeom prst="roundRect">
            <a:avLst>
              <a:gd name="adj" fmla="val 50000"/>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ectangle: Rounded Corners 229">
            <a:extLst>
              <a:ext uri="{FF2B5EF4-FFF2-40B4-BE49-F238E27FC236}">
                <a16:creationId xmlns:a16="http://schemas.microsoft.com/office/drawing/2014/main" id="{672DB9FA-02CB-4E14-85B0-E9A03043C6C9}"/>
              </a:ext>
            </a:extLst>
          </p:cNvPr>
          <p:cNvSpPr/>
          <p:nvPr/>
        </p:nvSpPr>
        <p:spPr>
          <a:xfrm>
            <a:off x="7630005" y="5652401"/>
            <a:ext cx="141456" cy="139582"/>
          </a:xfrm>
          <a:prstGeom prst="roundRect">
            <a:avLst>
              <a:gd name="adj" fmla="val 50000"/>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Rounded Corners 230">
            <a:extLst>
              <a:ext uri="{FF2B5EF4-FFF2-40B4-BE49-F238E27FC236}">
                <a16:creationId xmlns:a16="http://schemas.microsoft.com/office/drawing/2014/main" id="{D1C40856-267D-411A-A07B-989A9983CB81}"/>
              </a:ext>
            </a:extLst>
          </p:cNvPr>
          <p:cNvSpPr/>
          <p:nvPr/>
        </p:nvSpPr>
        <p:spPr>
          <a:xfrm>
            <a:off x="9766840" y="5017819"/>
            <a:ext cx="141456" cy="139582"/>
          </a:xfrm>
          <a:prstGeom prst="roundRect">
            <a:avLst>
              <a:gd name="adj" fmla="val 50000"/>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4" name="TextBox 4113">
            <a:extLst>
              <a:ext uri="{FF2B5EF4-FFF2-40B4-BE49-F238E27FC236}">
                <a16:creationId xmlns:a16="http://schemas.microsoft.com/office/drawing/2014/main" id="{C9053210-3298-4C7F-A7B3-2940A9346F77}"/>
              </a:ext>
            </a:extLst>
          </p:cNvPr>
          <p:cNvSpPr txBox="1"/>
          <p:nvPr/>
        </p:nvSpPr>
        <p:spPr>
          <a:xfrm>
            <a:off x="1581048" y="1545460"/>
            <a:ext cx="976549" cy="292388"/>
          </a:xfrm>
          <a:prstGeom prst="rect">
            <a:avLst/>
          </a:prstGeom>
          <a:noFill/>
        </p:spPr>
        <p:txBody>
          <a:bodyPr wrap="none" rtlCol="0" anchor="ctr" anchorCtr="0">
            <a:spAutoFit/>
          </a:bodyPr>
          <a:lstStyle/>
          <a:p>
            <a:pPr algn="ctr"/>
            <a:r>
              <a:rPr lang="en-US" sz="1300" b="1" dirty="0">
                <a:solidFill>
                  <a:schemeClr val="tx2">
                    <a:lumMod val="60000"/>
                    <a:lumOff val="40000"/>
                  </a:schemeClr>
                </a:solidFill>
                <a:latin typeface="Montserrat" panose="00000500000000000000" pitchFamily="50" charset="0"/>
              </a:rPr>
              <a:t>Release 1</a:t>
            </a:r>
          </a:p>
        </p:txBody>
      </p:sp>
      <p:sp>
        <p:nvSpPr>
          <p:cNvPr id="240" name="TextBox 239">
            <a:extLst>
              <a:ext uri="{FF2B5EF4-FFF2-40B4-BE49-F238E27FC236}">
                <a16:creationId xmlns:a16="http://schemas.microsoft.com/office/drawing/2014/main" id="{4D16F69D-937F-4F09-A2FA-C9EAD11C8EBF}"/>
              </a:ext>
            </a:extLst>
          </p:cNvPr>
          <p:cNvSpPr txBox="1"/>
          <p:nvPr/>
        </p:nvSpPr>
        <p:spPr>
          <a:xfrm>
            <a:off x="3701852" y="1545460"/>
            <a:ext cx="1008610" cy="292388"/>
          </a:xfrm>
          <a:prstGeom prst="rect">
            <a:avLst/>
          </a:prstGeom>
          <a:noFill/>
        </p:spPr>
        <p:txBody>
          <a:bodyPr wrap="none" rtlCol="0" anchor="ctr" anchorCtr="0">
            <a:spAutoFit/>
          </a:bodyPr>
          <a:lstStyle/>
          <a:p>
            <a:pPr algn="ctr"/>
            <a:r>
              <a:rPr lang="en-US" sz="1300" b="1" dirty="0">
                <a:solidFill>
                  <a:schemeClr val="tx2">
                    <a:lumMod val="60000"/>
                    <a:lumOff val="40000"/>
                  </a:schemeClr>
                </a:solidFill>
                <a:latin typeface="Montserrat" panose="00000500000000000000" pitchFamily="50" charset="0"/>
              </a:rPr>
              <a:t>Release 2</a:t>
            </a:r>
          </a:p>
        </p:txBody>
      </p:sp>
      <p:sp>
        <p:nvSpPr>
          <p:cNvPr id="241" name="TextBox 240">
            <a:extLst>
              <a:ext uri="{FF2B5EF4-FFF2-40B4-BE49-F238E27FC236}">
                <a16:creationId xmlns:a16="http://schemas.microsoft.com/office/drawing/2014/main" id="{CF14A325-E590-4B8A-A703-C7BCED769E83}"/>
              </a:ext>
            </a:extLst>
          </p:cNvPr>
          <p:cNvSpPr txBox="1"/>
          <p:nvPr/>
        </p:nvSpPr>
        <p:spPr>
          <a:xfrm>
            <a:off x="5837884" y="1545460"/>
            <a:ext cx="1010213" cy="292388"/>
          </a:xfrm>
          <a:prstGeom prst="rect">
            <a:avLst/>
          </a:prstGeom>
          <a:noFill/>
        </p:spPr>
        <p:txBody>
          <a:bodyPr wrap="none" rtlCol="0" anchor="ctr" anchorCtr="0">
            <a:spAutoFit/>
          </a:bodyPr>
          <a:lstStyle/>
          <a:p>
            <a:pPr algn="ctr"/>
            <a:r>
              <a:rPr lang="en-US" sz="1300" b="1" dirty="0">
                <a:solidFill>
                  <a:schemeClr val="tx2">
                    <a:lumMod val="60000"/>
                    <a:lumOff val="40000"/>
                  </a:schemeClr>
                </a:solidFill>
                <a:latin typeface="Montserrat" panose="00000500000000000000" pitchFamily="50" charset="0"/>
              </a:rPr>
              <a:t>Release 3</a:t>
            </a:r>
          </a:p>
        </p:txBody>
      </p:sp>
      <p:sp>
        <p:nvSpPr>
          <p:cNvPr id="242" name="TextBox 241">
            <a:extLst>
              <a:ext uri="{FF2B5EF4-FFF2-40B4-BE49-F238E27FC236}">
                <a16:creationId xmlns:a16="http://schemas.microsoft.com/office/drawing/2014/main" id="{9F751CC3-FC32-4ACF-A2E5-BF3DA3F07F8A}"/>
              </a:ext>
            </a:extLst>
          </p:cNvPr>
          <p:cNvSpPr txBox="1"/>
          <p:nvPr/>
        </p:nvSpPr>
        <p:spPr>
          <a:xfrm>
            <a:off x="7966703" y="1545460"/>
            <a:ext cx="1026243" cy="292388"/>
          </a:xfrm>
          <a:prstGeom prst="rect">
            <a:avLst/>
          </a:prstGeom>
          <a:noFill/>
        </p:spPr>
        <p:txBody>
          <a:bodyPr wrap="none" rtlCol="0" anchor="ctr" anchorCtr="0">
            <a:spAutoFit/>
          </a:bodyPr>
          <a:lstStyle/>
          <a:p>
            <a:pPr algn="ctr"/>
            <a:r>
              <a:rPr lang="en-US" sz="1300" b="1" dirty="0">
                <a:solidFill>
                  <a:schemeClr val="tx2">
                    <a:lumMod val="60000"/>
                    <a:lumOff val="40000"/>
                  </a:schemeClr>
                </a:solidFill>
                <a:latin typeface="Montserrat" panose="00000500000000000000" pitchFamily="50" charset="0"/>
              </a:rPr>
              <a:t>Release 4</a:t>
            </a:r>
          </a:p>
        </p:txBody>
      </p:sp>
      <p:sp>
        <p:nvSpPr>
          <p:cNvPr id="243" name="TextBox 242">
            <a:extLst>
              <a:ext uri="{FF2B5EF4-FFF2-40B4-BE49-F238E27FC236}">
                <a16:creationId xmlns:a16="http://schemas.microsoft.com/office/drawing/2014/main" id="{C021BBC6-798F-4F32-96BD-B630689D3D38}"/>
              </a:ext>
            </a:extLst>
          </p:cNvPr>
          <p:cNvSpPr txBox="1"/>
          <p:nvPr/>
        </p:nvSpPr>
        <p:spPr>
          <a:xfrm>
            <a:off x="10111554" y="1545460"/>
            <a:ext cx="1010213" cy="292388"/>
          </a:xfrm>
          <a:prstGeom prst="rect">
            <a:avLst/>
          </a:prstGeom>
          <a:noFill/>
        </p:spPr>
        <p:txBody>
          <a:bodyPr wrap="none" rtlCol="0" anchor="ctr" anchorCtr="0">
            <a:spAutoFit/>
          </a:bodyPr>
          <a:lstStyle/>
          <a:p>
            <a:pPr algn="ctr"/>
            <a:r>
              <a:rPr lang="en-US" sz="1300" b="1" dirty="0">
                <a:solidFill>
                  <a:schemeClr val="tx2">
                    <a:lumMod val="60000"/>
                    <a:lumOff val="40000"/>
                  </a:schemeClr>
                </a:solidFill>
                <a:latin typeface="Montserrat" panose="00000500000000000000" pitchFamily="50" charset="0"/>
              </a:rPr>
              <a:t>Release 5</a:t>
            </a:r>
          </a:p>
        </p:txBody>
      </p:sp>
      <p:sp>
        <p:nvSpPr>
          <p:cNvPr id="244" name="TextBox 243">
            <a:extLst>
              <a:ext uri="{FF2B5EF4-FFF2-40B4-BE49-F238E27FC236}">
                <a16:creationId xmlns:a16="http://schemas.microsoft.com/office/drawing/2014/main" id="{6B60DDD8-094B-4D78-A650-5BE7D72E54C0}"/>
              </a:ext>
            </a:extLst>
          </p:cNvPr>
          <p:cNvSpPr txBox="1"/>
          <p:nvPr/>
        </p:nvSpPr>
        <p:spPr>
          <a:xfrm rot="16200000">
            <a:off x="445241" y="2533515"/>
            <a:ext cx="689612" cy="261610"/>
          </a:xfrm>
          <a:prstGeom prst="rect">
            <a:avLst/>
          </a:prstGeom>
          <a:noFill/>
        </p:spPr>
        <p:txBody>
          <a:bodyPr wrap="none" rtlCol="0" anchor="ctr" anchorCtr="0">
            <a:spAutoFit/>
          </a:bodyPr>
          <a:lstStyle/>
          <a:p>
            <a:pPr algn="ctr"/>
            <a:r>
              <a:rPr lang="en-US" sz="1100" b="1" dirty="0">
                <a:solidFill>
                  <a:schemeClr val="tx2">
                    <a:lumMod val="60000"/>
                    <a:lumOff val="40000"/>
                  </a:schemeClr>
                </a:solidFill>
                <a:latin typeface="Montserrat" panose="00000500000000000000" pitchFamily="50" charset="0"/>
              </a:rPr>
              <a:t>Team 1</a:t>
            </a:r>
          </a:p>
        </p:txBody>
      </p:sp>
      <p:sp>
        <p:nvSpPr>
          <p:cNvPr id="245" name="TextBox 244">
            <a:extLst>
              <a:ext uri="{FF2B5EF4-FFF2-40B4-BE49-F238E27FC236}">
                <a16:creationId xmlns:a16="http://schemas.microsoft.com/office/drawing/2014/main" id="{EDF2905E-4B61-45D1-8485-0A769799B779}"/>
              </a:ext>
            </a:extLst>
          </p:cNvPr>
          <p:cNvSpPr txBox="1"/>
          <p:nvPr/>
        </p:nvSpPr>
        <p:spPr>
          <a:xfrm rot="16200000">
            <a:off x="430814" y="3983128"/>
            <a:ext cx="718466" cy="261610"/>
          </a:xfrm>
          <a:prstGeom prst="rect">
            <a:avLst/>
          </a:prstGeom>
          <a:noFill/>
        </p:spPr>
        <p:txBody>
          <a:bodyPr wrap="none" rtlCol="0" anchor="ctr" anchorCtr="0">
            <a:spAutoFit/>
          </a:bodyPr>
          <a:lstStyle/>
          <a:p>
            <a:pPr algn="ctr"/>
            <a:r>
              <a:rPr lang="en-US" sz="1100" b="1" dirty="0">
                <a:solidFill>
                  <a:schemeClr val="tx2">
                    <a:lumMod val="60000"/>
                    <a:lumOff val="40000"/>
                  </a:schemeClr>
                </a:solidFill>
                <a:latin typeface="Montserrat" panose="00000500000000000000" pitchFamily="50" charset="0"/>
              </a:rPr>
              <a:t>Team 2</a:t>
            </a:r>
          </a:p>
        </p:txBody>
      </p:sp>
      <p:sp>
        <p:nvSpPr>
          <p:cNvPr id="246" name="TextBox 245">
            <a:extLst>
              <a:ext uri="{FF2B5EF4-FFF2-40B4-BE49-F238E27FC236}">
                <a16:creationId xmlns:a16="http://schemas.microsoft.com/office/drawing/2014/main" id="{C16F840B-0B4B-417A-A0B8-1CB3CA821D91}"/>
              </a:ext>
            </a:extLst>
          </p:cNvPr>
          <p:cNvSpPr txBox="1"/>
          <p:nvPr/>
        </p:nvSpPr>
        <p:spPr>
          <a:xfrm rot="16200000">
            <a:off x="430814" y="5432741"/>
            <a:ext cx="718466" cy="261610"/>
          </a:xfrm>
          <a:prstGeom prst="rect">
            <a:avLst/>
          </a:prstGeom>
          <a:noFill/>
        </p:spPr>
        <p:txBody>
          <a:bodyPr wrap="none" rtlCol="0" anchor="ctr" anchorCtr="0">
            <a:spAutoFit/>
          </a:bodyPr>
          <a:lstStyle/>
          <a:p>
            <a:pPr algn="ctr"/>
            <a:r>
              <a:rPr lang="en-US" sz="1100" b="1" dirty="0">
                <a:solidFill>
                  <a:schemeClr val="tx2">
                    <a:lumMod val="60000"/>
                    <a:lumOff val="40000"/>
                  </a:schemeClr>
                </a:solidFill>
                <a:latin typeface="Montserrat" panose="00000500000000000000" pitchFamily="50" charset="0"/>
              </a:rPr>
              <a:t>Team 3</a:t>
            </a:r>
          </a:p>
        </p:txBody>
      </p:sp>
    </p:spTree>
    <p:extLst>
      <p:ext uri="{BB962C8B-B14F-4D97-AF65-F5344CB8AC3E}">
        <p14:creationId xmlns:p14="http://schemas.microsoft.com/office/powerpoint/2010/main" val="2184899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2000" fill="hold"/>
                                        <p:tgtEl>
                                          <p:spTgt spid="12"/>
                                        </p:tgtEl>
                                        <p:attrNameLst>
                                          <p:attrName>ppt_w</p:attrName>
                                        </p:attrNameLst>
                                      </p:cBhvr>
                                      <p:tavLst>
                                        <p:tav tm="0">
                                          <p:val>
                                            <p:strVal val="#ppt_w*0.70"/>
                                          </p:val>
                                        </p:tav>
                                        <p:tav tm="100000">
                                          <p:val>
                                            <p:strVal val="#ppt_w"/>
                                          </p:val>
                                        </p:tav>
                                      </p:tavLst>
                                    </p:anim>
                                    <p:anim calcmode="lin" valueType="num">
                                      <p:cBhvr>
                                        <p:cTn id="8" dur="2000" fill="hold"/>
                                        <p:tgtEl>
                                          <p:spTgt spid="12"/>
                                        </p:tgtEl>
                                        <p:attrNameLst>
                                          <p:attrName>ppt_h</p:attrName>
                                        </p:attrNameLst>
                                      </p:cBhvr>
                                      <p:tavLst>
                                        <p:tav tm="0">
                                          <p:val>
                                            <p:strVal val="#ppt_h"/>
                                          </p:val>
                                        </p:tav>
                                        <p:tav tm="100000">
                                          <p:val>
                                            <p:strVal val="#ppt_h"/>
                                          </p:val>
                                        </p:tav>
                                      </p:tavLst>
                                    </p:anim>
                                    <p:animEffect transition="in" filter="fade">
                                      <p:cBhvr>
                                        <p:cTn id="9" dur="2000"/>
                                        <p:tgtEl>
                                          <p:spTgt spid="12"/>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2000" fill="hold"/>
                                        <p:tgtEl>
                                          <p:spTgt spid="11"/>
                                        </p:tgtEl>
                                        <p:attrNameLst>
                                          <p:attrName>ppt_w</p:attrName>
                                        </p:attrNameLst>
                                      </p:cBhvr>
                                      <p:tavLst>
                                        <p:tav tm="0">
                                          <p:val>
                                            <p:strVal val="#ppt_w*0.70"/>
                                          </p:val>
                                        </p:tav>
                                        <p:tav tm="100000">
                                          <p:val>
                                            <p:strVal val="#ppt_w"/>
                                          </p:val>
                                        </p:tav>
                                      </p:tavLst>
                                    </p:anim>
                                    <p:anim calcmode="lin" valueType="num">
                                      <p:cBhvr>
                                        <p:cTn id="13" dur="2000" fill="hold"/>
                                        <p:tgtEl>
                                          <p:spTgt spid="11"/>
                                        </p:tgtEl>
                                        <p:attrNameLst>
                                          <p:attrName>ppt_h</p:attrName>
                                        </p:attrNameLst>
                                      </p:cBhvr>
                                      <p:tavLst>
                                        <p:tav tm="0">
                                          <p:val>
                                            <p:strVal val="#ppt_h"/>
                                          </p:val>
                                        </p:tav>
                                        <p:tav tm="100000">
                                          <p:val>
                                            <p:strVal val="#ppt_h"/>
                                          </p:val>
                                        </p:tav>
                                      </p:tavLst>
                                    </p:anim>
                                    <p:animEffect transition="in" filter="fade">
                                      <p:cBhvr>
                                        <p:cTn id="14" dur="2000"/>
                                        <p:tgtEl>
                                          <p:spTgt spid="11"/>
                                        </p:tgtEl>
                                      </p:cBhvr>
                                    </p:animEffect>
                                  </p:childTnLst>
                                </p:cTn>
                              </p:par>
                              <p:par>
                                <p:cTn id="15" presetID="42" presetClass="path" presetSubtype="0" accel="50000" decel="50000" fill="hold" grpId="1" nodeType="withEffect">
                                  <p:stCondLst>
                                    <p:cond delay="0"/>
                                  </p:stCondLst>
                                  <p:childTnLst>
                                    <p:animMotion origin="layout" path="M 0.17539 -4.44444E-6 L -1.875E-6 -4.44444E-6 " pathEditMode="relative" rAng="0" ptsTypes="AA">
                                      <p:cBhvr>
                                        <p:cTn id="16" dur="2000" fill="hold"/>
                                        <p:tgtEl>
                                          <p:spTgt spid="11"/>
                                        </p:tgtEl>
                                        <p:attrNameLst>
                                          <p:attrName>ppt_x</p:attrName>
                                          <p:attrName>ppt_y</p:attrName>
                                        </p:attrNameLst>
                                      </p:cBhvr>
                                      <p:rCtr x="-8776" y="0"/>
                                    </p:animMotion>
                                  </p:childTnLst>
                                </p:cTn>
                              </p:par>
                              <p:par>
                                <p:cTn id="17" presetID="55"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2000" fill="hold"/>
                                        <p:tgtEl>
                                          <p:spTgt spid="3"/>
                                        </p:tgtEl>
                                        <p:attrNameLst>
                                          <p:attrName>ppt_w</p:attrName>
                                        </p:attrNameLst>
                                      </p:cBhvr>
                                      <p:tavLst>
                                        <p:tav tm="0">
                                          <p:val>
                                            <p:strVal val="#ppt_w*0.70"/>
                                          </p:val>
                                        </p:tav>
                                        <p:tav tm="100000">
                                          <p:val>
                                            <p:strVal val="#ppt_w"/>
                                          </p:val>
                                        </p:tav>
                                      </p:tavLst>
                                    </p:anim>
                                    <p:anim calcmode="lin" valueType="num">
                                      <p:cBhvr>
                                        <p:cTn id="20" dur="2000" fill="hold"/>
                                        <p:tgtEl>
                                          <p:spTgt spid="3"/>
                                        </p:tgtEl>
                                        <p:attrNameLst>
                                          <p:attrName>ppt_h</p:attrName>
                                        </p:attrNameLst>
                                      </p:cBhvr>
                                      <p:tavLst>
                                        <p:tav tm="0">
                                          <p:val>
                                            <p:strVal val="#ppt_h"/>
                                          </p:val>
                                        </p:tav>
                                        <p:tav tm="100000">
                                          <p:val>
                                            <p:strVal val="#ppt_h"/>
                                          </p:val>
                                        </p:tav>
                                      </p:tavLst>
                                    </p:anim>
                                    <p:animEffect transition="in" filter="fade">
                                      <p:cBhvr>
                                        <p:cTn id="21" dur="2000"/>
                                        <p:tgtEl>
                                          <p:spTgt spid="3"/>
                                        </p:tgtEl>
                                      </p:cBhvr>
                                    </p:animEffect>
                                  </p:childTnLst>
                                </p:cTn>
                              </p:par>
                              <p:par>
                                <p:cTn id="22" presetID="42" presetClass="path" presetSubtype="0" accel="50000" decel="50000" fill="hold" grpId="1" nodeType="withEffect">
                                  <p:stCondLst>
                                    <p:cond delay="0"/>
                                  </p:stCondLst>
                                  <p:childTnLst>
                                    <p:animMotion origin="layout" path="M 0.35091 -4.44444E-6 L -1.45833E-6 -4.44444E-6 " pathEditMode="relative" rAng="0" ptsTypes="AA">
                                      <p:cBhvr>
                                        <p:cTn id="23" dur="2000" fill="hold"/>
                                        <p:tgtEl>
                                          <p:spTgt spid="3"/>
                                        </p:tgtEl>
                                        <p:attrNameLst>
                                          <p:attrName>ppt_x</p:attrName>
                                          <p:attrName>ppt_y</p:attrName>
                                        </p:attrNameLst>
                                      </p:cBhvr>
                                      <p:rCtr x="-17552" y="0"/>
                                    </p:animMotion>
                                  </p:childTnLst>
                                </p:cTn>
                              </p:par>
                              <p:par>
                                <p:cTn id="24" presetID="55"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2000" fill="hold"/>
                                        <p:tgtEl>
                                          <p:spTgt spid="13"/>
                                        </p:tgtEl>
                                        <p:attrNameLst>
                                          <p:attrName>ppt_w</p:attrName>
                                        </p:attrNameLst>
                                      </p:cBhvr>
                                      <p:tavLst>
                                        <p:tav tm="0">
                                          <p:val>
                                            <p:strVal val="#ppt_w*0.70"/>
                                          </p:val>
                                        </p:tav>
                                        <p:tav tm="100000">
                                          <p:val>
                                            <p:strVal val="#ppt_w"/>
                                          </p:val>
                                        </p:tav>
                                      </p:tavLst>
                                    </p:anim>
                                    <p:anim calcmode="lin" valueType="num">
                                      <p:cBhvr>
                                        <p:cTn id="27" dur="2000" fill="hold"/>
                                        <p:tgtEl>
                                          <p:spTgt spid="13"/>
                                        </p:tgtEl>
                                        <p:attrNameLst>
                                          <p:attrName>ppt_h</p:attrName>
                                        </p:attrNameLst>
                                      </p:cBhvr>
                                      <p:tavLst>
                                        <p:tav tm="0">
                                          <p:val>
                                            <p:strVal val="#ppt_h"/>
                                          </p:val>
                                        </p:tav>
                                        <p:tav tm="100000">
                                          <p:val>
                                            <p:strVal val="#ppt_h"/>
                                          </p:val>
                                        </p:tav>
                                      </p:tavLst>
                                    </p:anim>
                                    <p:animEffect transition="in" filter="fade">
                                      <p:cBhvr>
                                        <p:cTn id="28" dur="2000"/>
                                        <p:tgtEl>
                                          <p:spTgt spid="13"/>
                                        </p:tgtEl>
                                      </p:cBhvr>
                                    </p:animEffect>
                                  </p:childTnLst>
                                </p:cTn>
                              </p:par>
                              <p:par>
                                <p:cTn id="29" presetID="42" presetClass="path" presetSubtype="0" accel="50000" decel="50000" fill="hold" grpId="1" nodeType="withEffect">
                                  <p:stCondLst>
                                    <p:cond delay="0"/>
                                  </p:stCondLst>
                                  <p:childTnLst>
                                    <p:animMotion origin="layout" path="M -0.17461 -4.44444E-6 L -2.70833E-6 -4.44444E-6 " pathEditMode="relative" rAng="0" ptsTypes="AA">
                                      <p:cBhvr>
                                        <p:cTn id="30" dur="2000" fill="hold"/>
                                        <p:tgtEl>
                                          <p:spTgt spid="13"/>
                                        </p:tgtEl>
                                        <p:attrNameLst>
                                          <p:attrName>ppt_x</p:attrName>
                                          <p:attrName>ppt_y</p:attrName>
                                        </p:attrNameLst>
                                      </p:cBhvr>
                                      <p:rCtr x="8724" y="0"/>
                                    </p:animMotion>
                                  </p:childTnLst>
                                </p:cTn>
                              </p:par>
                              <p:par>
                                <p:cTn id="31" presetID="55"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p:cTn id="33" dur="2000" fill="hold"/>
                                        <p:tgtEl>
                                          <p:spTgt spid="14"/>
                                        </p:tgtEl>
                                        <p:attrNameLst>
                                          <p:attrName>ppt_w</p:attrName>
                                        </p:attrNameLst>
                                      </p:cBhvr>
                                      <p:tavLst>
                                        <p:tav tm="0">
                                          <p:val>
                                            <p:strVal val="#ppt_w*0.70"/>
                                          </p:val>
                                        </p:tav>
                                        <p:tav tm="100000">
                                          <p:val>
                                            <p:strVal val="#ppt_w"/>
                                          </p:val>
                                        </p:tav>
                                      </p:tavLst>
                                    </p:anim>
                                    <p:anim calcmode="lin" valueType="num">
                                      <p:cBhvr>
                                        <p:cTn id="34" dur="2000" fill="hold"/>
                                        <p:tgtEl>
                                          <p:spTgt spid="14"/>
                                        </p:tgtEl>
                                        <p:attrNameLst>
                                          <p:attrName>ppt_h</p:attrName>
                                        </p:attrNameLst>
                                      </p:cBhvr>
                                      <p:tavLst>
                                        <p:tav tm="0">
                                          <p:val>
                                            <p:strVal val="#ppt_h"/>
                                          </p:val>
                                        </p:tav>
                                        <p:tav tm="100000">
                                          <p:val>
                                            <p:strVal val="#ppt_h"/>
                                          </p:val>
                                        </p:tav>
                                      </p:tavLst>
                                    </p:anim>
                                    <p:animEffect transition="in" filter="fade">
                                      <p:cBhvr>
                                        <p:cTn id="35" dur="2000"/>
                                        <p:tgtEl>
                                          <p:spTgt spid="14"/>
                                        </p:tgtEl>
                                      </p:cBhvr>
                                    </p:animEffect>
                                  </p:childTnLst>
                                </p:cTn>
                              </p:par>
                              <p:par>
                                <p:cTn id="36" presetID="42" presetClass="path" presetSubtype="0" accel="50000" decel="50000" fill="hold" grpId="1" nodeType="withEffect">
                                  <p:stCondLst>
                                    <p:cond delay="0"/>
                                  </p:stCondLst>
                                  <p:childTnLst>
                                    <p:animMotion origin="layout" path="M -0.35039 -4.44444E-6 L -3.125E-6 -4.44444E-6 " pathEditMode="relative" rAng="0" ptsTypes="AA">
                                      <p:cBhvr>
                                        <p:cTn id="37" dur="2000" fill="hold"/>
                                        <p:tgtEl>
                                          <p:spTgt spid="14"/>
                                        </p:tgtEl>
                                        <p:attrNameLst>
                                          <p:attrName>ppt_x</p:attrName>
                                          <p:attrName>ppt_y</p:attrName>
                                        </p:attrNameLst>
                                      </p:cBhvr>
                                      <p:rCtr x="17513" y="0"/>
                                    </p:animMotion>
                                  </p:childTnLst>
                                </p:cTn>
                              </p:par>
                              <p:par>
                                <p:cTn id="38" presetID="17" presetClass="entr" presetSubtype="8"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2000" fill="hold"/>
                                        <p:tgtEl>
                                          <p:spTgt spid="16"/>
                                        </p:tgtEl>
                                        <p:attrNameLst>
                                          <p:attrName>ppt_x</p:attrName>
                                        </p:attrNameLst>
                                      </p:cBhvr>
                                      <p:tavLst>
                                        <p:tav tm="0">
                                          <p:val>
                                            <p:strVal val="#ppt_x-#ppt_w/2"/>
                                          </p:val>
                                        </p:tav>
                                        <p:tav tm="100000">
                                          <p:val>
                                            <p:strVal val="#ppt_x"/>
                                          </p:val>
                                        </p:tav>
                                      </p:tavLst>
                                    </p:anim>
                                    <p:anim calcmode="lin" valueType="num">
                                      <p:cBhvr>
                                        <p:cTn id="41" dur="2000" fill="hold"/>
                                        <p:tgtEl>
                                          <p:spTgt spid="16"/>
                                        </p:tgtEl>
                                        <p:attrNameLst>
                                          <p:attrName>ppt_y</p:attrName>
                                        </p:attrNameLst>
                                      </p:cBhvr>
                                      <p:tavLst>
                                        <p:tav tm="0">
                                          <p:val>
                                            <p:strVal val="#ppt_y"/>
                                          </p:val>
                                        </p:tav>
                                        <p:tav tm="100000">
                                          <p:val>
                                            <p:strVal val="#ppt_y"/>
                                          </p:val>
                                        </p:tav>
                                      </p:tavLst>
                                    </p:anim>
                                    <p:anim calcmode="lin" valueType="num">
                                      <p:cBhvr>
                                        <p:cTn id="42" dur="2000" fill="hold"/>
                                        <p:tgtEl>
                                          <p:spTgt spid="16"/>
                                        </p:tgtEl>
                                        <p:attrNameLst>
                                          <p:attrName>ppt_w</p:attrName>
                                        </p:attrNameLst>
                                      </p:cBhvr>
                                      <p:tavLst>
                                        <p:tav tm="0">
                                          <p:val>
                                            <p:fltVal val="0"/>
                                          </p:val>
                                        </p:tav>
                                        <p:tav tm="100000">
                                          <p:val>
                                            <p:strVal val="#ppt_w"/>
                                          </p:val>
                                        </p:tav>
                                      </p:tavLst>
                                    </p:anim>
                                    <p:anim calcmode="lin" valueType="num">
                                      <p:cBhvr>
                                        <p:cTn id="43" dur="2000" fill="hold"/>
                                        <p:tgtEl>
                                          <p:spTgt spid="16"/>
                                        </p:tgtEl>
                                        <p:attrNameLst>
                                          <p:attrName>ppt_h</p:attrName>
                                        </p:attrNameLst>
                                      </p:cBhvr>
                                      <p:tavLst>
                                        <p:tav tm="0">
                                          <p:val>
                                            <p:strVal val="#ppt_h"/>
                                          </p:val>
                                        </p:tav>
                                        <p:tav tm="100000">
                                          <p:val>
                                            <p:strVal val="#ppt_h"/>
                                          </p:val>
                                        </p:tav>
                                      </p:tavLst>
                                    </p:anim>
                                  </p:childTnLst>
                                </p:cTn>
                              </p:par>
                              <p:par>
                                <p:cTn id="44" presetID="17" presetClass="entr" presetSubtype="8"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p:cTn id="46" dur="2000" fill="hold"/>
                                        <p:tgtEl>
                                          <p:spTgt spid="18"/>
                                        </p:tgtEl>
                                        <p:attrNameLst>
                                          <p:attrName>ppt_x</p:attrName>
                                        </p:attrNameLst>
                                      </p:cBhvr>
                                      <p:tavLst>
                                        <p:tav tm="0">
                                          <p:val>
                                            <p:strVal val="#ppt_x-#ppt_w/2"/>
                                          </p:val>
                                        </p:tav>
                                        <p:tav tm="100000">
                                          <p:val>
                                            <p:strVal val="#ppt_x"/>
                                          </p:val>
                                        </p:tav>
                                      </p:tavLst>
                                    </p:anim>
                                    <p:anim calcmode="lin" valueType="num">
                                      <p:cBhvr>
                                        <p:cTn id="47" dur="2000" fill="hold"/>
                                        <p:tgtEl>
                                          <p:spTgt spid="18"/>
                                        </p:tgtEl>
                                        <p:attrNameLst>
                                          <p:attrName>ppt_y</p:attrName>
                                        </p:attrNameLst>
                                      </p:cBhvr>
                                      <p:tavLst>
                                        <p:tav tm="0">
                                          <p:val>
                                            <p:strVal val="#ppt_y"/>
                                          </p:val>
                                        </p:tav>
                                        <p:tav tm="100000">
                                          <p:val>
                                            <p:strVal val="#ppt_y"/>
                                          </p:val>
                                        </p:tav>
                                      </p:tavLst>
                                    </p:anim>
                                    <p:anim calcmode="lin" valueType="num">
                                      <p:cBhvr>
                                        <p:cTn id="48" dur="2000" fill="hold"/>
                                        <p:tgtEl>
                                          <p:spTgt spid="18"/>
                                        </p:tgtEl>
                                        <p:attrNameLst>
                                          <p:attrName>ppt_w</p:attrName>
                                        </p:attrNameLst>
                                      </p:cBhvr>
                                      <p:tavLst>
                                        <p:tav tm="0">
                                          <p:val>
                                            <p:fltVal val="0"/>
                                          </p:val>
                                        </p:tav>
                                        <p:tav tm="100000">
                                          <p:val>
                                            <p:strVal val="#ppt_w"/>
                                          </p:val>
                                        </p:tav>
                                      </p:tavLst>
                                    </p:anim>
                                    <p:anim calcmode="lin" valueType="num">
                                      <p:cBhvr>
                                        <p:cTn id="49" dur="2000" fill="hold"/>
                                        <p:tgtEl>
                                          <p:spTgt spid="18"/>
                                        </p:tgtEl>
                                        <p:attrNameLst>
                                          <p:attrName>ppt_h</p:attrName>
                                        </p:attrNameLst>
                                      </p:cBhvr>
                                      <p:tavLst>
                                        <p:tav tm="0">
                                          <p:val>
                                            <p:strVal val="#ppt_h"/>
                                          </p:val>
                                        </p:tav>
                                        <p:tav tm="100000">
                                          <p:val>
                                            <p:strVal val="#ppt_h"/>
                                          </p:val>
                                        </p:tav>
                                      </p:tavLst>
                                    </p:anim>
                                  </p:childTnLst>
                                </p:cTn>
                              </p:par>
                              <p:par>
                                <p:cTn id="50" presetID="17" presetClass="entr" presetSubtype="8" fill="hold" nodeType="with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p:cTn id="52" dur="2000" fill="hold"/>
                                        <p:tgtEl>
                                          <p:spTgt spid="19"/>
                                        </p:tgtEl>
                                        <p:attrNameLst>
                                          <p:attrName>ppt_x</p:attrName>
                                        </p:attrNameLst>
                                      </p:cBhvr>
                                      <p:tavLst>
                                        <p:tav tm="0">
                                          <p:val>
                                            <p:strVal val="#ppt_x-#ppt_w/2"/>
                                          </p:val>
                                        </p:tav>
                                        <p:tav tm="100000">
                                          <p:val>
                                            <p:strVal val="#ppt_x"/>
                                          </p:val>
                                        </p:tav>
                                      </p:tavLst>
                                    </p:anim>
                                    <p:anim calcmode="lin" valueType="num">
                                      <p:cBhvr>
                                        <p:cTn id="53" dur="2000" fill="hold"/>
                                        <p:tgtEl>
                                          <p:spTgt spid="19"/>
                                        </p:tgtEl>
                                        <p:attrNameLst>
                                          <p:attrName>ppt_y</p:attrName>
                                        </p:attrNameLst>
                                      </p:cBhvr>
                                      <p:tavLst>
                                        <p:tav tm="0">
                                          <p:val>
                                            <p:strVal val="#ppt_y"/>
                                          </p:val>
                                        </p:tav>
                                        <p:tav tm="100000">
                                          <p:val>
                                            <p:strVal val="#ppt_y"/>
                                          </p:val>
                                        </p:tav>
                                      </p:tavLst>
                                    </p:anim>
                                    <p:anim calcmode="lin" valueType="num">
                                      <p:cBhvr>
                                        <p:cTn id="54" dur="2000" fill="hold"/>
                                        <p:tgtEl>
                                          <p:spTgt spid="19"/>
                                        </p:tgtEl>
                                        <p:attrNameLst>
                                          <p:attrName>ppt_w</p:attrName>
                                        </p:attrNameLst>
                                      </p:cBhvr>
                                      <p:tavLst>
                                        <p:tav tm="0">
                                          <p:val>
                                            <p:fltVal val="0"/>
                                          </p:val>
                                        </p:tav>
                                        <p:tav tm="100000">
                                          <p:val>
                                            <p:strVal val="#ppt_w"/>
                                          </p:val>
                                        </p:tav>
                                      </p:tavLst>
                                    </p:anim>
                                    <p:anim calcmode="lin" valueType="num">
                                      <p:cBhvr>
                                        <p:cTn id="55" dur="2000" fill="hold"/>
                                        <p:tgtEl>
                                          <p:spTgt spid="19"/>
                                        </p:tgtEl>
                                        <p:attrNameLst>
                                          <p:attrName>ppt_h</p:attrName>
                                        </p:attrNameLst>
                                      </p:cBhvr>
                                      <p:tavLst>
                                        <p:tav tm="0">
                                          <p:val>
                                            <p:strVal val="#ppt_h"/>
                                          </p:val>
                                        </p:tav>
                                        <p:tav tm="100000">
                                          <p:val>
                                            <p:strVal val="#ppt_h"/>
                                          </p:val>
                                        </p:tav>
                                      </p:tavLst>
                                    </p:anim>
                                  </p:childTnLst>
                                </p:cTn>
                              </p:par>
                              <p:par>
                                <p:cTn id="56" presetID="12" presetClass="entr" presetSubtype="2" fill="hold" grpId="0" nodeType="withEffect">
                                  <p:stCondLst>
                                    <p:cond delay="1750"/>
                                  </p:stCondLst>
                                  <p:childTnLst>
                                    <p:set>
                                      <p:cBhvr>
                                        <p:cTn id="57" dur="1" fill="hold">
                                          <p:stCondLst>
                                            <p:cond delay="0"/>
                                          </p:stCondLst>
                                        </p:cTn>
                                        <p:tgtEl>
                                          <p:spTgt spid="244"/>
                                        </p:tgtEl>
                                        <p:attrNameLst>
                                          <p:attrName>style.visibility</p:attrName>
                                        </p:attrNameLst>
                                      </p:cBhvr>
                                      <p:to>
                                        <p:strVal val="visible"/>
                                      </p:to>
                                    </p:set>
                                    <p:anim calcmode="lin" valueType="num">
                                      <p:cBhvr additive="base">
                                        <p:cTn id="58" dur="1000"/>
                                        <p:tgtEl>
                                          <p:spTgt spid="244"/>
                                        </p:tgtEl>
                                        <p:attrNameLst>
                                          <p:attrName>ppt_x</p:attrName>
                                        </p:attrNameLst>
                                      </p:cBhvr>
                                      <p:tavLst>
                                        <p:tav tm="0">
                                          <p:val>
                                            <p:strVal val="#ppt_x+#ppt_w*1.125000"/>
                                          </p:val>
                                        </p:tav>
                                        <p:tav tm="100000">
                                          <p:val>
                                            <p:strVal val="#ppt_x"/>
                                          </p:val>
                                        </p:tav>
                                      </p:tavLst>
                                    </p:anim>
                                    <p:animEffect transition="in" filter="wipe(left)">
                                      <p:cBhvr>
                                        <p:cTn id="59" dur="1000"/>
                                        <p:tgtEl>
                                          <p:spTgt spid="244"/>
                                        </p:tgtEl>
                                      </p:cBhvr>
                                    </p:animEffect>
                                  </p:childTnLst>
                                </p:cTn>
                              </p:par>
                              <p:par>
                                <p:cTn id="60" presetID="12" presetClass="entr" presetSubtype="2" fill="hold" grpId="0" nodeType="withEffect">
                                  <p:stCondLst>
                                    <p:cond delay="1750"/>
                                  </p:stCondLst>
                                  <p:childTnLst>
                                    <p:set>
                                      <p:cBhvr>
                                        <p:cTn id="61" dur="1" fill="hold">
                                          <p:stCondLst>
                                            <p:cond delay="0"/>
                                          </p:stCondLst>
                                        </p:cTn>
                                        <p:tgtEl>
                                          <p:spTgt spid="245"/>
                                        </p:tgtEl>
                                        <p:attrNameLst>
                                          <p:attrName>style.visibility</p:attrName>
                                        </p:attrNameLst>
                                      </p:cBhvr>
                                      <p:to>
                                        <p:strVal val="visible"/>
                                      </p:to>
                                    </p:set>
                                    <p:anim calcmode="lin" valueType="num">
                                      <p:cBhvr additive="base">
                                        <p:cTn id="62" dur="1000"/>
                                        <p:tgtEl>
                                          <p:spTgt spid="245"/>
                                        </p:tgtEl>
                                        <p:attrNameLst>
                                          <p:attrName>ppt_x</p:attrName>
                                        </p:attrNameLst>
                                      </p:cBhvr>
                                      <p:tavLst>
                                        <p:tav tm="0">
                                          <p:val>
                                            <p:strVal val="#ppt_x+#ppt_w*1.125000"/>
                                          </p:val>
                                        </p:tav>
                                        <p:tav tm="100000">
                                          <p:val>
                                            <p:strVal val="#ppt_x"/>
                                          </p:val>
                                        </p:tav>
                                      </p:tavLst>
                                    </p:anim>
                                    <p:animEffect transition="in" filter="wipe(left)">
                                      <p:cBhvr>
                                        <p:cTn id="63" dur="1000"/>
                                        <p:tgtEl>
                                          <p:spTgt spid="245"/>
                                        </p:tgtEl>
                                      </p:cBhvr>
                                    </p:animEffect>
                                  </p:childTnLst>
                                </p:cTn>
                              </p:par>
                              <p:par>
                                <p:cTn id="64" presetID="12" presetClass="entr" presetSubtype="2" fill="hold" grpId="0" nodeType="withEffect">
                                  <p:stCondLst>
                                    <p:cond delay="1750"/>
                                  </p:stCondLst>
                                  <p:childTnLst>
                                    <p:set>
                                      <p:cBhvr>
                                        <p:cTn id="65" dur="1" fill="hold">
                                          <p:stCondLst>
                                            <p:cond delay="0"/>
                                          </p:stCondLst>
                                        </p:cTn>
                                        <p:tgtEl>
                                          <p:spTgt spid="246"/>
                                        </p:tgtEl>
                                        <p:attrNameLst>
                                          <p:attrName>style.visibility</p:attrName>
                                        </p:attrNameLst>
                                      </p:cBhvr>
                                      <p:to>
                                        <p:strVal val="visible"/>
                                      </p:to>
                                    </p:set>
                                    <p:anim calcmode="lin" valueType="num">
                                      <p:cBhvr additive="base">
                                        <p:cTn id="66" dur="1000"/>
                                        <p:tgtEl>
                                          <p:spTgt spid="246"/>
                                        </p:tgtEl>
                                        <p:attrNameLst>
                                          <p:attrName>ppt_x</p:attrName>
                                        </p:attrNameLst>
                                      </p:cBhvr>
                                      <p:tavLst>
                                        <p:tav tm="0">
                                          <p:val>
                                            <p:strVal val="#ppt_x+#ppt_w*1.125000"/>
                                          </p:val>
                                        </p:tav>
                                        <p:tav tm="100000">
                                          <p:val>
                                            <p:strVal val="#ppt_x"/>
                                          </p:val>
                                        </p:tav>
                                      </p:tavLst>
                                    </p:anim>
                                    <p:animEffect transition="in" filter="wipe(left)">
                                      <p:cBhvr>
                                        <p:cTn id="67" dur="1000"/>
                                        <p:tgtEl>
                                          <p:spTgt spid="246"/>
                                        </p:tgtEl>
                                      </p:cBhvr>
                                    </p:animEffect>
                                  </p:childTnLst>
                                </p:cTn>
                              </p:par>
                              <p:par>
                                <p:cTn id="68" presetID="12" presetClass="entr" presetSubtype="4" fill="hold" grpId="0" nodeType="withEffect">
                                  <p:stCondLst>
                                    <p:cond delay="1750"/>
                                  </p:stCondLst>
                                  <p:childTnLst>
                                    <p:set>
                                      <p:cBhvr>
                                        <p:cTn id="69" dur="1" fill="hold">
                                          <p:stCondLst>
                                            <p:cond delay="0"/>
                                          </p:stCondLst>
                                        </p:cTn>
                                        <p:tgtEl>
                                          <p:spTgt spid="4114"/>
                                        </p:tgtEl>
                                        <p:attrNameLst>
                                          <p:attrName>style.visibility</p:attrName>
                                        </p:attrNameLst>
                                      </p:cBhvr>
                                      <p:to>
                                        <p:strVal val="visible"/>
                                      </p:to>
                                    </p:set>
                                    <p:anim calcmode="lin" valueType="num">
                                      <p:cBhvr additive="base">
                                        <p:cTn id="70" dur="1000"/>
                                        <p:tgtEl>
                                          <p:spTgt spid="4114"/>
                                        </p:tgtEl>
                                        <p:attrNameLst>
                                          <p:attrName>ppt_y</p:attrName>
                                        </p:attrNameLst>
                                      </p:cBhvr>
                                      <p:tavLst>
                                        <p:tav tm="0">
                                          <p:val>
                                            <p:strVal val="#ppt_y+#ppt_h*1.125000"/>
                                          </p:val>
                                        </p:tav>
                                        <p:tav tm="100000">
                                          <p:val>
                                            <p:strVal val="#ppt_y"/>
                                          </p:val>
                                        </p:tav>
                                      </p:tavLst>
                                    </p:anim>
                                    <p:animEffect transition="in" filter="wipe(up)">
                                      <p:cBhvr>
                                        <p:cTn id="71" dur="1000"/>
                                        <p:tgtEl>
                                          <p:spTgt spid="4114"/>
                                        </p:tgtEl>
                                      </p:cBhvr>
                                    </p:animEffect>
                                  </p:childTnLst>
                                </p:cTn>
                              </p:par>
                              <p:par>
                                <p:cTn id="72" presetID="12" presetClass="entr" presetSubtype="4" fill="hold" grpId="0" nodeType="withEffect">
                                  <p:stCondLst>
                                    <p:cond delay="1750"/>
                                  </p:stCondLst>
                                  <p:childTnLst>
                                    <p:set>
                                      <p:cBhvr>
                                        <p:cTn id="73" dur="1" fill="hold">
                                          <p:stCondLst>
                                            <p:cond delay="0"/>
                                          </p:stCondLst>
                                        </p:cTn>
                                        <p:tgtEl>
                                          <p:spTgt spid="240"/>
                                        </p:tgtEl>
                                        <p:attrNameLst>
                                          <p:attrName>style.visibility</p:attrName>
                                        </p:attrNameLst>
                                      </p:cBhvr>
                                      <p:to>
                                        <p:strVal val="visible"/>
                                      </p:to>
                                    </p:set>
                                    <p:anim calcmode="lin" valueType="num">
                                      <p:cBhvr additive="base">
                                        <p:cTn id="74" dur="1000"/>
                                        <p:tgtEl>
                                          <p:spTgt spid="240"/>
                                        </p:tgtEl>
                                        <p:attrNameLst>
                                          <p:attrName>ppt_y</p:attrName>
                                        </p:attrNameLst>
                                      </p:cBhvr>
                                      <p:tavLst>
                                        <p:tav tm="0">
                                          <p:val>
                                            <p:strVal val="#ppt_y+#ppt_h*1.125000"/>
                                          </p:val>
                                        </p:tav>
                                        <p:tav tm="100000">
                                          <p:val>
                                            <p:strVal val="#ppt_y"/>
                                          </p:val>
                                        </p:tav>
                                      </p:tavLst>
                                    </p:anim>
                                    <p:animEffect transition="in" filter="wipe(up)">
                                      <p:cBhvr>
                                        <p:cTn id="75" dur="1000"/>
                                        <p:tgtEl>
                                          <p:spTgt spid="240"/>
                                        </p:tgtEl>
                                      </p:cBhvr>
                                    </p:animEffect>
                                  </p:childTnLst>
                                </p:cTn>
                              </p:par>
                              <p:par>
                                <p:cTn id="76" presetID="12" presetClass="entr" presetSubtype="4" fill="hold" grpId="0" nodeType="withEffect">
                                  <p:stCondLst>
                                    <p:cond delay="1750"/>
                                  </p:stCondLst>
                                  <p:childTnLst>
                                    <p:set>
                                      <p:cBhvr>
                                        <p:cTn id="77" dur="1" fill="hold">
                                          <p:stCondLst>
                                            <p:cond delay="0"/>
                                          </p:stCondLst>
                                        </p:cTn>
                                        <p:tgtEl>
                                          <p:spTgt spid="241"/>
                                        </p:tgtEl>
                                        <p:attrNameLst>
                                          <p:attrName>style.visibility</p:attrName>
                                        </p:attrNameLst>
                                      </p:cBhvr>
                                      <p:to>
                                        <p:strVal val="visible"/>
                                      </p:to>
                                    </p:set>
                                    <p:anim calcmode="lin" valueType="num">
                                      <p:cBhvr additive="base">
                                        <p:cTn id="78" dur="1000"/>
                                        <p:tgtEl>
                                          <p:spTgt spid="241"/>
                                        </p:tgtEl>
                                        <p:attrNameLst>
                                          <p:attrName>ppt_y</p:attrName>
                                        </p:attrNameLst>
                                      </p:cBhvr>
                                      <p:tavLst>
                                        <p:tav tm="0">
                                          <p:val>
                                            <p:strVal val="#ppt_y+#ppt_h*1.125000"/>
                                          </p:val>
                                        </p:tav>
                                        <p:tav tm="100000">
                                          <p:val>
                                            <p:strVal val="#ppt_y"/>
                                          </p:val>
                                        </p:tav>
                                      </p:tavLst>
                                    </p:anim>
                                    <p:animEffect transition="in" filter="wipe(up)">
                                      <p:cBhvr>
                                        <p:cTn id="79" dur="1000"/>
                                        <p:tgtEl>
                                          <p:spTgt spid="241"/>
                                        </p:tgtEl>
                                      </p:cBhvr>
                                    </p:animEffect>
                                  </p:childTnLst>
                                </p:cTn>
                              </p:par>
                              <p:par>
                                <p:cTn id="80" presetID="12" presetClass="entr" presetSubtype="4" fill="hold" grpId="0" nodeType="withEffect">
                                  <p:stCondLst>
                                    <p:cond delay="1750"/>
                                  </p:stCondLst>
                                  <p:childTnLst>
                                    <p:set>
                                      <p:cBhvr>
                                        <p:cTn id="81" dur="1" fill="hold">
                                          <p:stCondLst>
                                            <p:cond delay="0"/>
                                          </p:stCondLst>
                                        </p:cTn>
                                        <p:tgtEl>
                                          <p:spTgt spid="242"/>
                                        </p:tgtEl>
                                        <p:attrNameLst>
                                          <p:attrName>style.visibility</p:attrName>
                                        </p:attrNameLst>
                                      </p:cBhvr>
                                      <p:to>
                                        <p:strVal val="visible"/>
                                      </p:to>
                                    </p:set>
                                    <p:anim calcmode="lin" valueType="num">
                                      <p:cBhvr additive="base">
                                        <p:cTn id="82" dur="1000"/>
                                        <p:tgtEl>
                                          <p:spTgt spid="242"/>
                                        </p:tgtEl>
                                        <p:attrNameLst>
                                          <p:attrName>ppt_y</p:attrName>
                                        </p:attrNameLst>
                                      </p:cBhvr>
                                      <p:tavLst>
                                        <p:tav tm="0">
                                          <p:val>
                                            <p:strVal val="#ppt_y+#ppt_h*1.125000"/>
                                          </p:val>
                                        </p:tav>
                                        <p:tav tm="100000">
                                          <p:val>
                                            <p:strVal val="#ppt_y"/>
                                          </p:val>
                                        </p:tav>
                                      </p:tavLst>
                                    </p:anim>
                                    <p:animEffect transition="in" filter="wipe(up)">
                                      <p:cBhvr>
                                        <p:cTn id="83" dur="1000"/>
                                        <p:tgtEl>
                                          <p:spTgt spid="242"/>
                                        </p:tgtEl>
                                      </p:cBhvr>
                                    </p:animEffect>
                                  </p:childTnLst>
                                </p:cTn>
                              </p:par>
                              <p:par>
                                <p:cTn id="84" presetID="12" presetClass="entr" presetSubtype="4" fill="hold" grpId="0" nodeType="withEffect">
                                  <p:stCondLst>
                                    <p:cond delay="1750"/>
                                  </p:stCondLst>
                                  <p:childTnLst>
                                    <p:set>
                                      <p:cBhvr>
                                        <p:cTn id="85" dur="1" fill="hold">
                                          <p:stCondLst>
                                            <p:cond delay="0"/>
                                          </p:stCondLst>
                                        </p:cTn>
                                        <p:tgtEl>
                                          <p:spTgt spid="243"/>
                                        </p:tgtEl>
                                        <p:attrNameLst>
                                          <p:attrName>style.visibility</p:attrName>
                                        </p:attrNameLst>
                                      </p:cBhvr>
                                      <p:to>
                                        <p:strVal val="visible"/>
                                      </p:to>
                                    </p:set>
                                    <p:anim calcmode="lin" valueType="num">
                                      <p:cBhvr additive="base">
                                        <p:cTn id="86" dur="1000"/>
                                        <p:tgtEl>
                                          <p:spTgt spid="243"/>
                                        </p:tgtEl>
                                        <p:attrNameLst>
                                          <p:attrName>ppt_y</p:attrName>
                                        </p:attrNameLst>
                                      </p:cBhvr>
                                      <p:tavLst>
                                        <p:tav tm="0">
                                          <p:val>
                                            <p:strVal val="#ppt_y+#ppt_h*1.125000"/>
                                          </p:val>
                                        </p:tav>
                                        <p:tav tm="100000">
                                          <p:val>
                                            <p:strVal val="#ppt_y"/>
                                          </p:val>
                                        </p:tav>
                                      </p:tavLst>
                                    </p:anim>
                                    <p:animEffect transition="in" filter="wipe(up)">
                                      <p:cBhvr>
                                        <p:cTn id="87" dur="1000"/>
                                        <p:tgtEl>
                                          <p:spTgt spid="243"/>
                                        </p:tgtEl>
                                      </p:cBhvr>
                                    </p:animEffect>
                                  </p:childTnLst>
                                </p:cTn>
                              </p:par>
                              <p:par>
                                <p:cTn id="88" presetID="53" presetClass="entr" presetSubtype="16" fill="hold" grpId="0" nodeType="withEffect">
                                  <p:stCondLst>
                                    <p:cond delay="2500"/>
                                  </p:stCondLst>
                                  <p:childTnLst>
                                    <p:set>
                                      <p:cBhvr>
                                        <p:cTn id="89" dur="1" fill="hold">
                                          <p:stCondLst>
                                            <p:cond delay="0"/>
                                          </p:stCondLst>
                                        </p:cTn>
                                        <p:tgtEl>
                                          <p:spTgt spid="202"/>
                                        </p:tgtEl>
                                        <p:attrNameLst>
                                          <p:attrName>style.visibility</p:attrName>
                                        </p:attrNameLst>
                                      </p:cBhvr>
                                      <p:to>
                                        <p:strVal val="visible"/>
                                      </p:to>
                                    </p:set>
                                    <p:anim calcmode="lin" valueType="num">
                                      <p:cBhvr>
                                        <p:cTn id="90" dur="1000" fill="hold"/>
                                        <p:tgtEl>
                                          <p:spTgt spid="202"/>
                                        </p:tgtEl>
                                        <p:attrNameLst>
                                          <p:attrName>ppt_w</p:attrName>
                                        </p:attrNameLst>
                                      </p:cBhvr>
                                      <p:tavLst>
                                        <p:tav tm="0">
                                          <p:val>
                                            <p:fltVal val="0"/>
                                          </p:val>
                                        </p:tav>
                                        <p:tav tm="100000">
                                          <p:val>
                                            <p:strVal val="#ppt_w"/>
                                          </p:val>
                                        </p:tav>
                                      </p:tavLst>
                                    </p:anim>
                                    <p:anim calcmode="lin" valueType="num">
                                      <p:cBhvr>
                                        <p:cTn id="91" dur="1000" fill="hold"/>
                                        <p:tgtEl>
                                          <p:spTgt spid="202"/>
                                        </p:tgtEl>
                                        <p:attrNameLst>
                                          <p:attrName>ppt_h</p:attrName>
                                        </p:attrNameLst>
                                      </p:cBhvr>
                                      <p:tavLst>
                                        <p:tav tm="0">
                                          <p:val>
                                            <p:fltVal val="0"/>
                                          </p:val>
                                        </p:tav>
                                        <p:tav tm="100000">
                                          <p:val>
                                            <p:strVal val="#ppt_h"/>
                                          </p:val>
                                        </p:tav>
                                      </p:tavLst>
                                    </p:anim>
                                    <p:animEffect transition="in" filter="fade">
                                      <p:cBhvr>
                                        <p:cTn id="92" dur="1000"/>
                                        <p:tgtEl>
                                          <p:spTgt spid="202"/>
                                        </p:tgtEl>
                                      </p:cBhvr>
                                    </p:animEffect>
                                  </p:childTnLst>
                                </p:cTn>
                              </p:par>
                              <p:par>
                                <p:cTn id="93" presetID="53" presetClass="entr" presetSubtype="16" fill="hold" grpId="0" nodeType="withEffect">
                                  <p:stCondLst>
                                    <p:cond delay="2500"/>
                                  </p:stCondLst>
                                  <p:childTnLst>
                                    <p:set>
                                      <p:cBhvr>
                                        <p:cTn id="94" dur="1" fill="hold">
                                          <p:stCondLst>
                                            <p:cond delay="0"/>
                                          </p:stCondLst>
                                        </p:cTn>
                                        <p:tgtEl>
                                          <p:spTgt spid="212"/>
                                        </p:tgtEl>
                                        <p:attrNameLst>
                                          <p:attrName>style.visibility</p:attrName>
                                        </p:attrNameLst>
                                      </p:cBhvr>
                                      <p:to>
                                        <p:strVal val="visible"/>
                                      </p:to>
                                    </p:set>
                                    <p:anim calcmode="lin" valueType="num">
                                      <p:cBhvr>
                                        <p:cTn id="95" dur="1000" fill="hold"/>
                                        <p:tgtEl>
                                          <p:spTgt spid="212"/>
                                        </p:tgtEl>
                                        <p:attrNameLst>
                                          <p:attrName>ppt_w</p:attrName>
                                        </p:attrNameLst>
                                      </p:cBhvr>
                                      <p:tavLst>
                                        <p:tav tm="0">
                                          <p:val>
                                            <p:fltVal val="0"/>
                                          </p:val>
                                        </p:tav>
                                        <p:tav tm="100000">
                                          <p:val>
                                            <p:strVal val="#ppt_w"/>
                                          </p:val>
                                        </p:tav>
                                      </p:tavLst>
                                    </p:anim>
                                    <p:anim calcmode="lin" valueType="num">
                                      <p:cBhvr>
                                        <p:cTn id="96" dur="1000" fill="hold"/>
                                        <p:tgtEl>
                                          <p:spTgt spid="212"/>
                                        </p:tgtEl>
                                        <p:attrNameLst>
                                          <p:attrName>ppt_h</p:attrName>
                                        </p:attrNameLst>
                                      </p:cBhvr>
                                      <p:tavLst>
                                        <p:tav tm="0">
                                          <p:val>
                                            <p:fltVal val="0"/>
                                          </p:val>
                                        </p:tav>
                                        <p:tav tm="100000">
                                          <p:val>
                                            <p:strVal val="#ppt_h"/>
                                          </p:val>
                                        </p:tav>
                                      </p:tavLst>
                                    </p:anim>
                                    <p:animEffect transition="in" filter="fade">
                                      <p:cBhvr>
                                        <p:cTn id="97" dur="1000"/>
                                        <p:tgtEl>
                                          <p:spTgt spid="212"/>
                                        </p:tgtEl>
                                      </p:cBhvr>
                                    </p:animEffect>
                                  </p:childTnLst>
                                </p:cTn>
                              </p:par>
                              <p:par>
                                <p:cTn id="98" presetID="53" presetClass="entr" presetSubtype="16" fill="hold" grpId="0" nodeType="withEffect">
                                  <p:stCondLst>
                                    <p:cond delay="2500"/>
                                  </p:stCondLst>
                                  <p:childTnLst>
                                    <p:set>
                                      <p:cBhvr>
                                        <p:cTn id="99" dur="1" fill="hold">
                                          <p:stCondLst>
                                            <p:cond delay="0"/>
                                          </p:stCondLst>
                                        </p:cTn>
                                        <p:tgtEl>
                                          <p:spTgt spid="215"/>
                                        </p:tgtEl>
                                        <p:attrNameLst>
                                          <p:attrName>style.visibility</p:attrName>
                                        </p:attrNameLst>
                                      </p:cBhvr>
                                      <p:to>
                                        <p:strVal val="visible"/>
                                      </p:to>
                                    </p:set>
                                    <p:anim calcmode="lin" valueType="num">
                                      <p:cBhvr>
                                        <p:cTn id="100" dur="1000" fill="hold"/>
                                        <p:tgtEl>
                                          <p:spTgt spid="215"/>
                                        </p:tgtEl>
                                        <p:attrNameLst>
                                          <p:attrName>ppt_w</p:attrName>
                                        </p:attrNameLst>
                                      </p:cBhvr>
                                      <p:tavLst>
                                        <p:tav tm="0">
                                          <p:val>
                                            <p:fltVal val="0"/>
                                          </p:val>
                                        </p:tav>
                                        <p:tav tm="100000">
                                          <p:val>
                                            <p:strVal val="#ppt_w"/>
                                          </p:val>
                                        </p:tav>
                                      </p:tavLst>
                                    </p:anim>
                                    <p:anim calcmode="lin" valueType="num">
                                      <p:cBhvr>
                                        <p:cTn id="101" dur="1000" fill="hold"/>
                                        <p:tgtEl>
                                          <p:spTgt spid="215"/>
                                        </p:tgtEl>
                                        <p:attrNameLst>
                                          <p:attrName>ppt_h</p:attrName>
                                        </p:attrNameLst>
                                      </p:cBhvr>
                                      <p:tavLst>
                                        <p:tav tm="0">
                                          <p:val>
                                            <p:fltVal val="0"/>
                                          </p:val>
                                        </p:tav>
                                        <p:tav tm="100000">
                                          <p:val>
                                            <p:strVal val="#ppt_h"/>
                                          </p:val>
                                        </p:tav>
                                      </p:tavLst>
                                    </p:anim>
                                    <p:animEffect transition="in" filter="fade">
                                      <p:cBhvr>
                                        <p:cTn id="102" dur="1000"/>
                                        <p:tgtEl>
                                          <p:spTgt spid="215"/>
                                        </p:tgtEl>
                                      </p:cBhvr>
                                    </p:animEffect>
                                  </p:childTnLst>
                                </p:cTn>
                              </p:par>
                              <p:par>
                                <p:cTn id="103" presetID="53" presetClass="entr" presetSubtype="16" fill="hold" grpId="0" nodeType="withEffect">
                                  <p:stCondLst>
                                    <p:cond delay="2500"/>
                                  </p:stCondLst>
                                  <p:childTnLst>
                                    <p:set>
                                      <p:cBhvr>
                                        <p:cTn id="104" dur="1" fill="hold">
                                          <p:stCondLst>
                                            <p:cond delay="0"/>
                                          </p:stCondLst>
                                        </p:cTn>
                                        <p:tgtEl>
                                          <p:spTgt spid="204"/>
                                        </p:tgtEl>
                                        <p:attrNameLst>
                                          <p:attrName>style.visibility</p:attrName>
                                        </p:attrNameLst>
                                      </p:cBhvr>
                                      <p:to>
                                        <p:strVal val="visible"/>
                                      </p:to>
                                    </p:set>
                                    <p:anim calcmode="lin" valueType="num">
                                      <p:cBhvr>
                                        <p:cTn id="105" dur="1000" fill="hold"/>
                                        <p:tgtEl>
                                          <p:spTgt spid="204"/>
                                        </p:tgtEl>
                                        <p:attrNameLst>
                                          <p:attrName>ppt_w</p:attrName>
                                        </p:attrNameLst>
                                      </p:cBhvr>
                                      <p:tavLst>
                                        <p:tav tm="0">
                                          <p:val>
                                            <p:fltVal val="0"/>
                                          </p:val>
                                        </p:tav>
                                        <p:tav tm="100000">
                                          <p:val>
                                            <p:strVal val="#ppt_w"/>
                                          </p:val>
                                        </p:tav>
                                      </p:tavLst>
                                    </p:anim>
                                    <p:anim calcmode="lin" valueType="num">
                                      <p:cBhvr>
                                        <p:cTn id="106" dur="1000" fill="hold"/>
                                        <p:tgtEl>
                                          <p:spTgt spid="204"/>
                                        </p:tgtEl>
                                        <p:attrNameLst>
                                          <p:attrName>ppt_h</p:attrName>
                                        </p:attrNameLst>
                                      </p:cBhvr>
                                      <p:tavLst>
                                        <p:tav tm="0">
                                          <p:val>
                                            <p:fltVal val="0"/>
                                          </p:val>
                                        </p:tav>
                                        <p:tav tm="100000">
                                          <p:val>
                                            <p:strVal val="#ppt_h"/>
                                          </p:val>
                                        </p:tav>
                                      </p:tavLst>
                                    </p:anim>
                                    <p:animEffect transition="in" filter="fade">
                                      <p:cBhvr>
                                        <p:cTn id="107" dur="1000"/>
                                        <p:tgtEl>
                                          <p:spTgt spid="204"/>
                                        </p:tgtEl>
                                      </p:cBhvr>
                                    </p:animEffect>
                                  </p:childTnLst>
                                </p:cTn>
                              </p:par>
                              <p:par>
                                <p:cTn id="108" presetID="53" presetClass="entr" presetSubtype="16" fill="hold" grpId="0" nodeType="withEffect">
                                  <p:stCondLst>
                                    <p:cond delay="2500"/>
                                  </p:stCondLst>
                                  <p:childTnLst>
                                    <p:set>
                                      <p:cBhvr>
                                        <p:cTn id="109" dur="1" fill="hold">
                                          <p:stCondLst>
                                            <p:cond delay="0"/>
                                          </p:stCondLst>
                                        </p:cTn>
                                        <p:tgtEl>
                                          <p:spTgt spid="223"/>
                                        </p:tgtEl>
                                        <p:attrNameLst>
                                          <p:attrName>style.visibility</p:attrName>
                                        </p:attrNameLst>
                                      </p:cBhvr>
                                      <p:to>
                                        <p:strVal val="visible"/>
                                      </p:to>
                                    </p:set>
                                    <p:anim calcmode="lin" valueType="num">
                                      <p:cBhvr>
                                        <p:cTn id="110" dur="1000" fill="hold"/>
                                        <p:tgtEl>
                                          <p:spTgt spid="223"/>
                                        </p:tgtEl>
                                        <p:attrNameLst>
                                          <p:attrName>ppt_w</p:attrName>
                                        </p:attrNameLst>
                                      </p:cBhvr>
                                      <p:tavLst>
                                        <p:tav tm="0">
                                          <p:val>
                                            <p:fltVal val="0"/>
                                          </p:val>
                                        </p:tav>
                                        <p:tav tm="100000">
                                          <p:val>
                                            <p:strVal val="#ppt_w"/>
                                          </p:val>
                                        </p:tav>
                                      </p:tavLst>
                                    </p:anim>
                                    <p:anim calcmode="lin" valueType="num">
                                      <p:cBhvr>
                                        <p:cTn id="111" dur="1000" fill="hold"/>
                                        <p:tgtEl>
                                          <p:spTgt spid="223"/>
                                        </p:tgtEl>
                                        <p:attrNameLst>
                                          <p:attrName>ppt_h</p:attrName>
                                        </p:attrNameLst>
                                      </p:cBhvr>
                                      <p:tavLst>
                                        <p:tav tm="0">
                                          <p:val>
                                            <p:fltVal val="0"/>
                                          </p:val>
                                        </p:tav>
                                        <p:tav tm="100000">
                                          <p:val>
                                            <p:strVal val="#ppt_h"/>
                                          </p:val>
                                        </p:tav>
                                      </p:tavLst>
                                    </p:anim>
                                    <p:animEffect transition="in" filter="fade">
                                      <p:cBhvr>
                                        <p:cTn id="112" dur="1000"/>
                                        <p:tgtEl>
                                          <p:spTgt spid="223"/>
                                        </p:tgtEl>
                                      </p:cBhvr>
                                    </p:animEffect>
                                  </p:childTnLst>
                                </p:cTn>
                              </p:par>
                              <p:par>
                                <p:cTn id="113" presetID="53" presetClass="entr" presetSubtype="16" fill="hold" grpId="0" nodeType="withEffect">
                                  <p:stCondLst>
                                    <p:cond delay="2500"/>
                                  </p:stCondLst>
                                  <p:childTnLst>
                                    <p:set>
                                      <p:cBhvr>
                                        <p:cTn id="114" dur="1" fill="hold">
                                          <p:stCondLst>
                                            <p:cond delay="0"/>
                                          </p:stCondLst>
                                        </p:cTn>
                                        <p:tgtEl>
                                          <p:spTgt spid="207"/>
                                        </p:tgtEl>
                                        <p:attrNameLst>
                                          <p:attrName>style.visibility</p:attrName>
                                        </p:attrNameLst>
                                      </p:cBhvr>
                                      <p:to>
                                        <p:strVal val="visible"/>
                                      </p:to>
                                    </p:set>
                                    <p:anim calcmode="lin" valueType="num">
                                      <p:cBhvr>
                                        <p:cTn id="115" dur="1000" fill="hold"/>
                                        <p:tgtEl>
                                          <p:spTgt spid="207"/>
                                        </p:tgtEl>
                                        <p:attrNameLst>
                                          <p:attrName>ppt_w</p:attrName>
                                        </p:attrNameLst>
                                      </p:cBhvr>
                                      <p:tavLst>
                                        <p:tav tm="0">
                                          <p:val>
                                            <p:fltVal val="0"/>
                                          </p:val>
                                        </p:tav>
                                        <p:tav tm="100000">
                                          <p:val>
                                            <p:strVal val="#ppt_w"/>
                                          </p:val>
                                        </p:tav>
                                      </p:tavLst>
                                    </p:anim>
                                    <p:anim calcmode="lin" valueType="num">
                                      <p:cBhvr>
                                        <p:cTn id="116" dur="1000" fill="hold"/>
                                        <p:tgtEl>
                                          <p:spTgt spid="207"/>
                                        </p:tgtEl>
                                        <p:attrNameLst>
                                          <p:attrName>ppt_h</p:attrName>
                                        </p:attrNameLst>
                                      </p:cBhvr>
                                      <p:tavLst>
                                        <p:tav tm="0">
                                          <p:val>
                                            <p:fltVal val="0"/>
                                          </p:val>
                                        </p:tav>
                                        <p:tav tm="100000">
                                          <p:val>
                                            <p:strVal val="#ppt_h"/>
                                          </p:val>
                                        </p:tav>
                                      </p:tavLst>
                                    </p:anim>
                                    <p:animEffect transition="in" filter="fade">
                                      <p:cBhvr>
                                        <p:cTn id="117" dur="1000"/>
                                        <p:tgtEl>
                                          <p:spTgt spid="207"/>
                                        </p:tgtEl>
                                      </p:cBhvr>
                                    </p:animEffect>
                                  </p:childTnLst>
                                </p:cTn>
                              </p:par>
                              <p:par>
                                <p:cTn id="118" presetID="53" presetClass="entr" presetSubtype="16" fill="hold" grpId="0" nodeType="withEffect">
                                  <p:stCondLst>
                                    <p:cond delay="2500"/>
                                  </p:stCondLst>
                                  <p:childTnLst>
                                    <p:set>
                                      <p:cBhvr>
                                        <p:cTn id="119" dur="1" fill="hold">
                                          <p:stCondLst>
                                            <p:cond delay="0"/>
                                          </p:stCondLst>
                                        </p:cTn>
                                        <p:tgtEl>
                                          <p:spTgt spid="209"/>
                                        </p:tgtEl>
                                        <p:attrNameLst>
                                          <p:attrName>style.visibility</p:attrName>
                                        </p:attrNameLst>
                                      </p:cBhvr>
                                      <p:to>
                                        <p:strVal val="visible"/>
                                      </p:to>
                                    </p:set>
                                    <p:anim calcmode="lin" valueType="num">
                                      <p:cBhvr>
                                        <p:cTn id="120" dur="1000" fill="hold"/>
                                        <p:tgtEl>
                                          <p:spTgt spid="209"/>
                                        </p:tgtEl>
                                        <p:attrNameLst>
                                          <p:attrName>ppt_w</p:attrName>
                                        </p:attrNameLst>
                                      </p:cBhvr>
                                      <p:tavLst>
                                        <p:tav tm="0">
                                          <p:val>
                                            <p:fltVal val="0"/>
                                          </p:val>
                                        </p:tav>
                                        <p:tav tm="100000">
                                          <p:val>
                                            <p:strVal val="#ppt_w"/>
                                          </p:val>
                                        </p:tav>
                                      </p:tavLst>
                                    </p:anim>
                                    <p:anim calcmode="lin" valueType="num">
                                      <p:cBhvr>
                                        <p:cTn id="121" dur="1000" fill="hold"/>
                                        <p:tgtEl>
                                          <p:spTgt spid="209"/>
                                        </p:tgtEl>
                                        <p:attrNameLst>
                                          <p:attrName>ppt_h</p:attrName>
                                        </p:attrNameLst>
                                      </p:cBhvr>
                                      <p:tavLst>
                                        <p:tav tm="0">
                                          <p:val>
                                            <p:fltVal val="0"/>
                                          </p:val>
                                        </p:tav>
                                        <p:tav tm="100000">
                                          <p:val>
                                            <p:strVal val="#ppt_h"/>
                                          </p:val>
                                        </p:tav>
                                      </p:tavLst>
                                    </p:anim>
                                    <p:animEffect transition="in" filter="fade">
                                      <p:cBhvr>
                                        <p:cTn id="122" dur="1000"/>
                                        <p:tgtEl>
                                          <p:spTgt spid="209"/>
                                        </p:tgtEl>
                                      </p:cBhvr>
                                    </p:animEffect>
                                  </p:childTnLst>
                                </p:cTn>
                              </p:par>
                              <p:par>
                                <p:cTn id="123" presetID="53" presetClass="entr" presetSubtype="16" fill="hold" grpId="0" nodeType="withEffect">
                                  <p:stCondLst>
                                    <p:cond delay="2500"/>
                                  </p:stCondLst>
                                  <p:childTnLst>
                                    <p:set>
                                      <p:cBhvr>
                                        <p:cTn id="124" dur="1" fill="hold">
                                          <p:stCondLst>
                                            <p:cond delay="0"/>
                                          </p:stCondLst>
                                        </p:cTn>
                                        <p:tgtEl>
                                          <p:spTgt spid="210"/>
                                        </p:tgtEl>
                                        <p:attrNameLst>
                                          <p:attrName>style.visibility</p:attrName>
                                        </p:attrNameLst>
                                      </p:cBhvr>
                                      <p:to>
                                        <p:strVal val="visible"/>
                                      </p:to>
                                    </p:set>
                                    <p:anim calcmode="lin" valueType="num">
                                      <p:cBhvr>
                                        <p:cTn id="125" dur="1000" fill="hold"/>
                                        <p:tgtEl>
                                          <p:spTgt spid="210"/>
                                        </p:tgtEl>
                                        <p:attrNameLst>
                                          <p:attrName>ppt_w</p:attrName>
                                        </p:attrNameLst>
                                      </p:cBhvr>
                                      <p:tavLst>
                                        <p:tav tm="0">
                                          <p:val>
                                            <p:fltVal val="0"/>
                                          </p:val>
                                        </p:tav>
                                        <p:tav tm="100000">
                                          <p:val>
                                            <p:strVal val="#ppt_w"/>
                                          </p:val>
                                        </p:tav>
                                      </p:tavLst>
                                    </p:anim>
                                    <p:anim calcmode="lin" valueType="num">
                                      <p:cBhvr>
                                        <p:cTn id="126" dur="1000" fill="hold"/>
                                        <p:tgtEl>
                                          <p:spTgt spid="210"/>
                                        </p:tgtEl>
                                        <p:attrNameLst>
                                          <p:attrName>ppt_h</p:attrName>
                                        </p:attrNameLst>
                                      </p:cBhvr>
                                      <p:tavLst>
                                        <p:tav tm="0">
                                          <p:val>
                                            <p:fltVal val="0"/>
                                          </p:val>
                                        </p:tav>
                                        <p:tav tm="100000">
                                          <p:val>
                                            <p:strVal val="#ppt_h"/>
                                          </p:val>
                                        </p:tav>
                                      </p:tavLst>
                                    </p:anim>
                                    <p:animEffect transition="in" filter="fade">
                                      <p:cBhvr>
                                        <p:cTn id="127" dur="1000"/>
                                        <p:tgtEl>
                                          <p:spTgt spid="210"/>
                                        </p:tgtEl>
                                      </p:cBhvr>
                                    </p:animEffect>
                                  </p:childTnLst>
                                </p:cTn>
                              </p:par>
                              <p:par>
                                <p:cTn id="128" presetID="53" presetClass="entr" presetSubtype="16" fill="hold" grpId="0" nodeType="withEffect">
                                  <p:stCondLst>
                                    <p:cond delay="2500"/>
                                  </p:stCondLst>
                                  <p:childTnLst>
                                    <p:set>
                                      <p:cBhvr>
                                        <p:cTn id="129" dur="1" fill="hold">
                                          <p:stCondLst>
                                            <p:cond delay="0"/>
                                          </p:stCondLst>
                                        </p:cTn>
                                        <p:tgtEl>
                                          <p:spTgt spid="218"/>
                                        </p:tgtEl>
                                        <p:attrNameLst>
                                          <p:attrName>style.visibility</p:attrName>
                                        </p:attrNameLst>
                                      </p:cBhvr>
                                      <p:to>
                                        <p:strVal val="visible"/>
                                      </p:to>
                                    </p:set>
                                    <p:anim calcmode="lin" valueType="num">
                                      <p:cBhvr>
                                        <p:cTn id="130" dur="1000" fill="hold"/>
                                        <p:tgtEl>
                                          <p:spTgt spid="218"/>
                                        </p:tgtEl>
                                        <p:attrNameLst>
                                          <p:attrName>ppt_w</p:attrName>
                                        </p:attrNameLst>
                                      </p:cBhvr>
                                      <p:tavLst>
                                        <p:tav tm="0">
                                          <p:val>
                                            <p:fltVal val="0"/>
                                          </p:val>
                                        </p:tav>
                                        <p:tav tm="100000">
                                          <p:val>
                                            <p:strVal val="#ppt_w"/>
                                          </p:val>
                                        </p:tav>
                                      </p:tavLst>
                                    </p:anim>
                                    <p:anim calcmode="lin" valueType="num">
                                      <p:cBhvr>
                                        <p:cTn id="131" dur="1000" fill="hold"/>
                                        <p:tgtEl>
                                          <p:spTgt spid="218"/>
                                        </p:tgtEl>
                                        <p:attrNameLst>
                                          <p:attrName>ppt_h</p:attrName>
                                        </p:attrNameLst>
                                      </p:cBhvr>
                                      <p:tavLst>
                                        <p:tav tm="0">
                                          <p:val>
                                            <p:fltVal val="0"/>
                                          </p:val>
                                        </p:tav>
                                        <p:tav tm="100000">
                                          <p:val>
                                            <p:strVal val="#ppt_h"/>
                                          </p:val>
                                        </p:tav>
                                      </p:tavLst>
                                    </p:anim>
                                    <p:animEffect transition="in" filter="fade">
                                      <p:cBhvr>
                                        <p:cTn id="132" dur="1000"/>
                                        <p:tgtEl>
                                          <p:spTgt spid="218"/>
                                        </p:tgtEl>
                                      </p:cBhvr>
                                    </p:animEffect>
                                  </p:childTnLst>
                                </p:cTn>
                              </p:par>
                              <p:par>
                                <p:cTn id="133" presetID="53" presetClass="entr" presetSubtype="16" fill="hold" grpId="0" nodeType="withEffect">
                                  <p:stCondLst>
                                    <p:cond delay="2500"/>
                                  </p:stCondLst>
                                  <p:childTnLst>
                                    <p:set>
                                      <p:cBhvr>
                                        <p:cTn id="134" dur="1" fill="hold">
                                          <p:stCondLst>
                                            <p:cond delay="0"/>
                                          </p:stCondLst>
                                        </p:cTn>
                                        <p:tgtEl>
                                          <p:spTgt spid="219"/>
                                        </p:tgtEl>
                                        <p:attrNameLst>
                                          <p:attrName>style.visibility</p:attrName>
                                        </p:attrNameLst>
                                      </p:cBhvr>
                                      <p:to>
                                        <p:strVal val="visible"/>
                                      </p:to>
                                    </p:set>
                                    <p:anim calcmode="lin" valueType="num">
                                      <p:cBhvr>
                                        <p:cTn id="135" dur="1000" fill="hold"/>
                                        <p:tgtEl>
                                          <p:spTgt spid="219"/>
                                        </p:tgtEl>
                                        <p:attrNameLst>
                                          <p:attrName>ppt_w</p:attrName>
                                        </p:attrNameLst>
                                      </p:cBhvr>
                                      <p:tavLst>
                                        <p:tav tm="0">
                                          <p:val>
                                            <p:fltVal val="0"/>
                                          </p:val>
                                        </p:tav>
                                        <p:tav tm="100000">
                                          <p:val>
                                            <p:strVal val="#ppt_w"/>
                                          </p:val>
                                        </p:tav>
                                      </p:tavLst>
                                    </p:anim>
                                    <p:anim calcmode="lin" valueType="num">
                                      <p:cBhvr>
                                        <p:cTn id="136" dur="1000" fill="hold"/>
                                        <p:tgtEl>
                                          <p:spTgt spid="219"/>
                                        </p:tgtEl>
                                        <p:attrNameLst>
                                          <p:attrName>ppt_h</p:attrName>
                                        </p:attrNameLst>
                                      </p:cBhvr>
                                      <p:tavLst>
                                        <p:tav tm="0">
                                          <p:val>
                                            <p:fltVal val="0"/>
                                          </p:val>
                                        </p:tav>
                                        <p:tav tm="100000">
                                          <p:val>
                                            <p:strVal val="#ppt_h"/>
                                          </p:val>
                                        </p:tav>
                                      </p:tavLst>
                                    </p:anim>
                                    <p:animEffect transition="in" filter="fade">
                                      <p:cBhvr>
                                        <p:cTn id="137" dur="1000"/>
                                        <p:tgtEl>
                                          <p:spTgt spid="219"/>
                                        </p:tgtEl>
                                      </p:cBhvr>
                                    </p:animEffect>
                                  </p:childTnLst>
                                </p:cTn>
                              </p:par>
                              <p:par>
                                <p:cTn id="138" presetID="53" presetClass="entr" presetSubtype="16" fill="hold" grpId="0" nodeType="withEffect">
                                  <p:stCondLst>
                                    <p:cond delay="2500"/>
                                  </p:stCondLst>
                                  <p:childTnLst>
                                    <p:set>
                                      <p:cBhvr>
                                        <p:cTn id="139" dur="1" fill="hold">
                                          <p:stCondLst>
                                            <p:cond delay="0"/>
                                          </p:stCondLst>
                                        </p:cTn>
                                        <p:tgtEl>
                                          <p:spTgt spid="220"/>
                                        </p:tgtEl>
                                        <p:attrNameLst>
                                          <p:attrName>style.visibility</p:attrName>
                                        </p:attrNameLst>
                                      </p:cBhvr>
                                      <p:to>
                                        <p:strVal val="visible"/>
                                      </p:to>
                                    </p:set>
                                    <p:anim calcmode="lin" valueType="num">
                                      <p:cBhvr>
                                        <p:cTn id="140" dur="1000" fill="hold"/>
                                        <p:tgtEl>
                                          <p:spTgt spid="220"/>
                                        </p:tgtEl>
                                        <p:attrNameLst>
                                          <p:attrName>ppt_w</p:attrName>
                                        </p:attrNameLst>
                                      </p:cBhvr>
                                      <p:tavLst>
                                        <p:tav tm="0">
                                          <p:val>
                                            <p:fltVal val="0"/>
                                          </p:val>
                                        </p:tav>
                                        <p:tav tm="100000">
                                          <p:val>
                                            <p:strVal val="#ppt_w"/>
                                          </p:val>
                                        </p:tav>
                                      </p:tavLst>
                                    </p:anim>
                                    <p:anim calcmode="lin" valueType="num">
                                      <p:cBhvr>
                                        <p:cTn id="141" dur="1000" fill="hold"/>
                                        <p:tgtEl>
                                          <p:spTgt spid="220"/>
                                        </p:tgtEl>
                                        <p:attrNameLst>
                                          <p:attrName>ppt_h</p:attrName>
                                        </p:attrNameLst>
                                      </p:cBhvr>
                                      <p:tavLst>
                                        <p:tav tm="0">
                                          <p:val>
                                            <p:fltVal val="0"/>
                                          </p:val>
                                        </p:tav>
                                        <p:tav tm="100000">
                                          <p:val>
                                            <p:strVal val="#ppt_h"/>
                                          </p:val>
                                        </p:tav>
                                      </p:tavLst>
                                    </p:anim>
                                    <p:animEffect transition="in" filter="fade">
                                      <p:cBhvr>
                                        <p:cTn id="142" dur="1000"/>
                                        <p:tgtEl>
                                          <p:spTgt spid="220"/>
                                        </p:tgtEl>
                                      </p:cBhvr>
                                    </p:animEffect>
                                  </p:childTnLst>
                                </p:cTn>
                              </p:par>
                              <p:par>
                                <p:cTn id="143" presetID="22" presetClass="entr" presetSubtype="8" fill="hold" grpId="0" nodeType="withEffect">
                                  <p:stCondLst>
                                    <p:cond delay="2500"/>
                                  </p:stCondLst>
                                  <p:childTnLst>
                                    <p:set>
                                      <p:cBhvr>
                                        <p:cTn id="144" dur="1" fill="hold">
                                          <p:stCondLst>
                                            <p:cond delay="0"/>
                                          </p:stCondLst>
                                        </p:cTn>
                                        <p:tgtEl>
                                          <p:spTgt spid="48"/>
                                        </p:tgtEl>
                                        <p:attrNameLst>
                                          <p:attrName>style.visibility</p:attrName>
                                        </p:attrNameLst>
                                      </p:cBhvr>
                                      <p:to>
                                        <p:strVal val="visible"/>
                                      </p:to>
                                    </p:set>
                                    <p:animEffect transition="in" filter="wipe(left)">
                                      <p:cBhvr>
                                        <p:cTn id="145" dur="1000"/>
                                        <p:tgtEl>
                                          <p:spTgt spid="48"/>
                                        </p:tgtEl>
                                      </p:cBhvr>
                                    </p:animEffect>
                                  </p:childTnLst>
                                </p:cTn>
                              </p:par>
                              <p:par>
                                <p:cTn id="146" presetID="22" presetClass="entr" presetSubtype="8" fill="hold" grpId="0" nodeType="withEffect">
                                  <p:stCondLst>
                                    <p:cond delay="2500"/>
                                  </p:stCondLst>
                                  <p:childTnLst>
                                    <p:set>
                                      <p:cBhvr>
                                        <p:cTn id="147" dur="1" fill="hold">
                                          <p:stCondLst>
                                            <p:cond delay="0"/>
                                          </p:stCondLst>
                                        </p:cTn>
                                        <p:tgtEl>
                                          <p:spTgt spid="136"/>
                                        </p:tgtEl>
                                        <p:attrNameLst>
                                          <p:attrName>style.visibility</p:attrName>
                                        </p:attrNameLst>
                                      </p:cBhvr>
                                      <p:to>
                                        <p:strVal val="visible"/>
                                      </p:to>
                                    </p:set>
                                    <p:animEffect transition="in" filter="wipe(left)">
                                      <p:cBhvr>
                                        <p:cTn id="148" dur="1000"/>
                                        <p:tgtEl>
                                          <p:spTgt spid="136"/>
                                        </p:tgtEl>
                                      </p:cBhvr>
                                    </p:animEffect>
                                  </p:childTnLst>
                                </p:cTn>
                              </p:par>
                              <p:par>
                                <p:cTn id="149" presetID="22" presetClass="entr" presetSubtype="8" fill="hold" grpId="0" nodeType="withEffect">
                                  <p:stCondLst>
                                    <p:cond delay="2500"/>
                                  </p:stCondLst>
                                  <p:childTnLst>
                                    <p:set>
                                      <p:cBhvr>
                                        <p:cTn id="150" dur="1" fill="hold">
                                          <p:stCondLst>
                                            <p:cond delay="0"/>
                                          </p:stCondLst>
                                        </p:cTn>
                                        <p:tgtEl>
                                          <p:spTgt spid="133"/>
                                        </p:tgtEl>
                                        <p:attrNameLst>
                                          <p:attrName>style.visibility</p:attrName>
                                        </p:attrNameLst>
                                      </p:cBhvr>
                                      <p:to>
                                        <p:strVal val="visible"/>
                                      </p:to>
                                    </p:set>
                                    <p:animEffect transition="in" filter="wipe(left)">
                                      <p:cBhvr>
                                        <p:cTn id="151" dur="1000"/>
                                        <p:tgtEl>
                                          <p:spTgt spid="133"/>
                                        </p:tgtEl>
                                      </p:cBhvr>
                                    </p:animEffect>
                                  </p:childTnLst>
                                </p:cTn>
                              </p:par>
                              <p:par>
                                <p:cTn id="152" presetID="22" presetClass="entr" presetSubtype="8" fill="hold" grpId="0" nodeType="withEffect">
                                  <p:stCondLst>
                                    <p:cond delay="2500"/>
                                  </p:stCondLst>
                                  <p:childTnLst>
                                    <p:set>
                                      <p:cBhvr>
                                        <p:cTn id="153" dur="1" fill="hold">
                                          <p:stCondLst>
                                            <p:cond delay="0"/>
                                          </p:stCondLst>
                                        </p:cTn>
                                        <p:tgtEl>
                                          <p:spTgt spid="21"/>
                                        </p:tgtEl>
                                        <p:attrNameLst>
                                          <p:attrName>style.visibility</p:attrName>
                                        </p:attrNameLst>
                                      </p:cBhvr>
                                      <p:to>
                                        <p:strVal val="visible"/>
                                      </p:to>
                                    </p:set>
                                    <p:animEffect transition="in" filter="wipe(left)">
                                      <p:cBhvr>
                                        <p:cTn id="154" dur="1000"/>
                                        <p:tgtEl>
                                          <p:spTgt spid="21"/>
                                        </p:tgtEl>
                                      </p:cBhvr>
                                    </p:animEffect>
                                  </p:childTnLst>
                                </p:cTn>
                              </p:par>
                              <p:par>
                                <p:cTn id="155" presetID="22" presetClass="entr" presetSubtype="8" fill="hold" grpId="0" nodeType="withEffect">
                                  <p:stCondLst>
                                    <p:cond delay="2500"/>
                                  </p:stCondLst>
                                  <p:childTnLst>
                                    <p:set>
                                      <p:cBhvr>
                                        <p:cTn id="156" dur="1" fill="hold">
                                          <p:stCondLst>
                                            <p:cond delay="0"/>
                                          </p:stCondLst>
                                        </p:cTn>
                                        <p:tgtEl>
                                          <p:spTgt spid="53"/>
                                        </p:tgtEl>
                                        <p:attrNameLst>
                                          <p:attrName>style.visibility</p:attrName>
                                        </p:attrNameLst>
                                      </p:cBhvr>
                                      <p:to>
                                        <p:strVal val="visible"/>
                                      </p:to>
                                    </p:set>
                                    <p:animEffect transition="in" filter="wipe(left)">
                                      <p:cBhvr>
                                        <p:cTn id="157" dur="1000"/>
                                        <p:tgtEl>
                                          <p:spTgt spid="53"/>
                                        </p:tgtEl>
                                      </p:cBhvr>
                                    </p:animEffect>
                                  </p:childTnLst>
                                </p:cTn>
                              </p:par>
                              <p:par>
                                <p:cTn id="158" presetID="22" presetClass="entr" presetSubtype="8" fill="hold" grpId="0" nodeType="withEffect">
                                  <p:stCondLst>
                                    <p:cond delay="2500"/>
                                  </p:stCondLst>
                                  <p:childTnLst>
                                    <p:set>
                                      <p:cBhvr>
                                        <p:cTn id="159" dur="1" fill="hold">
                                          <p:stCondLst>
                                            <p:cond delay="0"/>
                                          </p:stCondLst>
                                        </p:cTn>
                                        <p:tgtEl>
                                          <p:spTgt spid="58"/>
                                        </p:tgtEl>
                                        <p:attrNameLst>
                                          <p:attrName>style.visibility</p:attrName>
                                        </p:attrNameLst>
                                      </p:cBhvr>
                                      <p:to>
                                        <p:strVal val="visible"/>
                                      </p:to>
                                    </p:set>
                                    <p:animEffect transition="in" filter="wipe(left)">
                                      <p:cBhvr>
                                        <p:cTn id="160" dur="1000"/>
                                        <p:tgtEl>
                                          <p:spTgt spid="58"/>
                                        </p:tgtEl>
                                      </p:cBhvr>
                                    </p:animEffect>
                                  </p:childTnLst>
                                </p:cTn>
                              </p:par>
                              <p:par>
                                <p:cTn id="161" presetID="22" presetClass="entr" presetSubtype="8" fill="hold" grpId="0" nodeType="withEffect">
                                  <p:stCondLst>
                                    <p:cond delay="2500"/>
                                  </p:stCondLst>
                                  <p:childTnLst>
                                    <p:set>
                                      <p:cBhvr>
                                        <p:cTn id="162" dur="1" fill="hold">
                                          <p:stCondLst>
                                            <p:cond delay="0"/>
                                          </p:stCondLst>
                                        </p:cTn>
                                        <p:tgtEl>
                                          <p:spTgt spid="59"/>
                                        </p:tgtEl>
                                        <p:attrNameLst>
                                          <p:attrName>style.visibility</p:attrName>
                                        </p:attrNameLst>
                                      </p:cBhvr>
                                      <p:to>
                                        <p:strVal val="visible"/>
                                      </p:to>
                                    </p:set>
                                    <p:animEffect transition="in" filter="wipe(left)">
                                      <p:cBhvr>
                                        <p:cTn id="163" dur="1000"/>
                                        <p:tgtEl>
                                          <p:spTgt spid="59"/>
                                        </p:tgtEl>
                                      </p:cBhvr>
                                    </p:animEffect>
                                  </p:childTnLst>
                                </p:cTn>
                              </p:par>
                              <p:par>
                                <p:cTn id="164" presetID="22" presetClass="entr" presetSubtype="8" fill="hold" grpId="0" nodeType="withEffect">
                                  <p:stCondLst>
                                    <p:cond delay="2500"/>
                                  </p:stCondLst>
                                  <p:childTnLst>
                                    <p:set>
                                      <p:cBhvr>
                                        <p:cTn id="165" dur="1" fill="hold">
                                          <p:stCondLst>
                                            <p:cond delay="0"/>
                                          </p:stCondLst>
                                        </p:cTn>
                                        <p:tgtEl>
                                          <p:spTgt spid="124"/>
                                        </p:tgtEl>
                                        <p:attrNameLst>
                                          <p:attrName>style.visibility</p:attrName>
                                        </p:attrNameLst>
                                      </p:cBhvr>
                                      <p:to>
                                        <p:strVal val="visible"/>
                                      </p:to>
                                    </p:set>
                                    <p:animEffect transition="in" filter="wipe(left)">
                                      <p:cBhvr>
                                        <p:cTn id="166" dur="1000"/>
                                        <p:tgtEl>
                                          <p:spTgt spid="124"/>
                                        </p:tgtEl>
                                      </p:cBhvr>
                                    </p:animEffect>
                                  </p:childTnLst>
                                </p:cTn>
                              </p:par>
                              <p:par>
                                <p:cTn id="167" presetID="22" presetClass="entr" presetSubtype="8" fill="hold" grpId="0" nodeType="withEffect">
                                  <p:stCondLst>
                                    <p:cond delay="2500"/>
                                  </p:stCondLst>
                                  <p:childTnLst>
                                    <p:set>
                                      <p:cBhvr>
                                        <p:cTn id="168" dur="1" fill="hold">
                                          <p:stCondLst>
                                            <p:cond delay="0"/>
                                          </p:stCondLst>
                                        </p:cTn>
                                        <p:tgtEl>
                                          <p:spTgt spid="125"/>
                                        </p:tgtEl>
                                        <p:attrNameLst>
                                          <p:attrName>style.visibility</p:attrName>
                                        </p:attrNameLst>
                                      </p:cBhvr>
                                      <p:to>
                                        <p:strVal val="visible"/>
                                      </p:to>
                                    </p:set>
                                    <p:animEffect transition="in" filter="wipe(left)">
                                      <p:cBhvr>
                                        <p:cTn id="169" dur="1000"/>
                                        <p:tgtEl>
                                          <p:spTgt spid="125"/>
                                        </p:tgtEl>
                                      </p:cBhvr>
                                    </p:animEffect>
                                  </p:childTnLst>
                                </p:cTn>
                              </p:par>
                              <p:par>
                                <p:cTn id="170" presetID="22" presetClass="entr" presetSubtype="8" fill="hold" grpId="0" nodeType="withEffect">
                                  <p:stCondLst>
                                    <p:cond delay="2500"/>
                                  </p:stCondLst>
                                  <p:childTnLst>
                                    <p:set>
                                      <p:cBhvr>
                                        <p:cTn id="171" dur="1" fill="hold">
                                          <p:stCondLst>
                                            <p:cond delay="0"/>
                                          </p:stCondLst>
                                        </p:cTn>
                                        <p:tgtEl>
                                          <p:spTgt spid="120"/>
                                        </p:tgtEl>
                                        <p:attrNameLst>
                                          <p:attrName>style.visibility</p:attrName>
                                        </p:attrNameLst>
                                      </p:cBhvr>
                                      <p:to>
                                        <p:strVal val="visible"/>
                                      </p:to>
                                    </p:set>
                                    <p:animEffect transition="in" filter="wipe(left)">
                                      <p:cBhvr>
                                        <p:cTn id="172" dur="1000"/>
                                        <p:tgtEl>
                                          <p:spTgt spid="120"/>
                                        </p:tgtEl>
                                      </p:cBhvr>
                                    </p:animEffect>
                                  </p:childTnLst>
                                </p:cTn>
                              </p:par>
                              <p:par>
                                <p:cTn id="173" presetID="22" presetClass="entr" presetSubtype="8" fill="hold" grpId="0" nodeType="withEffect">
                                  <p:stCondLst>
                                    <p:cond delay="2500"/>
                                  </p:stCondLst>
                                  <p:childTnLst>
                                    <p:set>
                                      <p:cBhvr>
                                        <p:cTn id="174" dur="1" fill="hold">
                                          <p:stCondLst>
                                            <p:cond delay="0"/>
                                          </p:stCondLst>
                                        </p:cTn>
                                        <p:tgtEl>
                                          <p:spTgt spid="158"/>
                                        </p:tgtEl>
                                        <p:attrNameLst>
                                          <p:attrName>style.visibility</p:attrName>
                                        </p:attrNameLst>
                                      </p:cBhvr>
                                      <p:to>
                                        <p:strVal val="visible"/>
                                      </p:to>
                                    </p:set>
                                    <p:animEffect transition="in" filter="wipe(left)">
                                      <p:cBhvr>
                                        <p:cTn id="175" dur="1000"/>
                                        <p:tgtEl>
                                          <p:spTgt spid="158"/>
                                        </p:tgtEl>
                                      </p:cBhvr>
                                    </p:animEffect>
                                  </p:childTnLst>
                                </p:cTn>
                              </p:par>
                              <p:par>
                                <p:cTn id="176" presetID="53" presetClass="entr" presetSubtype="16" fill="hold" grpId="0" nodeType="withEffect">
                                  <p:stCondLst>
                                    <p:cond delay="3250"/>
                                  </p:stCondLst>
                                  <p:childTnLst>
                                    <p:set>
                                      <p:cBhvr>
                                        <p:cTn id="177" dur="1" fill="hold">
                                          <p:stCondLst>
                                            <p:cond delay="0"/>
                                          </p:stCondLst>
                                        </p:cTn>
                                        <p:tgtEl>
                                          <p:spTgt spid="203"/>
                                        </p:tgtEl>
                                        <p:attrNameLst>
                                          <p:attrName>style.visibility</p:attrName>
                                        </p:attrNameLst>
                                      </p:cBhvr>
                                      <p:to>
                                        <p:strVal val="visible"/>
                                      </p:to>
                                    </p:set>
                                    <p:anim calcmode="lin" valueType="num">
                                      <p:cBhvr>
                                        <p:cTn id="178" dur="1000" fill="hold"/>
                                        <p:tgtEl>
                                          <p:spTgt spid="203"/>
                                        </p:tgtEl>
                                        <p:attrNameLst>
                                          <p:attrName>ppt_w</p:attrName>
                                        </p:attrNameLst>
                                      </p:cBhvr>
                                      <p:tavLst>
                                        <p:tav tm="0">
                                          <p:val>
                                            <p:fltVal val="0"/>
                                          </p:val>
                                        </p:tav>
                                        <p:tav tm="100000">
                                          <p:val>
                                            <p:strVal val="#ppt_w"/>
                                          </p:val>
                                        </p:tav>
                                      </p:tavLst>
                                    </p:anim>
                                    <p:anim calcmode="lin" valueType="num">
                                      <p:cBhvr>
                                        <p:cTn id="179" dur="1000" fill="hold"/>
                                        <p:tgtEl>
                                          <p:spTgt spid="203"/>
                                        </p:tgtEl>
                                        <p:attrNameLst>
                                          <p:attrName>ppt_h</p:attrName>
                                        </p:attrNameLst>
                                      </p:cBhvr>
                                      <p:tavLst>
                                        <p:tav tm="0">
                                          <p:val>
                                            <p:fltVal val="0"/>
                                          </p:val>
                                        </p:tav>
                                        <p:tav tm="100000">
                                          <p:val>
                                            <p:strVal val="#ppt_h"/>
                                          </p:val>
                                        </p:tav>
                                      </p:tavLst>
                                    </p:anim>
                                    <p:animEffect transition="in" filter="fade">
                                      <p:cBhvr>
                                        <p:cTn id="180" dur="1000"/>
                                        <p:tgtEl>
                                          <p:spTgt spid="203"/>
                                        </p:tgtEl>
                                      </p:cBhvr>
                                    </p:animEffect>
                                  </p:childTnLst>
                                </p:cTn>
                              </p:par>
                              <p:par>
                                <p:cTn id="181" presetID="53" presetClass="entr" presetSubtype="16" fill="hold" grpId="0" nodeType="withEffect">
                                  <p:stCondLst>
                                    <p:cond delay="3250"/>
                                  </p:stCondLst>
                                  <p:childTnLst>
                                    <p:set>
                                      <p:cBhvr>
                                        <p:cTn id="182" dur="1" fill="hold">
                                          <p:stCondLst>
                                            <p:cond delay="0"/>
                                          </p:stCondLst>
                                        </p:cTn>
                                        <p:tgtEl>
                                          <p:spTgt spid="205"/>
                                        </p:tgtEl>
                                        <p:attrNameLst>
                                          <p:attrName>style.visibility</p:attrName>
                                        </p:attrNameLst>
                                      </p:cBhvr>
                                      <p:to>
                                        <p:strVal val="visible"/>
                                      </p:to>
                                    </p:set>
                                    <p:anim calcmode="lin" valueType="num">
                                      <p:cBhvr>
                                        <p:cTn id="183" dur="1000" fill="hold"/>
                                        <p:tgtEl>
                                          <p:spTgt spid="205"/>
                                        </p:tgtEl>
                                        <p:attrNameLst>
                                          <p:attrName>ppt_w</p:attrName>
                                        </p:attrNameLst>
                                      </p:cBhvr>
                                      <p:tavLst>
                                        <p:tav tm="0">
                                          <p:val>
                                            <p:fltVal val="0"/>
                                          </p:val>
                                        </p:tav>
                                        <p:tav tm="100000">
                                          <p:val>
                                            <p:strVal val="#ppt_w"/>
                                          </p:val>
                                        </p:tav>
                                      </p:tavLst>
                                    </p:anim>
                                    <p:anim calcmode="lin" valueType="num">
                                      <p:cBhvr>
                                        <p:cTn id="184" dur="1000" fill="hold"/>
                                        <p:tgtEl>
                                          <p:spTgt spid="205"/>
                                        </p:tgtEl>
                                        <p:attrNameLst>
                                          <p:attrName>ppt_h</p:attrName>
                                        </p:attrNameLst>
                                      </p:cBhvr>
                                      <p:tavLst>
                                        <p:tav tm="0">
                                          <p:val>
                                            <p:fltVal val="0"/>
                                          </p:val>
                                        </p:tav>
                                        <p:tav tm="100000">
                                          <p:val>
                                            <p:strVal val="#ppt_h"/>
                                          </p:val>
                                        </p:tav>
                                      </p:tavLst>
                                    </p:anim>
                                    <p:animEffect transition="in" filter="fade">
                                      <p:cBhvr>
                                        <p:cTn id="185" dur="1000"/>
                                        <p:tgtEl>
                                          <p:spTgt spid="205"/>
                                        </p:tgtEl>
                                      </p:cBhvr>
                                    </p:animEffect>
                                  </p:childTnLst>
                                </p:cTn>
                              </p:par>
                              <p:par>
                                <p:cTn id="186" presetID="53" presetClass="entr" presetSubtype="16" fill="hold" grpId="0" nodeType="withEffect">
                                  <p:stCondLst>
                                    <p:cond delay="3250"/>
                                  </p:stCondLst>
                                  <p:childTnLst>
                                    <p:set>
                                      <p:cBhvr>
                                        <p:cTn id="187" dur="1" fill="hold">
                                          <p:stCondLst>
                                            <p:cond delay="0"/>
                                          </p:stCondLst>
                                        </p:cTn>
                                        <p:tgtEl>
                                          <p:spTgt spid="208"/>
                                        </p:tgtEl>
                                        <p:attrNameLst>
                                          <p:attrName>style.visibility</p:attrName>
                                        </p:attrNameLst>
                                      </p:cBhvr>
                                      <p:to>
                                        <p:strVal val="visible"/>
                                      </p:to>
                                    </p:set>
                                    <p:anim calcmode="lin" valueType="num">
                                      <p:cBhvr>
                                        <p:cTn id="188" dur="1000" fill="hold"/>
                                        <p:tgtEl>
                                          <p:spTgt spid="208"/>
                                        </p:tgtEl>
                                        <p:attrNameLst>
                                          <p:attrName>ppt_w</p:attrName>
                                        </p:attrNameLst>
                                      </p:cBhvr>
                                      <p:tavLst>
                                        <p:tav tm="0">
                                          <p:val>
                                            <p:fltVal val="0"/>
                                          </p:val>
                                        </p:tav>
                                        <p:tav tm="100000">
                                          <p:val>
                                            <p:strVal val="#ppt_w"/>
                                          </p:val>
                                        </p:tav>
                                      </p:tavLst>
                                    </p:anim>
                                    <p:anim calcmode="lin" valueType="num">
                                      <p:cBhvr>
                                        <p:cTn id="189" dur="1000" fill="hold"/>
                                        <p:tgtEl>
                                          <p:spTgt spid="208"/>
                                        </p:tgtEl>
                                        <p:attrNameLst>
                                          <p:attrName>ppt_h</p:attrName>
                                        </p:attrNameLst>
                                      </p:cBhvr>
                                      <p:tavLst>
                                        <p:tav tm="0">
                                          <p:val>
                                            <p:fltVal val="0"/>
                                          </p:val>
                                        </p:tav>
                                        <p:tav tm="100000">
                                          <p:val>
                                            <p:strVal val="#ppt_h"/>
                                          </p:val>
                                        </p:tav>
                                      </p:tavLst>
                                    </p:anim>
                                    <p:animEffect transition="in" filter="fade">
                                      <p:cBhvr>
                                        <p:cTn id="190" dur="1000"/>
                                        <p:tgtEl>
                                          <p:spTgt spid="208"/>
                                        </p:tgtEl>
                                      </p:cBhvr>
                                    </p:animEffect>
                                  </p:childTnLst>
                                </p:cTn>
                              </p:par>
                              <p:par>
                                <p:cTn id="191" presetID="53" presetClass="entr" presetSubtype="16" fill="hold" grpId="0" nodeType="withEffect">
                                  <p:stCondLst>
                                    <p:cond delay="3250"/>
                                  </p:stCondLst>
                                  <p:childTnLst>
                                    <p:set>
                                      <p:cBhvr>
                                        <p:cTn id="192" dur="1" fill="hold">
                                          <p:stCondLst>
                                            <p:cond delay="0"/>
                                          </p:stCondLst>
                                        </p:cTn>
                                        <p:tgtEl>
                                          <p:spTgt spid="211"/>
                                        </p:tgtEl>
                                        <p:attrNameLst>
                                          <p:attrName>style.visibility</p:attrName>
                                        </p:attrNameLst>
                                      </p:cBhvr>
                                      <p:to>
                                        <p:strVal val="visible"/>
                                      </p:to>
                                    </p:set>
                                    <p:anim calcmode="lin" valueType="num">
                                      <p:cBhvr>
                                        <p:cTn id="193" dur="1000" fill="hold"/>
                                        <p:tgtEl>
                                          <p:spTgt spid="211"/>
                                        </p:tgtEl>
                                        <p:attrNameLst>
                                          <p:attrName>ppt_w</p:attrName>
                                        </p:attrNameLst>
                                      </p:cBhvr>
                                      <p:tavLst>
                                        <p:tav tm="0">
                                          <p:val>
                                            <p:fltVal val="0"/>
                                          </p:val>
                                        </p:tav>
                                        <p:tav tm="100000">
                                          <p:val>
                                            <p:strVal val="#ppt_w"/>
                                          </p:val>
                                        </p:tav>
                                      </p:tavLst>
                                    </p:anim>
                                    <p:anim calcmode="lin" valueType="num">
                                      <p:cBhvr>
                                        <p:cTn id="194" dur="1000" fill="hold"/>
                                        <p:tgtEl>
                                          <p:spTgt spid="211"/>
                                        </p:tgtEl>
                                        <p:attrNameLst>
                                          <p:attrName>ppt_h</p:attrName>
                                        </p:attrNameLst>
                                      </p:cBhvr>
                                      <p:tavLst>
                                        <p:tav tm="0">
                                          <p:val>
                                            <p:fltVal val="0"/>
                                          </p:val>
                                        </p:tav>
                                        <p:tav tm="100000">
                                          <p:val>
                                            <p:strVal val="#ppt_h"/>
                                          </p:val>
                                        </p:tav>
                                      </p:tavLst>
                                    </p:anim>
                                    <p:animEffect transition="in" filter="fade">
                                      <p:cBhvr>
                                        <p:cTn id="195" dur="1000"/>
                                        <p:tgtEl>
                                          <p:spTgt spid="211"/>
                                        </p:tgtEl>
                                      </p:cBhvr>
                                    </p:animEffect>
                                  </p:childTnLst>
                                </p:cTn>
                              </p:par>
                              <p:par>
                                <p:cTn id="196" presetID="53" presetClass="entr" presetSubtype="16" fill="hold" grpId="0" nodeType="withEffect">
                                  <p:stCondLst>
                                    <p:cond delay="3250"/>
                                  </p:stCondLst>
                                  <p:childTnLst>
                                    <p:set>
                                      <p:cBhvr>
                                        <p:cTn id="197" dur="1" fill="hold">
                                          <p:stCondLst>
                                            <p:cond delay="0"/>
                                          </p:stCondLst>
                                        </p:cTn>
                                        <p:tgtEl>
                                          <p:spTgt spid="216"/>
                                        </p:tgtEl>
                                        <p:attrNameLst>
                                          <p:attrName>style.visibility</p:attrName>
                                        </p:attrNameLst>
                                      </p:cBhvr>
                                      <p:to>
                                        <p:strVal val="visible"/>
                                      </p:to>
                                    </p:set>
                                    <p:anim calcmode="lin" valueType="num">
                                      <p:cBhvr>
                                        <p:cTn id="198" dur="1000" fill="hold"/>
                                        <p:tgtEl>
                                          <p:spTgt spid="216"/>
                                        </p:tgtEl>
                                        <p:attrNameLst>
                                          <p:attrName>ppt_w</p:attrName>
                                        </p:attrNameLst>
                                      </p:cBhvr>
                                      <p:tavLst>
                                        <p:tav tm="0">
                                          <p:val>
                                            <p:fltVal val="0"/>
                                          </p:val>
                                        </p:tav>
                                        <p:tav tm="100000">
                                          <p:val>
                                            <p:strVal val="#ppt_w"/>
                                          </p:val>
                                        </p:tav>
                                      </p:tavLst>
                                    </p:anim>
                                    <p:anim calcmode="lin" valueType="num">
                                      <p:cBhvr>
                                        <p:cTn id="199" dur="1000" fill="hold"/>
                                        <p:tgtEl>
                                          <p:spTgt spid="216"/>
                                        </p:tgtEl>
                                        <p:attrNameLst>
                                          <p:attrName>ppt_h</p:attrName>
                                        </p:attrNameLst>
                                      </p:cBhvr>
                                      <p:tavLst>
                                        <p:tav tm="0">
                                          <p:val>
                                            <p:fltVal val="0"/>
                                          </p:val>
                                        </p:tav>
                                        <p:tav tm="100000">
                                          <p:val>
                                            <p:strVal val="#ppt_h"/>
                                          </p:val>
                                        </p:tav>
                                      </p:tavLst>
                                    </p:anim>
                                    <p:animEffect transition="in" filter="fade">
                                      <p:cBhvr>
                                        <p:cTn id="200" dur="1000"/>
                                        <p:tgtEl>
                                          <p:spTgt spid="216"/>
                                        </p:tgtEl>
                                      </p:cBhvr>
                                    </p:animEffect>
                                  </p:childTnLst>
                                </p:cTn>
                              </p:par>
                              <p:par>
                                <p:cTn id="201" presetID="53" presetClass="entr" presetSubtype="16" fill="hold" grpId="0" nodeType="withEffect">
                                  <p:stCondLst>
                                    <p:cond delay="3250"/>
                                  </p:stCondLst>
                                  <p:childTnLst>
                                    <p:set>
                                      <p:cBhvr>
                                        <p:cTn id="202" dur="1" fill="hold">
                                          <p:stCondLst>
                                            <p:cond delay="0"/>
                                          </p:stCondLst>
                                        </p:cTn>
                                        <p:tgtEl>
                                          <p:spTgt spid="217"/>
                                        </p:tgtEl>
                                        <p:attrNameLst>
                                          <p:attrName>style.visibility</p:attrName>
                                        </p:attrNameLst>
                                      </p:cBhvr>
                                      <p:to>
                                        <p:strVal val="visible"/>
                                      </p:to>
                                    </p:set>
                                    <p:anim calcmode="lin" valueType="num">
                                      <p:cBhvr>
                                        <p:cTn id="203" dur="1000" fill="hold"/>
                                        <p:tgtEl>
                                          <p:spTgt spid="217"/>
                                        </p:tgtEl>
                                        <p:attrNameLst>
                                          <p:attrName>ppt_w</p:attrName>
                                        </p:attrNameLst>
                                      </p:cBhvr>
                                      <p:tavLst>
                                        <p:tav tm="0">
                                          <p:val>
                                            <p:fltVal val="0"/>
                                          </p:val>
                                        </p:tav>
                                        <p:tav tm="100000">
                                          <p:val>
                                            <p:strVal val="#ppt_w"/>
                                          </p:val>
                                        </p:tav>
                                      </p:tavLst>
                                    </p:anim>
                                    <p:anim calcmode="lin" valueType="num">
                                      <p:cBhvr>
                                        <p:cTn id="204" dur="1000" fill="hold"/>
                                        <p:tgtEl>
                                          <p:spTgt spid="217"/>
                                        </p:tgtEl>
                                        <p:attrNameLst>
                                          <p:attrName>ppt_h</p:attrName>
                                        </p:attrNameLst>
                                      </p:cBhvr>
                                      <p:tavLst>
                                        <p:tav tm="0">
                                          <p:val>
                                            <p:fltVal val="0"/>
                                          </p:val>
                                        </p:tav>
                                        <p:tav tm="100000">
                                          <p:val>
                                            <p:strVal val="#ppt_h"/>
                                          </p:val>
                                        </p:tav>
                                      </p:tavLst>
                                    </p:anim>
                                    <p:animEffect transition="in" filter="fade">
                                      <p:cBhvr>
                                        <p:cTn id="205" dur="1000"/>
                                        <p:tgtEl>
                                          <p:spTgt spid="217"/>
                                        </p:tgtEl>
                                      </p:cBhvr>
                                    </p:animEffect>
                                  </p:childTnLst>
                                </p:cTn>
                              </p:par>
                              <p:par>
                                <p:cTn id="206" presetID="53" presetClass="entr" presetSubtype="16" fill="hold" grpId="0" nodeType="withEffect">
                                  <p:stCondLst>
                                    <p:cond delay="3250"/>
                                  </p:stCondLst>
                                  <p:childTnLst>
                                    <p:set>
                                      <p:cBhvr>
                                        <p:cTn id="207" dur="1" fill="hold">
                                          <p:stCondLst>
                                            <p:cond delay="0"/>
                                          </p:stCondLst>
                                        </p:cTn>
                                        <p:tgtEl>
                                          <p:spTgt spid="225"/>
                                        </p:tgtEl>
                                        <p:attrNameLst>
                                          <p:attrName>style.visibility</p:attrName>
                                        </p:attrNameLst>
                                      </p:cBhvr>
                                      <p:to>
                                        <p:strVal val="visible"/>
                                      </p:to>
                                    </p:set>
                                    <p:anim calcmode="lin" valueType="num">
                                      <p:cBhvr>
                                        <p:cTn id="208" dur="1000" fill="hold"/>
                                        <p:tgtEl>
                                          <p:spTgt spid="225"/>
                                        </p:tgtEl>
                                        <p:attrNameLst>
                                          <p:attrName>ppt_w</p:attrName>
                                        </p:attrNameLst>
                                      </p:cBhvr>
                                      <p:tavLst>
                                        <p:tav tm="0">
                                          <p:val>
                                            <p:fltVal val="0"/>
                                          </p:val>
                                        </p:tav>
                                        <p:tav tm="100000">
                                          <p:val>
                                            <p:strVal val="#ppt_w"/>
                                          </p:val>
                                        </p:tav>
                                      </p:tavLst>
                                    </p:anim>
                                    <p:anim calcmode="lin" valueType="num">
                                      <p:cBhvr>
                                        <p:cTn id="209" dur="1000" fill="hold"/>
                                        <p:tgtEl>
                                          <p:spTgt spid="225"/>
                                        </p:tgtEl>
                                        <p:attrNameLst>
                                          <p:attrName>ppt_h</p:attrName>
                                        </p:attrNameLst>
                                      </p:cBhvr>
                                      <p:tavLst>
                                        <p:tav tm="0">
                                          <p:val>
                                            <p:fltVal val="0"/>
                                          </p:val>
                                        </p:tav>
                                        <p:tav tm="100000">
                                          <p:val>
                                            <p:strVal val="#ppt_h"/>
                                          </p:val>
                                        </p:tav>
                                      </p:tavLst>
                                    </p:anim>
                                    <p:animEffect transition="in" filter="fade">
                                      <p:cBhvr>
                                        <p:cTn id="210" dur="1000"/>
                                        <p:tgtEl>
                                          <p:spTgt spid="225"/>
                                        </p:tgtEl>
                                      </p:cBhvr>
                                    </p:animEffect>
                                  </p:childTnLst>
                                </p:cTn>
                              </p:par>
                              <p:par>
                                <p:cTn id="211" presetID="53" presetClass="entr" presetSubtype="16" fill="hold" grpId="0" nodeType="withEffect">
                                  <p:stCondLst>
                                    <p:cond delay="3250"/>
                                  </p:stCondLst>
                                  <p:childTnLst>
                                    <p:set>
                                      <p:cBhvr>
                                        <p:cTn id="212" dur="1" fill="hold">
                                          <p:stCondLst>
                                            <p:cond delay="0"/>
                                          </p:stCondLst>
                                        </p:cTn>
                                        <p:tgtEl>
                                          <p:spTgt spid="222"/>
                                        </p:tgtEl>
                                        <p:attrNameLst>
                                          <p:attrName>style.visibility</p:attrName>
                                        </p:attrNameLst>
                                      </p:cBhvr>
                                      <p:to>
                                        <p:strVal val="visible"/>
                                      </p:to>
                                    </p:set>
                                    <p:anim calcmode="lin" valueType="num">
                                      <p:cBhvr>
                                        <p:cTn id="213" dur="1000" fill="hold"/>
                                        <p:tgtEl>
                                          <p:spTgt spid="222"/>
                                        </p:tgtEl>
                                        <p:attrNameLst>
                                          <p:attrName>ppt_w</p:attrName>
                                        </p:attrNameLst>
                                      </p:cBhvr>
                                      <p:tavLst>
                                        <p:tav tm="0">
                                          <p:val>
                                            <p:fltVal val="0"/>
                                          </p:val>
                                        </p:tav>
                                        <p:tav tm="100000">
                                          <p:val>
                                            <p:strVal val="#ppt_w"/>
                                          </p:val>
                                        </p:tav>
                                      </p:tavLst>
                                    </p:anim>
                                    <p:anim calcmode="lin" valueType="num">
                                      <p:cBhvr>
                                        <p:cTn id="214" dur="1000" fill="hold"/>
                                        <p:tgtEl>
                                          <p:spTgt spid="222"/>
                                        </p:tgtEl>
                                        <p:attrNameLst>
                                          <p:attrName>ppt_h</p:attrName>
                                        </p:attrNameLst>
                                      </p:cBhvr>
                                      <p:tavLst>
                                        <p:tav tm="0">
                                          <p:val>
                                            <p:fltVal val="0"/>
                                          </p:val>
                                        </p:tav>
                                        <p:tav tm="100000">
                                          <p:val>
                                            <p:strVal val="#ppt_h"/>
                                          </p:val>
                                        </p:tav>
                                      </p:tavLst>
                                    </p:anim>
                                    <p:animEffect transition="in" filter="fade">
                                      <p:cBhvr>
                                        <p:cTn id="215" dur="1000"/>
                                        <p:tgtEl>
                                          <p:spTgt spid="222"/>
                                        </p:tgtEl>
                                      </p:cBhvr>
                                    </p:animEffect>
                                  </p:childTnLst>
                                </p:cTn>
                              </p:par>
                              <p:par>
                                <p:cTn id="216" presetID="53" presetClass="entr" presetSubtype="16" fill="hold" grpId="0" nodeType="withEffect">
                                  <p:stCondLst>
                                    <p:cond delay="3250"/>
                                  </p:stCondLst>
                                  <p:childTnLst>
                                    <p:set>
                                      <p:cBhvr>
                                        <p:cTn id="217" dur="1" fill="hold">
                                          <p:stCondLst>
                                            <p:cond delay="0"/>
                                          </p:stCondLst>
                                        </p:cTn>
                                        <p:tgtEl>
                                          <p:spTgt spid="227"/>
                                        </p:tgtEl>
                                        <p:attrNameLst>
                                          <p:attrName>style.visibility</p:attrName>
                                        </p:attrNameLst>
                                      </p:cBhvr>
                                      <p:to>
                                        <p:strVal val="visible"/>
                                      </p:to>
                                    </p:set>
                                    <p:anim calcmode="lin" valueType="num">
                                      <p:cBhvr>
                                        <p:cTn id="218" dur="1000" fill="hold"/>
                                        <p:tgtEl>
                                          <p:spTgt spid="227"/>
                                        </p:tgtEl>
                                        <p:attrNameLst>
                                          <p:attrName>ppt_w</p:attrName>
                                        </p:attrNameLst>
                                      </p:cBhvr>
                                      <p:tavLst>
                                        <p:tav tm="0">
                                          <p:val>
                                            <p:fltVal val="0"/>
                                          </p:val>
                                        </p:tav>
                                        <p:tav tm="100000">
                                          <p:val>
                                            <p:strVal val="#ppt_w"/>
                                          </p:val>
                                        </p:tav>
                                      </p:tavLst>
                                    </p:anim>
                                    <p:anim calcmode="lin" valueType="num">
                                      <p:cBhvr>
                                        <p:cTn id="219" dur="1000" fill="hold"/>
                                        <p:tgtEl>
                                          <p:spTgt spid="227"/>
                                        </p:tgtEl>
                                        <p:attrNameLst>
                                          <p:attrName>ppt_h</p:attrName>
                                        </p:attrNameLst>
                                      </p:cBhvr>
                                      <p:tavLst>
                                        <p:tav tm="0">
                                          <p:val>
                                            <p:fltVal val="0"/>
                                          </p:val>
                                        </p:tav>
                                        <p:tav tm="100000">
                                          <p:val>
                                            <p:strVal val="#ppt_h"/>
                                          </p:val>
                                        </p:tav>
                                      </p:tavLst>
                                    </p:anim>
                                    <p:animEffect transition="in" filter="fade">
                                      <p:cBhvr>
                                        <p:cTn id="220" dur="1000"/>
                                        <p:tgtEl>
                                          <p:spTgt spid="227"/>
                                        </p:tgtEl>
                                      </p:cBhvr>
                                    </p:animEffect>
                                  </p:childTnLst>
                                </p:cTn>
                              </p:par>
                              <p:par>
                                <p:cTn id="221" presetID="53" presetClass="entr" presetSubtype="16" fill="hold" grpId="0" nodeType="withEffect">
                                  <p:stCondLst>
                                    <p:cond delay="3250"/>
                                  </p:stCondLst>
                                  <p:childTnLst>
                                    <p:set>
                                      <p:cBhvr>
                                        <p:cTn id="222" dur="1" fill="hold">
                                          <p:stCondLst>
                                            <p:cond delay="0"/>
                                          </p:stCondLst>
                                        </p:cTn>
                                        <p:tgtEl>
                                          <p:spTgt spid="228"/>
                                        </p:tgtEl>
                                        <p:attrNameLst>
                                          <p:attrName>style.visibility</p:attrName>
                                        </p:attrNameLst>
                                      </p:cBhvr>
                                      <p:to>
                                        <p:strVal val="visible"/>
                                      </p:to>
                                    </p:set>
                                    <p:anim calcmode="lin" valueType="num">
                                      <p:cBhvr>
                                        <p:cTn id="223" dur="1000" fill="hold"/>
                                        <p:tgtEl>
                                          <p:spTgt spid="228"/>
                                        </p:tgtEl>
                                        <p:attrNameLst>
                                          <p:attrName>ppt_w</p:attrName>
                                        </p:attrNameLst>
                                      </p:cBhvr>
                                      <p:tavLst>
                                        <p:tav tm="0">
                                          <p:val>
                                            <p:fltVal val="0"/>
                                          </p:val>
                                        </p:tav>
                                        <p:tav tm="100000">
                                          <p:val>
                                            <p:strVal val="#ppt_w"/>
                                          </p:val>
                                        </p:tav>
                                      </p:tavLst>
                                    </p:anim>
                                    <p:anim calcmode="lin" valueType="num">
                                      <p:cBhvr>
                                        <p:cTn id="224" dur="1000" fill="hold"/>
                                        <p:tgtEl>
                                          <p:spTgt spid="228"/>
                                        </p:tgtEl>
                                        <p:attrNameLst>
                                          <p:attrName>ppt_h</p:attrName>
                                        </p:attrNameLst>
                                      </p:cBhvr>
                                      <p:tavLst>
                                        <p:tav tm="0">
                                          <p:val>
                                            <p:fltVal val="0"/>
                                          </p:val>
                                        </p:tav>
                                        <p:tav tm="100000">
                                          <p:val>
                                            <p:strVal val="#ppt_h"/>
                                          </p:val>
                                        </p:tav>
                                      </p:tavLst>
                                    </p:anim>
                                    <p:animEffect transition="in" filter="fade">
                                      <p:cBhvr>
                                        <p:cTn id="225" dur="1000"/>
                                        <p:tgtEl>
                                          <p:spTgt spid="228"/>
                                        </p:tgtEl>
                                      </p:cBhvr>
                                    </p:animEffect>
                                  </p:childTnLst>
                                </p:cTn>
                              </p:par>
                              <p:par>
                                <p:cTn id="226" presetID="53" presetClass="entr" presetSubtype="16" fill="hold" grpId="0" nodeType="withEffect">
                                  <p:stCondLst>
                                    <p:cond delay="3250"/>
                                  </p:stCondLst>
                                  <p:childTnLst>
                                    <p:set>
                                      <p:cBhvr>
                                        <p:cTn id="227" dur="1" fill="hold">
                                          <p:stCondLst>
                                            <p:cond delay="0"/>
                                          </p:stCondLst>
                                        </p:cTn>
                                        <p:tgtEl>
                                          <p:spTgt spid="230"/>
                                        </p:tgtEl>
                                        <p:attrNameLst>
                                          <p:attrName>style.visibility</p:attrName>
                                        </p:attrNameLst>
                                      </p:cBhvr>
                                      <p:to>
                                        <p:strVal val="visible"/>
                                      </p:to>
                                    </p:set>
                                    <p:anim calcmode="lin" valueType="num">
                                      <p:cBhvr>
                                        <p:cTn id="228" dur="1000" fill="hold"/>
                                        <p:tgtEl>
                                          <p:spTgt spid="230"/>
                                        </p:tgtEl>
                                        <p:attrNameLst>
                                          <p:attrName>ppt_w</p:attrName>
                                        </p:attrNameLst>
                                      </p:cBhvr>
                                      <p:tavLst>
                                        <p:tav tm="0">
                                          <p:val>
                                            <p:fltVal val="0"/>
                                          </p:val>
                                        </p:tav>
                                        <p:tav tm="100000">
                                          <p:val>
                                            <p:strVal val="#ppt_w"/>
                                          </p:val>
                                        </p:tav>
                                      </p:tavLst>
                                    </p:anim>
                                    <p:anim calcmode="lin" valueType="num">
                                      <p:cBhvr>
                                        <p:cTn id="229" dur="1000" fill="hold"/>
                                        <p:tgtEl>
                                          <p:spTgt spid="230"/>
                                        </p:tgtEl>
                                        <p:attrNameLst>
                                          <p:attrName>ppt_h</p:attrName>
                                        </p:attrNameLst>
                                      </p:cBhvr>
                                      <p:tavLst>
                                        <p:tav tm="0">
                                          <p:val>
                                            <p:fltVal val="0"/>
                                          </p:val>
                                        </p:tav>
                                        <p:tav tm="100000">
                                          <p:val>
                                            <p:strVal val="#ppt_h"/>
                                          </p:val>
                                        </p:tav>
                                      </p:tavLst>
                                    </p:anim>
                                    <p:animEffect transition="in" filter="fade">
                                      <p:cBhvr>
                                        <p:cTn id="230" dur="1000"/>
                                        <p:tgtEl>
                                          <p:spTgt spid="230"/>
                                        </p:tgtEl>
                                      </p:cBhvr>
                                    </p:animEffect>
                                  </p:childTnLst>
                                </p:cTn>
                              </p:par>
                              <p:par>
                                <p:cTn id="231" presetID="53" presetClass="entr" presetSubtype="16" fill="hold" grpId="0" nodeType="withEffect">
                                  <p:stCondLst>
                                    <p:cond delay="3250"/>
                                  </p:stCondLst>
                                  <p:childTnLst>
                                    <p:set>
                                      <p:cBhvr>
                                        <p:cTn id="232" dur="1" fill="hold">
                                          <p:stCondLst>
                                            <p:cond delay="0"/>
                                          </p:stCondLst>
                                        </p:cTn>
                                        <p:tgtEl>
                                          <p:spTgt spid="231"/>
                                        </p:tgtEl>
                                        <p:attrNameLst>
                                          <p:attrName>style.visibility</p:attrName>
                                        </p:attrNameLst>
                                      </p:cBhvr>
                                      <p:to>
                                        <p:strVal val="visible"/>
                                      </p:to>
                                    </p:set>
                                    <p:anim calcmode="lin" valueType="num">
                                      <p:cBhvr>
                                        <p:cTn id="233" dur="1000" fill="hold"/>
                                        <p:tgtEl>
                                          <p:spTgt spid="231"/>
                                        </p:tgtEl>
                                        <p:attrNameLst>
                                          <p:attrName>ppt_w</p:attrName>
                                        </p:attrNameLst>
                                      </p:cBhvr>
                                      <p:tavLst>
                                        <p:tav tm="0">
                                          <p:val>
                                            <p:fltVal val="0"/>
                                          </p:val>
                                        </p:tav>
                                        <p:tav tm="100000">
                                          <p:val>
                                            <p:strVal val="#ppt_w"/>
                                          </p:val>
                                        </p:tav>
                                      </p:tavLst>
                                    </p:anim>
                                    <p:anim calcmode="lin" valueType="num">
                                      <p:cBhvr>
                                        <p:cTn id="234" dur="1000" fill="hold"/>
                                        <p:tgtEl>
                                          <p:spTgt spid="231"/>
                                        </p:tgtEl>
                                        <p:attrNameLst>
                                          <p:attrName>ppt_h</p:attrName>
                                        </p:attrNameLst>
                                      </p:cBhvr>
                                      <p:tavLst>
                                        <p:tav tm="0">
                                          <p:val>
                                            <p:fltVal val="0"/>
                                          </p:val>
                                        </p:tav>
                                        <p:tav tm="100000">
                                          <p:val>
                                            <p:strVal val="#ppt_h"/>
                                          </p:val>
                                        </p:tav>
                                      </p:tavLst>
                                    </p:anim>
                                    <p:animEffect transition="in" filter="fade">
                                      <p:cBhvr>
                                        <p:cTn id="235" dur="1000"/>
                                        <p:tgtEl>
                                          <p:spTgt spid="231"/>
                                        </p:tgtEl>
                                      </p:cBhvr>
                                    </p:animEffect>
                                  </p:childTnLst>
                                </p:cTn>
                              </p:par>
                              <p:par>
                                <p:cTn id="236" presetID="22" presetClass="entr" presetSubtype="8" fill="hold" grpId="0" nodeType="withEffect">
                                  <p:stCondLst>
                                    <p:cond delay="3250"/>
                                  </p:stCondLst>
                                  <p:childTnLst>
                                    <p:set>
                                      <p:cBhvr>
                                        <p:cTn id="237" dur="1" fill="hold">
                                          <p:stCondLst>
                                            <p:cond delay="0"/>
                                          </p:stCondLst>
                                        </p:cTn>
                                        <p:tgtEl>
                                          <p:spTgt spid="39"/>
                                        </p:tgtEl>
                                        <p:attrNameLst>
                                          <p:attrName>style.visibility</p:attrName>
                                        </p:attrNameLst>
                                      </p:cBhvr>
                                      <p:to>
                                        <p:strVal val="visible"/>
                                      </p:to>
                                    </p:set>
                                    <p:animEffect transition="in" filter="wipe(left)">
                                      <p:cBhvr>
                                        <p:cTn id="238" dur="1000"/>
                                        <p:tgtEl>
                                          <p:spTgt spid="39"/>
                                        </p:tgtEl>
                                      </p:cBhvr>
                                    </p:animEffect>
                                  </p:childTnLst>
                                </p:cTn>
                              </p:par>
                              <p:par>
                                <p:cTn id="239" presetID="22" presetClass="entr" presetSubtype="8" fill="hold" grpId="0" nodeType="withEffect">
                                  <p:stCondLst>
                                    <p:cond delay="3250"/>
                                  </p:stCondLst>
                                  <p:childTnLst>
                                    <p:set>
                                      <p:cBhvr>
                                        <p:cTn id="240" dur="1" fill="hold">
                                          <p:stCondLst>
                                            <p:cond delay="0"/>
                                          </p:stCondLst>
                                        </p:cTn>
                                        <p:tgtEl>
                                          <p:spTgt spid="49"/>
                                        </p:tgtEl>
                                        <p:attrNameLst>
                                          <p:attrName>style.visibility</p:attrName>
                                        </p:attrNameLst>
                                      </p:cBhvr>
                                      <p:to>
                                        <p:strVal val="visible"/>
                                      </p:to>
                                    </p:set>
                                    <p:animEffect transition="in" filter="wipe(left)">
                                      <p:cBhvr>
                                        <p:cTn id="241" dur="1000"/>
                                        <p:tgtEl>
                                          <p:spTgt spid="49"/>
                                        </p:tgtEl>
                                      </p:cBhvr>
                                    </p:animEffect>
                                  </p:childTnLst>
                                </p:cTn>
                              </p:par>
                              <p:par>
                                <p:cTn id="242" presetID="22" presetClass="entr" presetSubtype="8" fill="hold" grpId="0" nodeType="withEffect">
                                  <p:stCondLst>
                                    <p:cond delay="3250"/>
                                  </p:stCondLst>
                                  <p:childTnLst>
                                    <p:set>
                                      <p:cBhvr>
                                        <p:cTn id="243" dur="1" fill="hold">
                                          <p:stCondLst>
                                            <p:cond delay="0"/>
                                          </p:stCondLst>
                                        </p:cTn>
                                        <p:tgtEl>
                                          <p:spTgt spid="54"/>
                                        </p:tgtEl>
                                        <p:attrNameLst>
                                          <p:attrName>style.visibility</p:attrName>
                                        </p:attrNameLst>
                                      </p:cBhvr>
                                      <p:to>
                                        <p:strVal val="visible"/>
                                      </p:to>
                                    </p:set>
                                    <p:animEffect transition="in" filter="wipe(left)">
                                      <p:cBhvr>
                                        <p:cTn id="244" dur="1000"/>
                                        <p:tgtEl>
                                          <p:spTgt spid="54"/>
                                        </p:tgtEl>
                                      </p:cBhvr>
                                    </p:animEffect>
                                  </p:childTnLst>
                                </p:cTn>
                              </p:par>
                              <p:par>
                                <p:cTn id="245" presetID="22" presetClass="entr" presetSubtype="8" fill="hold" grpId="0" nodeType="withEffect">
                                  <p:stCondLst>
                                    <p:cond delay="3250"/>
                                  </p:stCondLst>
                                  <p:childTnLst>
                                    <p:set>
                                      <p:cBhvr>
                                        <p:cTn id="246" dur="1" fill="hold">
                                          <p:stCondLst>
                                            <p:cond delay="0"/>
                                          </p:stCondLst>
                                        </p:cTn>
                                        <p:tgtEl>
                                          <p:spTgt spid="63"/>
                                        </p:tgtEl>
                                        <p:attrNameLst>
                                          <p:attrName>style.visibility</p:attrName>
                                        </p:attrNameLst>
                                      </p:cBhvr>
                                      <p:to>
                                        <p:strVal val="visible"/>
                                      </p:to>
                                    </p:set>
                                    <p:animEffect transition="in" filter="wipe(left)">
                                      <p:cBhvr>
                                        <p:cTn id="247" dur="1000"/>
                                        <p:tgtEl>
                                          <p:spTgt spid="63"/>
                                        </p:tgtEl>
                                      </p:cBhvr>
                                    </p:animEffect>
                                  </p:childTnLst>
                                </p:cTn>
                              </p:par>
                              <p:par>
                                <p:cTn id="248" presetID="22" presetClass="entr" presetSubtype="8" fill="hold" grpId="0" nodeType="withEffect">
                                  <p:stCondLst>
                                    <p:cond delay="3250"/>
                                  </p:stCondLst>
                                  <p:childTnLst>
                                    <p:set>
                                      <p:cBhvr>
                                        <p:cTn id="249" dur="1" fill="hold">
                                          <p:stCondLst>
                                            <p:cond delay="0"/>
                                          </p:stCondLst>
                                        </p:cTn>
                                        <p:tgtEl>
                                          <p:spTgt spid="146"/>
                                        </p:tgtEl>
                                        <p:attrNameLst>
                                          <p:attrName>style.visibility</p:attrName>
                                        </p:attrNameLst>
                                      </p:cBhvr>
                                      <p:to>
                                        <p:strVal val="visible"/>
                                      </p:to>
                                    </p:set>
                                    <p:animEffect transition="in" filter="wipe(left)">
                                      <p:cBhvr>
                                        <p:cTn id="250" dur="1000"/>
                                        <p:tgtEl>
                                          <p:spTgt spid="146"/>
                                        </p:tgtEl>
                                      </p:cBhvr>
                                    </p:animEffect>
                                  </p:childTnLst>
                                </p:cTn>
                              </p:par>
                              <p:par>
                                <p:cTn id="251" presetID="22" presetClass="entr" presetSubtype="8" fill="hold" grpId="0" nodeType="withEffect">
                                  <p:stCondLst>
                                    <p:cond delay="3250"/>
                                  </p:stCondLst>
                                  <p:childTnLst>
                                    <p:set>
                                      <p:cBhvr>
                                        <p:cTn id="252" dur="1" fill="hold">
                                          <p:stCondLst>
                                            <p:cond delay="0"/>
                                          </p:stCondLst>
                                        </p:cTn>
                                        <p:tgtEl>
                                          <p:spTgt spid="150"/>
                                        </p:tgtEl>
                                        <p:attrNameLst>
                                          <p:attrName>style.visibility</p:attrName>
                                        </p:attrNameLst>
                                      </p:cBhvr>
                                      <p:to>
                                        <p:strVal val="visible"/>
                                      </p:to>
                                    </p:set>
                                    <p:animEffect transition="in" filter="wipe(left)">
                                      <p:cBhvr>
                                        <p:cTn id="253" dur="1000"/>
                                        <p:tgtEl>
                                          <p:spTgt spid="150"/>
                                        </p:tgtEl>
                                      </p:cBhvr>
                                    </p:animEffect>
                                  </p:childTnLst>
                                </p:cTn>
                              </p:par>
                              <p:par>
                                <p:cTn id="254" presetID="22" presetClass="entr" presetSubtype="8" fill="hold" grpId="0" nodeType="withEffect">
                                  <p:stCondLst>
                                    <p:cond delay="3250"/>
                                  </p:stCondLst>
                                  <p:childTnLst>
                                    <p:set>
                                      <p:cBhvr>
                                        <p:cTn id="255" dur="1" fill="hold">
                                          <p:stCondLst>
                                            <p:cond delay="0"/>
                                          </p:stCondLst>
                                        </p:cTn>
                                        <p:tgtEl>
                                          <p:spTgt spid="152"/>
                                        </p:tgtEl>
                                        <p:attrNameLst>
                                          <p:attrName>style.visibility</p:attrName>
                                        </p:attrNameLst>
                                      </p:cBhvr>
                                      <p:to>
                                        <p:strVal val="visible"/>
                                      </p:to>
                                    </p:set>
                                    <p:animEffect transition="in" filter="wipe(left)">
                                      <p:cBhvr>
                                        <p:cTn id="256" dur="1000"/>
                                        <p:tgtEl>
                                          <p:spTgt spid="152"/>
                                        </p:tgtEl>
                                      </p:cBhvr>
                                    </p:animEffect>
                                  </p:childTnLst>
                                </p:cTn>
                              </p:par>
                              <p:par>
                                <p:cTn id="257" presetID="22" presetClass="entr" presetSubtype="8" fill="hold" grpId="0" nodeType="withEffect">
                                  <p:stCondLst>
                                    <p:cond delay="3250"/>
                                  </p:stCondLst>
                                  <p:childTnLst>
                                    <p:set>
                                      <p:cBhvr>
                                        <p:cTn id="258" dur="1" fill="hold">
                                          <p:stCondLst>
                                            <p:cond delay="0"/>
                                          </p:stCondLst>
                                        </p:cTn>
                                        <p:tgtEl>
                                          <p:spTgt spid="129"/>
                                        </p:tgtEl>
                                        <p:attrNameLst>
                                          <p:attrName>style.visibility</p:attrName>
                                        </p:attrNameLst>
                                      </p:cBhvr>
                                      <p:to>
                                        <p:strVal val="visible"/>
                                      </p:to>
                                    </p:set>
                                    <p:animEffect transition="in" filter="wipe(left)">
                                      <p:cBhvr>
                                        <p:cTn id="259" dur="1000"/>
                                        <p:tgtEl>
                                          <p:spTgt spid="129"/>
                                        </p:tgtEl>
                                      </p:cBhvr>
                                    </p:animEffect>
                                  </p:childTnLst>
                                </p:cTn>
                              </p:par>
                              <p:par>
                                <p:cTn id="260" presetID="22" presetClass="entr" presetSubtype="8" fill="hold" grpId="0" nodeType="withEffect">
                                  <p:stCondLst>
                                    <p:cond delay="3250"/>
                                  </p:stCondLst>
                                  <p:childTnLst>
                                    <p:set>
                                      <p:cBhvr>
                                        <p:cTn id="261" dur="1" fill="hold">
                                          <p:stCondLst>
                                            <p:cond delay="0"/>
                                          </p:stCondLst>
                                        </p:cTn>
                                        <p:tgtEl>
                                          <p:spTgt spid="128"/>
                                        </p:tgtEl>
                                        <p:attrNameLst>
                                          <p:attrName>style.visibility</p:attrName>
                                        </p:attrNameLst>
                                      </p:cBhvr>
                                      <p:to>
                                        <p:strVal val="visible"/>
                                      </p:to>
                                    </p:set>
                                    <p:animEffect transition="in" filter="wipe(left)">
                                      <p:cBhvr>
                                        <p:cTn id="262" dur="1000"/>
                                        <p:tgtEl>
                                          <p:spTgt spid="128"/>
                                        </p:tgtEl>
                                      </p:cBhvr>
                                    </p:animEffect>
                                  </p:childTnLst>
                                </p:cTn>
                              </p:par>
                              <p:par>
                                <p:cTn id="263" presetID="22" presetClass="entr" presetSubtype="8" fill="hold" grpId="0" nodeType="withEffect">
                                  <p:stCondLst>
                                    <p:cond delay="3250"/>
                                  </p:stCondLst>
                                  <p:childTnLst>
                                    <p:set>
                                      <p:cBhvr>
                                        <p:cTn id="264" dur="1" fill="hold">
                                          <p:stCondLst>
                                            <p:cond delay="0"/>
                                          </p:stCondLst>
                                        </p:cTn>
                                        <p:tgtEl>
                                          <p:spTgt spid="163"/>
                                        </p:tgtEl>
                                        <p:attrNameLst>
                                          <p:attrName>style.visibility</p:attrName>
                                        </p:attrNameLst>
                                      </p:cBhvr>
                                      <p:to>
                                        <p:strVal val="visible"/>
                                      </p:to>
                                    </p:set>
                                    <p:animEffect transition="in" filter="wipe(left)">
                                      <p:cBhvr>
                                        <p:cTn id="265" dur="1000"/>
                                        <p:tgtEl>
                                          <p:spTgt spid="163"/>
                                        </p:tgtEl>
                                      </p:cBhvr>
                                    </p:animEffect>
                                  </p:childTnLst>
                                </p:cTn>
                              </p:par>
                              <p:par>
                                <p:cTn id="266" presetID="22" presetClass="entr" presetSubtype="8" fill="hold" grpId="0" nodeType="withEffect">
                                  <p:stCondLst>
                                    <p:cond delay="3250"/>
                                  </p:stCondLst>
                                  <p:childTnLst>
                                    <p:set>
                                      <p:cBhvr>
                                        <p:cTn id="267" dur="1" fill="hold">
                                          <p:stCondLst>
                                            <p:cond delay="0"/>
                                          </p:stCondLst>
                                        </p:cTn>
                                        <p:tgtEl>
                                          <p:spTgt spid="160"/>
                                        </p:tgtEl>
                                        <p:attrNameLst>
                                          <p:attrName>style.visibility</p:attrName>
                                        </p:attrNameLst>
                                      </p:cBhvr>
                                      <p:to>
                                        <p:strVal val="visible"/>
                                      </p:to>
                                    </p:set>
                                    <p:animEffect transition="in" filter="wipe(left)">
                                      <p:cBhvr>
                                        <p:cTn id="268" dur="1000"/>
                                        <p:tgtEl>
                                          <p:spTgt spid="160"/>
                                        </p:tgtEl>
                                      </p:cBhvr>
                                    </p:animEffect>
                                  </p:childTnLst>
                                </p:cTn>
                              </p:par>
                              <p:par>
                                <p:cTn id="269" presetID="22" presetClass="entr" presetSubtype="8" fill="hold" grpId="0" nodeType="withEffect">
                                  <p:stCondLst>
                                    <p:cond delay="3250"/>
                                  </p:stCondLst>
                                  <p:childTnLst>
                                    <p:set>
                                      <p:cBhvr>
                                        <p:cTn id="270" dur="1" fill="hold">
                                          <p:stCondLst>
                                            <p:cond delay="0"/>
                                          </p:stCondLst>
                                        </p:cTn>
                                        <p:tgtEl>
                                          <p:spTgt spid="155"/>
                                        </p:tgtEl>
                                        <p:attrNameLst>
                                          <p:attrName>style.visibility</p:attrName>
                                        </p:attrNameLst>
                                      </p:cBhvr>
                                      <p:to>
                                        <p:strVal val="visible"/>
                                      </p:to>
                                    </p:set>
                                    <p:animEffect transition="in" filter="wipe(left)">
                                      <p:cBhvr>
                                        <p:cTn id="271" dur="1000"/>
                                        <p:tgtEl>
                                          <p:spTgt spid="155"/>
                                        </p:tgtEl>
                                      </p:cBhvr>
                                    </p:animEffect>
                                  </p:childTnLst>
                                </p:cTn>
                              </p:par>
                              <p:par>
                                <p:cTn id="272" presetID="53" presetClass="entr" presetSubtype="16" fill="hold" grpId="0" nodeType="withEffect">
                                  <p:stCondLst>
                                    <p:cond delay="4000"/>
                                  </p:stCondLst>
                                  <p:childTnLst>
                                    <p:set>
                                      <p:cBhvr>
                                        <p:cTn id="273" dur="1" fill="hold">
                                          <p:stCondLst>
                                            <p:cond delay="0"/>
                                          </p:stCondLst>
                                        </p:cTn>
                                        <p:tgtEl>
                                          <p:spTgt spid="206"/>
                                        </p:tgtEl>
                                        <p:attrNameLst>
                                          <p:attrName>style.visibility</p:attrName>
                                        </p:attrNameLst>
                                      </p:cBhvr>
                                      <p:to>
                                        <p:strVal val="visible"/>
                                      </p:to>
                                    </p:set>
                                    <p:anim calcmode="lin" valueType="num">
                                      <p:cBhvr>
                                        <p:cTn id="274" dur="1000" fill="hold"/>
                                        <p:tgtEl>
                                          <p:spTgt spid="206"/>
                                        </p:tgtEl>
                                        <p:attrNameLst>
                                          <p:attrName>ppt_w</p:attrName>
                                        </p:attrNameLst>
                                      </p:cBhvr>
                                      <p:tavLst>
                                        <p:tav tm="0">
                                          <p:val>
                                            <p:fltVal val="0"/>
                                          </p:val>
                                        </p:tav>
                                        <p:tav tm="100000">
                                          <p:val>
                                            <p:strVal val="#ppt_w"/>
                                          </p:val>
                                        </p:tav>
                                      </p:tavLst>
                                    </p:anim>
                                    <p:anim calcmode="lin" valueType="num">
                                      <p:cBhvr>
                                        <p:cTn id="275" dur="1000" fill="hold"/>
                                        <p:tgtEl>
                                          <p:spTgt spid="206"/>
                                        </p:tgtEl>
                                        <p:attrNameLst>
                                          <p:attrName>ppt_h</p:attrName>
                                        </p:attrNameLst>
                                      </p:cBhvr>
                                      <p:tavLst>
                                        <p:tav tm="0">
                                          <p:val>
                                            <p:fltVal val="0"/>
                                          </p:val>
                                        </p:tav>
                                        <p:tav tm="100000">
                                          <p:val>
                                            <p:strVal val="#ppt_h"/>
                                          </p:val>
                                        </p:tav>
                                      </p:tavLst>
                                    </p:anim>
                                    <p:animEffect transition="in" filter="fade">
                                      <p:cBhvr>
                                        <p:cTn id="276" dur="1000"/>
                                        <p:tgtEl>
                                          <p:spTgt spid="206"/>
                                        </p:tgtEl>
                                      </p:cBhvr>
                                    </p:animEffect>
                                  </p:childTnLst>
                                </p:cTn>
                              </p:par>
                              <p:par>
                                <p:cTn id="277" presetID="53" presetClass="entr" presetSubtype="16" fill="hold" grpId="0" nodeType="withEffect">
                                  <p:stCondLst>
                                    <p:cond delay="4000"/>
                                  </p:stCondLst>
                                  <p:childTnLst>
                                    <p:set>
                                      <p:cBhvr>
                                        <p:cTn id="278" dur="1" fill="hold">
                                          <p:stCondLst>
                                            <p:cond delay="0"/>
                                          </p:stCondLst>
                                        </p:cTn>
                                        <p:tgtEl>
                                          <p:spTgt spid="213"/>
                                        </p:tgtEl>
                                        <p:attrNameLst>
                                          <p:attrName>style.visibility</p:attrName>
                                        </p:attrNameLst>
                                      </p:cBhvr>
                                      <p:to>
                                        <p:strVal val="visible"/>
                                      </p:to>
                                    </p:set>
                                    <p:anim calcmode="lin" valueType="num">
                                      <p:cBhvr>
                                        <p:cTn id="279" dur="1000" fill="hold"/>
                                        <p:tgtEl>
                                          <p:spTgt spid="213"/>
                                        </p:tgtEl>
                                        <p:attrNameLst>
                                          <p:attrName>ppt_w</p:attrName>
                                        </p:attrNameLst>
                                      </p:cBhvr>
                                      <p:tavLst>
                                        <p:tav tm="0">
                                          <p:val>
                                            <p:fltVal val="0"/>
                                          </p:val>
                                        </p:tav>
                                        <p:tav tm="100000">
                                          <p:val>
                                            <p:strVal val="#ppt_w"/>
                                          </p:val>
                                        </p:tav>
                                      </p:tavLst>
                                    </p:anim>
                                    <p:anim calcmode="lin" valueType="num">
                                      <p:cBhvr>
                                        <p:cTn id="280" dur="1000" fill="hold"/>
                                        <p:tgtEl>
                                          <p:spTgt spid="213"/>
                                        </p:tgtEl>
                                        <p:attrNameLst>
                                          <p:attrName>ppt_h</p:attrName>
                                        </p:attrNameLst>
                                      </p:cBhvr>
                                      <p:tavLst>
                                        <p:tav tm="0">
                                          <p:val>
                                            <p:fltVal val="0"/>
                                          </p:val>
                                        </p:tav>
                                        <p:tav tm="100000">
                                          <p:val>
                                            <p:strVal val="#ppt_h"/>
                                          </p:val>
                                        </p:tav>
                                      </p:tavLst>
                                    </p:anim>
                                    <p:animEffect transition="in" filter="fade">
                                      <p:cBhvr>
                                        <p:cTn id="281" dur="1000"/>
                                        <p:tgtEl>
                                          <p:spTgt spid="213"/>
                                        </p:tgtEl>
                                      </p:cBhvr>
                                    </p:animEffect>
                                  </p:childTnLst>
                                </p:cTn>
                              </p:par>
                              <p:par>
                                <p:cTn id="282" presetID="53" presetClass="entr" presetSubtype="16" fill="hold" grpId="0" nodeType="withEffect">
                                  <p:stCondLst>
                                    <p:cond delay="4000"/>
                                  </p:stCondLst>
                                  <p:childTnLst>
                                    <p:set>
                                      <p:cBhvr>
                                        <p:cTn id="283" dur="1" fill="hold">
                                          <p:stCondLst>
                                            <p:cond delay="0"/>
                                          </p:stCondLst>
                                        </p:cTn>
                                        <p:tgtEl>
                                          <p:spTgt spid="221"/>
                                        </p:tgtEl>
                                        <p:attrNameLst>
                                          <p:attrName>style.visibility</p:attrName>
                                        </p:attrNameLst>
                                      </p:cBhvr>
                                      <p:to>
                                        <p:strVal val="visible"/>
                                      </p:to>
                                    </p:set>
                                    <p:anim calcmode="lin" valueType="num">
                                      <p:cBhvr>
                                        <p:cTn id="284" dur="1000" fill="hold"/>
                                        <p:tgtEl>
                                          <p:spTgt spid="221"/>
                                        </p:tgtEl>
                                        <p:attrNameLst>
                                          <p:attrName>ppt_w</p:attrName>
                                        </p:attrNameLst>
                                      </p:cBhvr>
                                      <p:tavLst>
                                        <p:tav tm="0">
                                          <p:val>
                                            <p:fltVal val="0"/>
                                          </p:val>
                                        </p:tav>
                                        <p:tav tm="100000">
                                          <p:val>
                                            <p:strVal val="#ppt_w"/>
                                          </p:val>
                                        </p:tav>
                                      </p:tavLst>
                                    </p:anim>
                                    <p:anim calcmode="lin" valueType="num">
                                      <p:cBhvr>
                                        <p:cTn id="285" dur="1000" fill="hold"/>
                                        <p:tgtEl>
                                          <p:spTgt spid="221"/>
                                        </p:tgtEl>
                                        <p:attrNameLst>
                                          <p:attrName>ppt_h</p:attrName>
                                        </p:attrNameLst>
                                      </p:cBhvr>
                                      <p:tavLst>
                                        <p:tav tm="0">
                                          <p:val>
                                            <p:fltVal val="0"/>
                                          </p:val>
                                        </p:tav>
                                        <p:tav tm="100000">
                                          <p:val>
                                            <p:strVal val="#ppt_h"/>
                                          </p:val>
                                        </p:tav>
                                      </p:tavLst>
                                    </p:anim>
                                    <p:animEffect transition="in" filter="fade">
                                      <p:cBhvr>
                                        <p:cTn id="286" dur="1000"/>
                                        <p:tgtEl>
                                          <p:spTgt spid="221"/>
                                        </p:tgtEl>
                                      </p:cBhvr>
                                    </p:animEffect>
                                  </p:childTnLst>
                                </p:cTn>
                              </p:par>
                              <p:par>
                                <p:cTn id="287" presetID="53" presetClass="entr" presetSubtype="16" fill="hold" grpId="0" nodeType="withEffect">
                                  <p:stCondLst>
                                    <p:cond delay="4000"/>
                                  </p:stCondLst>
                                  <p:childTnLst>
                                    <p:set>
                                      <p:cBhvr>
                                        <p:cTn id="288" dur="1" fill="hold">
                                          <p:stCondLst>
                                            <p:cond delay="0"/>
                                          </p:stCondLst>
                                        </p:cTn>
                                        <p:tgtEl>
                                          <p:spTgt spid="214"/>
                                        </p:tgtEl>
                                        <p:attrNameLst>
                                          <p:attrName>style.visibility</p:attrName>
                                        </p:attrNameLst>
                                      </p:cBhvr>
                                      <p:to>
                                        <p:strVal val="visible"/>
                                      </p:to>
                                    </p:set>
                                    <p:anim calcmode="lin" valueType="num">
                                      <p:cBhvr>
                                        <p:cTn id="289" dur="1000" fill="hold"/>
                                        <p:tgtEl>
                                          <p:spTgt spid="214"/>
                                        </p:tgtEl>
                                        <p:attrNameLst>
                                          <p:attrName>ppt_w</p:attrName>
                                        </p:attrNameLst>
                                      </p:cBhvr>
                                      <p:tavLst>
                                        <p:tav tm="0">
                                          <p:val>
                                            <p:fltVal val="0"/>
                                          </p:val>
                                        </p:tav>
                                        <p:tav tm="100000">
                                          <p:val>
                                            <p:strVal val="#ppt_w"/>
                                          </p:val>
                                        </p:tav>
                                      </p:tavLst>
                                    </p:anim>
                                    <p:anim calcmode="lin" valueType="num">
                                      <p:cBhvr>
                                        <p:cTn id="290" dur="1000" fill="hold"/>
                                        <p:tgtEl>
                                          <p:spTgt spid="214"/>
                                        </p:tgtEl>
                                        <p:attrNameLst>
                                          <p:attrName>ppt_h</p:attrName>
                                        </p:attrNameLst>
                                      </p:cBhvr>
                                      <p:tavLst>
                                        <p:tav tm="0">
                                          <p:val>
                                            <p:fltVal val="0"/>
                                          </p:val>
                                        </p:tav>
                                        <p:tav tm="100000">
                                          <p:val>
                                            <p:strVal val="#ppt_h"/>
                                          </p:val>
                                        </p:tav>
                                      </p:tavLst>
                                    </p:anim>
                                    <p:animEffect transition="in" filter="fade">
                                      <p:cBhvr>
                                        <p:cTn id="291" dur="1000"/>
                                        <p:tgtEl>
                                          <p:spTgt spid="214"/>
                                        </p:tgtEl>
                                      </p:cBhvr>
                                    </p:animEffect>
                                  </p:childTnLst>
                                </p:cTn>
                              </p:par>
                              <p:par>
                                <p:cTn id="292" presetID="53" presetClass="entr" presetSubtype="16" fill="hold" grpId="0" nodeType="withEffect">
                                  <p:stCondLst>
                                    <p:cond delay="4000"/>
                                  </p:stCondLst>
                                  <p:childTnLst>
                                    <p:set>
                                      <p:cBhvr>
                                        <p:cTn id="293" dur="1" fill="hold">
                                          <p:stCondLst>
                                            <p:cond delay="0"/>
                                          </p:stCondLst>
                                        </p:cTn>
                                        <p:tgtEl>
                                          <p:spTgt spid="226"/>
                                        </p:tgtEl>
                                        <p:attrNameLst>
                                          <p:attrName>style.visibility</p:attrName>
                                        </p:attrNameLst>
                                      </p:cBhvr>
                                      <p:to>
                                        <p:strVal val="visible"/>
                                      </p:to>
                                    </p:set>
                                    <p:anim calcmode="lin" valueType="num">
                                      <p:cBhvr>
                                        <p:cTn id="294" dur="1000" fill="hold"/>
                                        <p:tgtEl>
                                          <p:spTgt spid="226"/>
                                        </p:tgtEl>
                                        <p:attrNameLst>
                                          <p:attrName>ppt_w</p:attrName>
                                        </p:attrNameLst>
                                      </p:cBhvr>
                                      <p:tavLst>
                                        <p:tav tm="0">
                                          <p:val>
                                            <p:fltVal val="0"/>
                                          </p:val>
                                        </p:tav>
                                        <p:tav tm="100000">
                                          <p:val>
                                            <p:strVal val="#ppt_w"/>
                                          </p:val>
                                        </p:tav>
                                      </p:tavLst>
                                    </p:anim>
                                    <p:anim calcmode="lin" valueType="num">
                                      <p:cBhvr>
                                        <p:cTn id="295" dur="1000" fill="hold"/>
                                        <p:tgtEl>
                                          <p:spTgt spid="226"/>
                                        </p:tgtEl>
                                        <p:attrNameLst>
                                          <p:attrName>ppt_h</p:attrName>
                                        </p:attrNameLst>
                                      </p:cBhvr>
                                      <p:tavLst>
                                        <p:tav tm="0">
                                          <p:val>
                                            <p:fltVal val="0"/>
                                          </p:val>
                                        </p:tav>
                                        <p:tav tm="100000">
                                          <p:val>
                                            <p:strVal val="#ppt_h"/>
                                          </p:val>
                                        </p:tav>
                                      </p:tavLst>
                                    </p:anim>
                                    <p:animEffect transition="in" filter="fade">
                                      <p:cBhvr>
                                        <p:cTn id="296" dur="1000"/>
                                        <p:tgtEl>
                                          <p:spTgt spid="226"/>
                                        </p:tgtEl>
                                      </p:cBhvr>
                                    </p:animEffect>
                                  </p:childTnLst>
                                </p:cTn>
                              </p:par>
                              <p:par>
                                <p:cTn id="297" presetID="53" presetClass="entr" presetSubtype="16" fill="hold" grpId="0" nodeType="withEffect">
                                  <p:stCondLst>
                                    <p:cond delay="4000"/>
                                  </p:stCondLst>
                                  <p:childTnLst>
                                    <p:set>
                                      <p:cBhvr>
                                        <p:cTn id="298" dur="1" fill="hold">
                                          <p:stCondLst>
                                            <p:cond delay="0"/>
                                          </p:stCondLst>
                                        </p:cTn>
                                        <p:tgtEl>
                                          <p:spTgt spid="224"/>
                                        </p:tgtEl>
                                        <p:attrNameLst>
                                          <p:attrName>style.visibility</p:attrName>
                                        </p:attrNameLst>
                                      </p:cBhvr>
                                      <p:to>
                                        <p:strVal val="visible"/>
                                      </p:to>
                                    </p:set>
                                    <p:anim calcmode="lin" valueType="num">
                                      <p:cBhvr>
                                        <p:cTn id="299" dur="1000" fill="hold"/>
                                        <p:tgtEl>
                                          <p:spTgt spid="224"/>
                                        </p:tgtEl>
                                        <p:attrNameLst>
                                          <p:attrName>ppt_w</p:attrName>
                                        </p:attrNameLst>
                                      </p:cBhvr>
                                      <p:tavLst>
                                        <p:tav tm="0">
                                          <p:val>
                                            <p:fltVal val="0"/>
                                          </p:val>
                                        </p:tav>
                                        <p:tav tm="100000">
                                          <p:val>
                                            <p:strVal val="#ppt_w"/>
                                          </p:val>
                                        </p:tav>
                                      </p:tavLst>
                                    </p:anim>
                                    <p:anim calcmode="lin" valueType="num">
                                      <p:cBhvr>
                                        <p:cTn id="300" dur="1000" fill="hold"/>
                                        <p:tgtEl>
                                          <p:spTgt spid="224"/>
                                        </p:tgtEl>
                                        <p:attrNameLst>
                                          <p:attrName>ppt_h</p:attrName>
                                        </p:attrNameLst>
                                      </p:cBhvr>
                                      <p:tavLst>
                                        <p:tav tm="0">
                                          <p:val>
                                            <p:fltVal val="0"/>
                                          </p:val>
                                        </p:tav>
                                        <p:tav tm="100000">
                                          <p:val>
                                            <p:strVal val="#ppt_h"/>
                                          </p:val>
                                        </p:tav>
                                      </p:tavLst>
                                    </p:anim>
                                    <p:animEffect transition="in" filter="fade">
                                      <p:cBhvr>
                                        <p:cTn id="301" dur="1000"/>
                                        <p:tgtEl>
                                          <p:spTgt spid="224"/>
                                        </p:tgtEl>
                                      </p:cBhvr>
                                    </p:animEffect>
                                  </p:childTnLst>
                                </p:cTn>
                              </p:par>
                              <p:par>
                                <p:cTn id="302" presetID="53" presetClass="entr" presetSubtype="16" fill="hold" grpId="0" nodeType="withEffect">
                                  <p:stCondLst>
                                    <p:cond delay="4000"/>
                                  </p:stCondLst>
                                  <p:childTnLst>
                                    <p:set>
                                      <p:cBhvr>
                                        <p:cTn id="303" dur="1" fill="hold">
                                          <p:stCondLst>
                                            <p:cond delay="0"/>
                                          </p:stCondLst>
                                        </p:cTn>
                                        <p:tgtEl>
                                          <p:spTgt spid="229"/>
                                        </p:tgtEl>
                                        <p:attrNameLst>
                                          <p:attrName>style.visibility</p:attrName>
                                        </p:attrNameLst>
                                      </p:cBhvr>
                                      <p:to>
                                        <p:strVal val="visible"/>
                                      </p:to>
                                    </p:set>
                                    <p:anim calcmode="lin" valueType="num">
                                      <p:cBhvr>
                                        <p:cTn id="304" dur="1000" fill="hold"/>
                                        <p:tgtEl>
                                          <p:spTgt spid="229"/>
                                        </p:tgtEl>
                                        <p:attrNameLst>
                                          <p:attrName>ppt_w</p:attrName>
                                        </p:attrNameLst>
                                      </p:cBhvr>
                                      <p:tavLst>
                                        <p:tav tm="0">
                                          <p:val>
                                            <p:fltVal val="0"/>
                                          </p:val>
                                        </p:tav>
                                        <p:tav tm="100000">
                                          <p:val>
                                            <p:strVal val="#ppt_w"/>
                                          </p:val>
                                        </p:tav>
                                      </p:tavLst>
                                    </p:anim>
                                    <p:anim calcmode="lin" valueType="num">
                                      <p:cBhvr>
                                        <p:cTn id="305" dur="1000" fill="hold"/>
                                        <p:tgtEl>
                                          <p:spTgt spid="229"/>
                                        </p:tgtEl>
                                        <p:attrNameLst>
                                          <p:attrName>ppt_h</p:attrName>
                                        </p:attrNameLst>
                                      </p:cBhvr>
                                      <p:tavLst>
                                        <p:tav tm="0">
                                          <p:val>
                                            <p:fltVal val="0"/>
                                          </p:val>
                                        </p:tav>
                                        <p:tav tm="100000">
                                          <p:val>
                                            <p:strVal val="#ppt_h"/>
                                          </p:val>
                                        </p:tav>
                                      </p:tavLst>
                                    </p:anim>
                                    <p:animEffect transition="in" filter="fade">
                                      <p:cBhvr>
                                        <p:cTn id="306" dur="1000"/>
                                        <p:tgtEl>
                                          <p:spTgt spid="229"/>
                                        </p:tgtEl>
                                      </p:cBhvr>
                                    </p:animEffect>
                                  </p:childTnLst>
                                </p:cTn>
                              </p:par>
                              <p:par>
                                <p:cTn id="307" presetID="22" presetClass="entr" presetSubtype="8" fill="hold" grpId="0" nodeType="withEffect">
                                  <p:stCondLst>
                                    <p:cond delay="4000"/>
                                  </p:stCondLst>
                                  <p:childTnLst>
                                    <p:set>
                                      <p:cBhvr>
                                        <p:cTn id="308" dur="1" fill="hold">
                                          <p:stCondLst>
                                            <p:cond delay="0"/>
                                          </p:stCondLst>
                                        </p:cTn>
                                        <p:tgtEl>
                                          <p:spTgt spid="50"/>
                                        </p:tgtEl>
                                        <p:attrNameLst>
                                          <p:attrName>style.visibility</p:attrName>
                                        </p:attrNameLst>
                                      </p:cBhvr>
                                      <p:to>
                                        <p:strVal val="visible"/>
                                      </p:to>
                                    </p:set>
                                    <p:animEffect transition="in" filter="wipe(left)">
                                      <p:cBhvr>
                                        <p:cTn id="309" dur="1000"/>
                                        <p:tgtEl>
                                          <p:spTgt spid="50"/>
                                        </p:tgtEl>
                                      </p:cBhvr>
                                    </p:animEffect>
                                  </p:childTnLst>
                                </p:cTn>
                              </p:par>
                              <p:par>
                                <p:cTn id="310" presetID="22" presetClass="entr" presetSubtype="8" fill="hold" grpId="0" nodeType="withEffect">
                                  <p:stCondLst>
                                    <p:cond delay="4000"/>
                                  </p:stCondLst>
                                  <p:childTnLst>
                                    <p:set>
                                      <p:cBhvr>
                                        <p:cTn id="311" dur="1" fill="hold">
                                          <p:stCondLst>
                                            <p:cond delay="0"/>
                                          </p:stCondLst>
                                        </p:cTn>
                                        <p:tgtEl>
                                          <p:spTgt spid="137"/>
                                        </p:tgtEl>
                                        <p:attrNameLst>
                                          <p:attrName>style.visibility</p:attrName>
                                        </p:attrNameLst>
                                      </p:cBhvr>
                                      <p:to>
                                        <p:strVal val="visible"/>
                                      </p:to>
                                    </p:set>
                                    <p:animEffect transition="in" filter="wipe(left)">
                                      <p:cBhvr>
                                        <p:cTn id="312" dur="1000"/>
                                        <p:tgtEl>
                                          <p:spTgt spid="137"/>
                                        </p:tgtEl>
                                      </p:cBhvr>
                                    </p:animEffect>
                                  </p:childTnLst>
                                </p:cTn>
                              </p:par>
                              <p:par>
                                <p:cTn id="313" presetID="22" presetClass="entr" presetSubtype="8" fill="hold" grpId="0" nodeType="withEffect">
                                  <p:stCondLst>
                                    <p:cond delay="4000"/>
                                  </p:stCondLst>
                                  <p:childTnLst>
                                    <p:set>
                                      <p:cBhvr>
                                        <p:cTn id="314" dur="1" fill="hold">
                                          <p:stCondLst>
                                            <p:cond delay="0"/>
                                          </p:stCondLst>
                                        </p:cTn>
                                        <p:tgtEl>
                                          <p:spTgt spid="162"/>
                                        </p:tgtEl>
                                        <p:attrNameLst>
                                          <p:attrName>style.visibility</p:attrName>
                                        </p:attrNameLst>
                                      </p:cBhvr>
                                      <p:to>
                                        <p:strVal val="visible"/>
                                      </p:to>
                                    </p:set>
                                    <p:animEffect transition="in" filter="wipe(left)">
                                      <p:cBhvr>
                                        <p:cTn id="315" dur="1000"/>
                                        <p:tgtEl>
                                          <p:spTgt spid="162"/>
                                        </p:tgtEl>
                                      </p:cBhvr>
                                    </p:animEffect>
                                  </p:childTnLst>
                                </p:cTn>
                              </p:par>
                              <p:par>
                                <p:cTn id="316" presetID="22" presetClass="entr" presetSubtype="8" fill="hold" grpId="0" nodeType="withEffect">
                                  <p:stCondLst>
                                    <p:cond delay="4000"/>
                                  </p:stCondLst>
                                  <p:childTnLst>
                                    <p:set>
                                      <p:cBhvr>
                                        <p:cTn id="317" dur="1" fill="hold">
                                          <p:stCondLst>
                                            <p:cond delay="0"/>
                                          </p:stCondLst>
                                        </p:cTn>
                                        <p:tgtEl>
                                          <p:spTgt spid="159"/>
                                        </p:tgtEl>
                                        <p:attrNameLst>
                                          <p:attrName>style.visibility</p:attrName>
                                        </p:attrNameLst>
                                      </p:cBhvr>
                                      <p:to>
                                        <p:strVal val="visible"/>
                                      </p:to>
                                    </p:set>
                                    <p:animEffect transition="in" filter="wipe(left)">
                                      <p:cBhvr>
                                        <p:cTn id="318" dur="1000"/>
                                        <p:tgtEl>
                                          <p:spTgt spid="159"/>
                                        </p:tgtEl>
                                      </p:cBhvr>
                                    </p:animEffect>
                                  </p:childTnLst>
                                </p:cTn>
                              </p:par>
                              <p:par>
                                <p:cTn id="319" presetID="22" presetClass="entr" presetSubtype="8" fill="hold" grpId="0" nodeType="withEffect">
                                  <p:stCondLst>
                                    <p:cond delay="4000"/>
                                  </p:stCondLst>
                                  <p:childTnLst>
                                    <p:set>
                                      <p:cBhvr>
                                        <p:cTn id="320" dur="1" fill="hold">
                                          <p:stCondLst>
                                            <p:cond delay="0"/>
                                          </p:stCondLst>
                                        </p:cTn>
                                        <p:tgtEl>
                                          <p:spTgt spid="132"/>
                                        </p:tgtEl>
                                        <p:attrNameLst>
                                          <p:attrName>style.visibility</p:attrName>
                                        </p:attrNameLst>
                                      </p:cBhvr>
                                      <p:to>
                                        <p:strVal val="visible"/>
                                      </p:to>
                                    </p:set>
                                    <p:animEffect transition="in" filter="wipe(left)">
                                      <p:cBhvr>
                                        <p:cTn id="321" dur="1000"/>
                                        <p:tgtEl>
                                          <p:spTgt spid="132"/>
                                        </p:tgtEl>
                                      </p:cBhvr>
                                    </p:animEffect>
                                  </p:childTnLst>
                                </p:cTn>
                              </p:par>
                              <p:par>
                                <p:cTn id="322" presetID="22" presetClass="entr" presetSubtype="8" fill="hold" grpId="0" nodeType="withEffect">
                                  <p:stCondLst>
                                    <p:cond delay="4000"/>
                                  </p:stCondLst>
                                  <p:childTnLst>
                                    <p:set>
                                      <p:cBhvr>
                                        <p:cTn id="323" dur="1" fill="hold">
                                          <p:stCondLst>
                                            <p:cond delay="0"/>
                                          </p:stCondLst>
                                        </p:cTn>
                                        <p:tgtEl>
                                          <p:spTgt spid="154"/>
                                        </p:tgtEl>
                                        <p:attrNameLst>
                                          <p:attrName>style.visibility</p:attrName>
                                        </p:attrNameLst>
                                      </p:cBhvr>
                                      <p:to>
                                        <p:strVal val="visible"/>
                                      </p:to>
                                    </p:set>
                                    <p:animEffect transition="in" filter="wipe(left)">
                                      <p:cBhvr>
                                        <p:cTn id="324" dur="1000"/>
                                        <p:tgtEl>
                                          <p:spTgt spid="154"/>
                                        </p:tgtEl>
                                      </p:cBhvr>
                                    </p:animEffect>
                                  </p:childTnLst>
                                </p:cTn>
                              </p:par>
                              <p:par>
                                <p:cTn id="325" presetID="22" presetClass="entr" presetSubtype="8" fill="hold" grpId="0" nodeType="withEffect">
                                  <p:stCondLst>
                                    <p:cond delay="4000"/>
                                  </p:stCondLst>
                                  <p:childTnLst>
                                    <p:set>
                                      <p:cBhvr>
                                        <p:cTn id="326" dur="1" fill="hold">
                                          <p:stCondLst>
                                            <p:cond delay="0"/>
                                          </p:stCondLst>
                                        </p:cTn>
                                        <p:tgtEl>
                                          <p:spTgt spid="151"/>
                                        </p:tgtEl>
                                        <p:attrNameLst>
                                          <p:attrName>style.visibility</p:attrName>
                                        </p:attrNameLst>
                                      </p:cBhvr>
                                      <p:to>
                                        <p:strVal val="visible"/>
                                      </p:to>
                                    </p:set>
                                    <p:animEffect transition="in" filter="wipe(left)">
                                      <p:cBhvr>
                                        <p:cTn id="327" dur="10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1" grpId="0" animBg="1"/>
      <p:bldP spid="11" grpId="1" animBg="1"/>
      <p:bldP spid="12" grpId="0" animBg="1"/>
      <p:bldP spid="13" grpId="0" animBg="1"/>
      <p:bldP spid="13" grpId="1" animBg="1"/>
      <p:bldP spid="14" grpId="0" animBg="1"/>
      <p:bldP spid="14" grpId="1" animBg="1"/>
      <p:bldP spid="21" grpId="0" animBg="1"/>
      <p:bldP spid="39" grpId="0" animBg="1"/>
      <p:bldP spid="48" grpId="0" animBg="1"/>
      <p:bldP spid="49" grpId="0" animBg="1"/>
      <p:bldP spid="50" grpId="0" animBg="1"/>
      <p:bldP spid="53" grpId="0" animBg="1"/>
      <p:bldP spid="54" grpId="0" animBg="1"/>
      <p:bldP spid="58" grpId="0" animBg="1"/>
      <p:bldP spid="59" grpId="0" animBg="1"/>
      <p:bldP spid="63" grpId="0" animBg="1"/>
      <p:bldP spid="136" grpId="0" animBg="1"/>
      <p:bldP spid="137" grpId="0" animBg="1"/>
      <p:bldP spid="132" grpId="0" animBg="1"/>
      <p:bldP spid="133" grpId="0" animBg="1"/>
      <p:bldP spid="128" grpId="0" animBg="1"/>
      <p:bldP spid="129" grpId="0" animBg="1"/>
      <p:bldP spid="124" grpId="0" animBg="1"/>
      <p:bldP spid="125" grpId="0" animBg="1"/>
      <p:bldP spid="120" grpId="0" animBg="1"/>
      <p:bldP spid="162" grpId="0" animBg="1"/>
      <p:bldP spid="163" grpId="0" animBg="1"/>
      <p:bldP spid="158" grpId="0" animBg="1"/>
      <p:bldP spid="159" grpId="0" animBg="1"/>
      <p:bldP spid="160" grpId="0" animBg="1"/>
      <p:bldP spid="154" grpId="0" animBg="1"/>
      <p:bldP spid="155" grpId="0" animBg="1"/>
      <p:bldP spid="150" grpId="0" animBg="1"/>
      <p:bldP spid="151" grpId="0" animBg="1"/>
      <p:bldP spid="152" grpId="0" animBg="1"/>
      <p:bldP spid="146"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222" grpId="0" animBg="1"/>
      <p:bldP spid="223" grpId="0" animBg="1"/>
      <p:bldP spid="224" grpId="0" animBg="1"/>
      <p:bldP spid="225" grpId="0" animBg="1"/>
      <p:bldP spid="226" grpId="0" animBg="1"/>
      <p:bldP spid="227" grpId="0" animBg="1"/>
      <p:bldP spid="228" grpId="0" animBg="1"/>
      <p:bldP spid="229" grpId="0" animBg="1"/>
      <p:bldP spid="230" grpId="0" animBg="1"/>
      <p:bldP spid="231" grpId="0" animBg="1"/>
      <p:bldP spid="4114" grpId="0"/>
      <p:bldP spid="240" grpId="0"/>
      <p:bldP spid="241" grpId="0"/>
      <p:bldP spid="242" grpId="0"/>
      <p:bldP spid="243" grpId="0"/>
      <p:bldP spid="244" grpId="0"/>
      <p:bldP spid="245" grpId="0"/>
      <p:bldP spid="24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18ED1A-BD7D-4FEC-9FE7-4B7C9B6B6ADE}"/>
              </a:ext>
            </a:extLst>
          </p:cNvPr>
          <p:cNvSpPr txBox="1"/>
          <p:nvPr/>
        </p:nvSpPr>
        <p:spPr>
          <a:xfrm>
            <a:off x="3101275" y="367675"/>
            <a:ext cx="5989461" cy="646331"/>
          </a:xfrm>
          <a:prstGeom prst="rect">
            <a:avLst/>
          </a:prstGeom>
          <a:noFill/>
        </p:spPr>
        <p:txBody>
          <a:bodyPr wrap="none" lIns="182880" tIns="91440" rIns="182880" bIns="91440" rtlCol="0" anchor="ctr" anchorCtr="0">
            <a:spAutoFit/>
          </a:bodyPr>
          <a:lstStyle/>
          <a:p>
            <a:pPr algn="ctr"/>
            <a:r>
              <a:rPr lang="en-US" sz="3000" b="1" dirty="0">
                <a:gradFill flip="none" rotWithShape="1">
                  <a:gsLst>
                    <a:gs pos="0">
                      <a:schemeClr val="tx2">
                        <a:lumMod val="60000"/>
                        <a:lumOff val="40000"/>
                      </a:schemeClr>
                    </a:gs>
                    <a:gs pos="100000">
                      <a:schemeClr val="tx2"/>
                    </a:gs>
                  </a:gsLst>
                  <a:lin ang="5400000" scaled="0"/>
                  <a:tileRect/>
                </a:gradFill>
                <a:latin typeface="Montserrat" panose="00000500000000000000" pitchFamily="50" charset="0"/>
              </a:rPr>
              <a:t>AGILE PRODUCT ROADMAP</a:t>
            </a:r>
          </a:p>
        </p:txBody>
      </p:sp>
      <p:grpSp>
        <p:nvGrpSpPr>
          <p:cNvPr id="78" name="Group 77">
            <a:extLst>
              <a:ext uri="{FF2B5EF4-FFF2-40B4-BE49-F238E27FC236}">
                <a16:creationId xmlns:a16="http://schemas.microsoft.com/office/drawing/2014/main" id="{D5605EF9-FD03-49C6-A10E-6AF8DCEBF0B6}"/>
              </a:ext>
            </a:extLst>
          </p:cNvPr>
          <p:cNvGrpSpPr/>
          <p:nvPr/>
        </p:nvGrpSpPr>
        <p:grpSpPr>
          <a:xfrm>
            <a:off x="774700" y="1285117"/>
            <a:ext cx="10642600" cy="4897112"/>
            <a:chOff x="774700" y="1285117"/>
            <a:chExt cx="10642600" cy="4897112"/>
          </a:xfrm>
        </p:grpSpPr>
        <p:cxnSp>
          <p:nvCxnSpPr>
            <p:cNvPr id="39" name="Straight Connector 38">
              <a:extLst>
                <a:ext uri="{FF2B5EF4-FFF2-40B4-BE49-F238E27FC236}">
                  <a16:creationId xmlns:a16="http://schemas.microsoft.com/office/drawing/2014/main" id="{EAEE4643-C4CC-4BC3-A5B7-5853401A23C4}"/>
                </a:ext>
              </a:extLst>
            </p:cNvPr>
            <p:cNvCxnSpPr/>
            <p:nvPr/>
          </p:nvCxnSpPr>
          <p:spPr>
            <a:xfrm>
              <a:off x="3079750" y="1511300"/>
              <a:ext cx="0" cy="4670929"/>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C2277A2-7999-4B68-AB25-4367FE48F1D3}"/>
                </a:ext>
              </a:extLst>
            </p:cNvPr>
            <p:cNvCxnSpPr/>
            <p:nvPr/>
          </p:nvCxnSpPr>
          <p:spPr>
            <a:xfrm>
              <a:off x="3913505" y="1511300"/>
              <a:ext cx="0" cy="4670929"/>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DC20ACF-BDAE-47B6-86E7-E2849F871138}"/>
                </a:ext>
              </a:extLst>
            </p:cNvPr>
            <p:cNvCxnSpPr/>
            <p:nvPr/>
          </p:nvCxnSpPr>
          <p:spPr>
            <a:xfrm>
              <a:off x="4747260" y="1511300"/>
              <a:ext cx="0" cy="4670929"/>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DB98605-2EC9-40F6-B8CC-CBF7BC6820DC}"/>
                </a:ext>
              </a:extLst>
            </p:cNvPr>
            <p:cNvCxnSpPr/>
            <p:nvPr/>
          </p:nvCxnSpPr>
          <p:spPr>
            <a:xfrm>
              <a:off x="5581015" y="1511300"/>
              <a:ext cx="0" cy="4670929"/>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7DD492D-D7B4-455F-A478-0AEEF5BD6568}"/>
                </a:ext>
              </a:extLst>
            </p:cNvPr>
            <p:cNvCxnSpPr/>
            <p:nvPr/>
          </p:nvCxnSpPr>
          <p:spPr>
            <a:xfrm>
              <a:off x="6414770" y="1511300"/>
              <a:ext cx="0" cy="4670929"/>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0047B2B-B1C3-4C0C-B0DC-ABD59954CBE2}"/>
                </a:ext>
              </a:extLst>
            </p:cNvPr>
            <p:cNvCxnSpPr/>
            <p:nvPr/>
          </p:nvCxnSpPr>
          <p:spPr>
            <a:xfrm>
              <a:off x="7248525" y="1511300"/>
              <a:ext cx="0" cy="4670929"/>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2FC29F2-7655-44B7-9052-E1FFF8480228}"/>
                </a:ext>
              </a:extLst>
            </p:cNvPr>
            <p:cNvCxnSpPr/>
            <p:nvPr/>
          </p:nvCxnSpPr>
          <p:spPr>
            <a:xfrm>
              <a:off x="8082280" y="1511300"/>
              <a:ext cx="0" cy="4670929"/>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16011FA-990F-44B0-A474-6CAA65915700}"/>
                </a:ext>
              </a:extLst>
            </p:cNvPr>
            <p:cNvCxnSpPr/>
            <p:nvPr/>
          </p:nvCxnSpPr>
          <p:spPr>
            <a:xfrm>
              <a:off x="8916035" y="1511300"/>
              <a:ext cx="0" cy="4670929"/>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607C871-1460-4671-A101-993A76535A49}"/>
                </a:ext>
              </a:extLst>
            </p:cNvPr>
            <p:cNvCxnSpPr/>
            <p:nvPr/>
          </p:nvCxnSpPr>
          <p:spPr>
            <a:xfrm>
              <a:off x="9749790" y="1511300"/>
              <a:ext cx="0" cy="4670929"/>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CAE914C-AE92-4268-9372-8317DF9B3F38}"/>
                </a:ext>
              </a:extLst>
            </p:cNvPr>
            <p:cNvCxnSpPr/>
            <p:nvPr/>
          </p:nvCxnSpPr>
          <p:spPr>
            <a:xfrm>
              <a:off x="10583545" y="1511300"/>
              <a:ext cx="0" cy="4670929"/>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2C57D8-7012-431C-B47A-BCD73AFA8A68}"/>
                </a:ext>
              </a:extLst>
            </p:cNvPr>
            <p:cNvCxnSpPr/>
            <p:nvPr/>
          </p:nvCxnSpPr>
          <p:spPr>
            <a:xfrm>
              <a:off x="11417300" y="1511300"/>
              <a:ext cx="0" cy="4670929"/>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A6CE05FE-EA7D-4081-ADA0-C1D705EB167F}"/>
                </a:ext>
              </a:extLst>
            </p:cNvPr>
            <p:cNvSpPr/>
            <p:nvPr/>
          </p:nvSpPr>
          <p:spPr>
            <a:xfrm>
              <a:off x="774700" y="2017331"/>
              <a:ext cx="2108200" cy="414938"/>
            </a:xfrm>
            <a:prstGeom prst="roundRect">
              <a:avLst>
                <a:gd name="adj" fmla="val 34044"/>
              </a:avLst>
            </a:prstGeom>
            <a:solidFill>
              <a:schemeClr val="bg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accent2"/>
                  </a:solidFill>
                  <a:latin typeface="Montserrat" panose="00000500000000000000" pitchFamily="50" charset="0"/>
                </a:rPr>
                <a:t>Feature A</a:t>
              </a:r>
            </a:p>
          </p:txBody>
        </p:sp>
        <p:sp>
          <p:nvSpPr>
            <p:cNvPr id="17" name="Rectangle: Rounded Corners 16">
              <a:extLst>
                <a:ext uri="{FF2B5EF4-FFF2-40B4-BE49-F238E27FC236}">
                  <a16:creationId xmlns:a16="http://schemas.microsoft.com/office/drawing/2014/main" id="{2CA47E59-4869-4D12-B5B8-E022BA709FCC}"/>
                </a:ext>
              </a:extLst>
            </p:cNvPr>
            <p:cNvSpPr/>
            <p:nvPr/>
          </p:nvSpPr>
          <p:spPr>
            <a:xfrm>
              <a:off x="4109721" y="2017331"/>
              <a:ext cx="4424680" cy="414938"/>
            </a:xfrm>
            <a:prstGeom prst="roundRect">
              <a:avLst>
                <a:gd name="adj" fmla="val 34044"/>
              </a:avLst>
            </a:prstGeom>
            <a:solidFill>
              <a:schemeClr val="bg1"/>
            </a:solidFill>
            <a:ln>
              <a:solidFill>
                <a:schemeClr val="accent3">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sp>
          <p:nvSpPr>
            <p:cNvPr id="21" name="Rectangle: Rounded Corners 20">
              <a:extLst>
                <a:ext uri="{FF2B5EF4-FFF2-40B4-BE49-F238E27FC236}">
                  <a16:creationId xmlns:a16="http://schemas.microsoft.com/office/drawing/2014/main" id="{0A224667-CB6A-43AC-9654-621FBD4CDC1A}"/>
                </a:ext>
              </a:extLst>
            </p:cNvPr>
            <p:cNvSpPr/>
            <p:nvPr/>
          </p:nvSpPr>
          <p:spPr>
            <a:xfrm>
              <a:off x="774700" y="2642324"/>
              <a:ext cx="2108200" cy="414938"/>
            </a:xfrm>
            <a:prstGeom prst="roundRect">
              <a:avLst>
                <a:gd name="adj" fmla="val 34044"/>
              </a:avLst>
            </a:prstGeom>
            <a:solidFill>
              <a:schemeClr val="bg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accent2"/>
                  </a:solidFill>
                  <a:latin typeface="Montserrat" panose="00000500000000000000" pitchFamily="50" charset="0"/>
                </a:rPr>
                <a:t>Feature B</a:t>
              </a:r>
            </a:p>
          </p:txBody>
        </p:sp>
        <p:sp>
          <p:nvSpPr>
            <p:cNvPr id="22" name="Rectangle: Rounded Corners 21">
              <a:extLst>
                <a:ext uri="{FF2B5EF4-FFF2-40B4-BE49-F238E27FC236}">
                  <a16:creationId xmlns:a16="http://schemas.microsoft.com/office/drawing/2014/main" id="{6E1A1C54-04FD-4BBE-BE19-4CF4926AFD4F}"/>
                </a:ext>
              </a:extLst>
            </p:cNvPr>
            <p:cNvSpPr/>
            <p:nvPr/>
          </p:nvSpPr>
          <p:spPr>
            <a:xfrm>
              <a:off x="3716655" y="2642324"/>
              <a:ext cx="2519046" cy="414938"/>
            </a:xfrm>
            <a:prstGeom prst="roundRect">
              <a:avLst>
                <a:gd name="adj" fmla="val 34044"/>
              </a:avLst>
            </a:prstGeom>
            <a:solidFill>
              <a:schemeClr val="bg1"/>
            </a:solidFill>
            <a:ln>
              <a:solidFill>
                <a:schemeClr val="accent3">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sp>
          <p:nvSpPr>
            <p:cNvPr id="24" name="Rectangle: Rounded Corners 23">
              <a:extLst>
                <a:ext uri="{FF2B5EF4-FFF2-40B4-BE49-F238E27FC236}">
                  <a16:creationId xmlns:a16="http://schemas.microsoft.com/office/drawing/2014/main" id="{E3F5186F-0CAB-41F3-AF51-964270B26B87}"/>
                </a:ext>
              </a:extLst>
            </p:cNvPr>
            <p:cNvSpPr/>
            <p:nvPr/>
          </p:nvSpPr>
          <p:spPr>
            <a:xfrm>
              <a:off x="774700" y="3267317"/>
              <a:ext cx="2108200" cy="414938"/>
            </a:xfrm>
            <a:prstGeom prst="roundRect">
              <a:avLst>
                <a:gd name="adj" fmla="val 34044"/>
              </a:avLst>
            </a:prstGeom>
            <a:solidFill>
              <a:schemeClr val="bg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accent2"/>
                  </a:solidFill>
                  <a:latin typeface="Montserrat" panose="00000500000000000000" pitchFamily="50" charset="0"/>
                </a:rPr>
                <a:t>Feature C</a:t>
              </a:r>
            </a:p>
          </p:txBody>
        </p:sp>
        <p:sp>
          <p:nvSpPr>
            <p:cNvPr id="25" name="Rectangle: Rounded Corners 24">
              <a:extLst>
                <a:ext uri="{FF2B5EF4-FFF2-40B4-BE49-F238E27FC236}">
                  <a16:creationId xmlns:a16="http://schemas.microsoft.com/office/drawing/2014/main" id="{430ED4F2-C00B-41D4-930D-5502EE8A304D}"/>
                </a:ext>
              </a:extLst>
            </p:cNvPr>
            <p:cNvSpPr/>
            <p:nvPr/>
          </p:nvSpPr>
          <p:spPr>
            <a:xfrm>
              <a:off x="5041901" y="3267317"/>
              <a:ext cx="5232400" cy="414938"/>
            </a:xfrm>
            <a:prstGeom prst="roundRect">
              <a:avLst>
                <a:gd name="adj" fmla="val 34044"/>
              </a:avLst>
            </a:prstGeom>
            <a:solidFill>
              <a:schemeClr val="bg1"/>
            </a:solidFill>
            <a:ln>
              <a:solidFill>
                <a:schemeClr val="accent3">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sp>
          <p:nvSpPr>
            <p:cNvPr id="27" name="Rectangle: Rounded Corners 26">
              <a:extLst>
                <a:ext uri="{FF2B5EF4-FFF2-40B4-BE49-F238E27FC236}">
                  <a16:creationId xmlns:a16="http://schemas.microsoft.com/office/drawing/2014/main" id="{D286DECE-C4B7-43B4-8604-6D020959EECC}"/>
                </a:ext>
              </a:extLst>
            </p:cNvPr>
            <p:cNvSpPr/>
            <p:nvPr/>
          </p:nvSpPr>
          <p:spPr>
            <a:xfrm>
              <a:off x="774700" y="3892310"/>
              <a:ext cx="2108200" cy="414938"/>
            </a:xfrm>
            <a:prstGeom prst="roundRect">
              <a:avLst>
                <a:gd name="adj" fmla="val 34044"/>
              </a:avLst>
            </a:prstGeom>
            <a:solidFill>
              <a:schemeClr val="bg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accent2"/>
                  </a:solidFill>
                  <a:latin typeface="Montserrat" panose="00000500000000000000" pitchFamily="50" charset="0"/>
                </a:rPr>
                <a:t>Feature D</a:t>
              </a:r>
            </a:p>
          </p:txBody>
        </p:sp>
        <p:sp>
          <p:nvSpPr>
            <p:cNvPr id="28" name="Rectangle: Rounded Corners 27">
              <a:extLst>
                <a:ext uri="{FF2B5EF4-FFF2-40B4-BE49-F238E27FC236}">
                  <a16:creationId xmlns:a16="http://schemas.microsoft.com/office/drawing/2014/main" id="{B7A761ED-21FC-4F7D-A11B-ACA0DB8C5E16}"/>
                </a:ext>
              </a:extLst>
            </p:cNvPr>
            <p:cNvSpPr/>
            <p:nvPr/>
          </p:nvSpPr>
          <p:spPr>
            <a:xfrm>
              <a:off x="4254501" y="3892310"/>
              <a:ext cx="2541904" cy="414938"/>
            </a:xfrm>
            <a:prstGeom prst="roundRect">
              <a:avLst>
                <a:gd name="adj" fmla="val 34044"/>
              </a:avLst>
            </a:prstGeom>
            <a:solidFill>
              <a:schemeClr val="bg1"/>
            </a:solidFill>
            <a:ln>
              <a:solidFill>
                <a:schemeClr val="accent3">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sp>
          <p:nvSpPr>
            <p:cNvPr id="30" name="Rectangle: Rounded Corners 29">
              <a:extLst>
                <a:ext uri="{FF2B5EF4-FFF2-40B4-BE49-F238E27FC236}">
                  <a16:creationId xmlns:a16="http://schemas.microsoft.com/office/drawing/2014/main" id="{A9A2A668-2387-4F9F-B3AF-C9B855F62F70}"/>
                </a:ext>
              </a:extLst>
            </p:cNvPr>
            <p:cNvSpPr/>
            <p:nvPr/>
          </p:nvSpPr>
          <p:spPr>
            <a:xfrm>
              <a:off x="774700" y="4517303"/>
              <a:ext cx="2108200" cy="414938"/>
            </a:xfrm>
            <a:prstGeom prst="roundRect">
              <a:avLst>
                <a:gd name="adj" fmla="val 34044"/>
              </a:avLst>
            </a:prstGeom>
            <a:solidFill>
              <a:schemeClr val="bg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accent2"/>
                  </a:solidFill>
                  <a:latin typeface="Montserrat" panose="00000500000000000000" pitchFamily="50" charset="0"/>
                </a:rPr>
                <a:t>Feature E</a:t>
              </a:r>
            </a:p>
          </p:txBody>
        </p:sp>
        <p:sp>
          <p:nvSpPr>
            <p:cNvPr id="31" name="Rectangle: Rounded Corners 30">
              <a:extLst>
                <a:ext uri="{FF2B5EF4-FFF2-40B4-BE49-F238E27FC236}">
                  <a16:creationId xmlns:a16="http://schemas.microsoft.com/office/drawing/2014/main" id="{7599D8D6-BF10-4450-BA66-13373FEB8946}"/>
                </a:ext>
              </a:extLst>
            </p:cNvPr>
            <p:cNvSpPr/>
            <p:nvPr/>
          </p:nvSpPr>
          <p:spPr>
            <a:xfrm>
              <a:off x="8082280" y="4517303"/>
              <a:ext cx="3042921" cy="414938"/>
            </a:xfrm>
            <a:prstGeom prst="roundRect">
              <a:avLst>
                <a:gd name="adj" fmla="val 34044"/>
              </a:avLst>
            </a:prstGeom>
            <a:solidFill>
              <a:schemeClr val="bg1"/>
            </a:solidFill>
            <a:ln>
              <a:solidFill>
                <a:schemeClr val="accent3">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sp>
          <p:nvSpPr>
            <p:cNvPr id="33" name="Rectangle: Rounded Corners 32">
              <a:extLst>
                <a:ext uri="{FF2B5EF4-FFF2-40B4-BE49-F238E27FC236}">
                  <a16:creationId xmlns:a16="http://schemas.microsoft.com/office/drawing/2014/main" id="{386D7DD7-3562-4BFC-8EBE-4BBDE421FE09}"/>
                </a:ext>
              </a:extLst>
            </p:cNvPr>
            <p:cNvSpPr/>
            <p:nvPr/>
          </p:nvSpPr>
          <p:spPr>
            <a:xfrm>
              <a:off x="774700" y="5142296"/>
              <a:ext cx="2108200" cy="414938"/>
            </a:xfrm>
            <a:prstGeom prst="roundRect">
              <a:avLst>
                <a:gd name="adj" fmla="val 34044"/>
              </a:avLst>
            </a:prstGeom>
            <a:solidFill>
              <a:schemeClr val="bg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accent2"/>
                  </a:solidFill>
                  <a:latin typeface="Montserrat" panose="00000500000000000000" pitchFamily="50" charset="0"/>
                </a:rPr>
                <a:t>Feature F</a:t>
              </a:r>
            </a:p>
          </p:txBody>
        </p:sp>
        <p:sp>
          <p:nvSpPr>
            <p:cNvPr id="34" name="Rectangle: Rounded Corners 33">
              <a:extLst>
                <a:ext uri="{FF2B5EF4-FFF2-40B4-BE49-F238E27FC236}">
                  <a16:creationId xmlns:a16="http://schemas.microsoft.com/office/drawing/2014/main" id="{62626642-8E05-4225-960F-15DF79C10C2C}"/>
                </a:ext>
              </a:extLst>
            </p:cNvPr>
            <p:cNvSpPr/>
            <p:nvPr/>
          </p:nvSpPr>
          <p:spPr>
            <a:xfrm>
              <a:off x="5056505" y="5142296"/>
              <a:ext cx="4384040" cy="414938"/>
            </a:xfrm>
            <a:prstGeom prst="roundRect">
              <a:avLst>
                <a:gd name="adj" fmla="val 34044"/>
              </a:avLst>
            </a:prstGeom>
            <a:solidFill>
              <a:schemeClr val="bg1"/>
            </a:solidFill>
            <a:ln>
              <a:solidFill>
                <a:schemeClr val="accent3">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sp>
          <p:nvSpPr>
            <p:cNvPr id="36" name="Rectangle: Rounded Corners 35">
              <a:extLst>
                <a:ext uri="{FF2B5EF4-FFF2-40B4-BE49-F238E27FC236}">
                  <a16:creationId xmlns:a16="http://schemas.microsoft.com/office/drawing/2014/main" id="{1A0332B7-F022-4EC8-BF59-4D5A0C63EC07}"/>
                </a:ext>
              </a:extLst>
            </p:cNvPr>
            <p:cNvSpPr/>
            <p:nvPr/>
          </p:nvSpPr>
          <p:spPr>
            <a:xfrm>
              <a:off x="774700" y="5767291"/>
              <a:ext cx="2108200" cy="414938"/>
            </a:xfrm>
            <a:prstGeom prst="roundRect">
              <a:avLst>
                <a:gd name="adj" fmla="val 34044"/>
              </a:avLst>
            </a:prstGeom>
            <a:solidFill>
              <a:schemeClr val="bg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accent2"/>
                  </a:solidFill>
                  <a:latin typeface="Montserrat" panose="00000500000000000000" pitchFamily="50" charset="0"/>
                </a:rPr>
                <a:t>Feature G</a:t>
              </a:r>
            </a:p>
          </p:txBody>
        </p:sp>
        <p:sp>
          <p:nvSpPr>
            <p:cNvPr id="37" name="Rectangle: Rounded Corners 36">
              <a:extLst>
                <a:ext uri="{FF2B5EF4-FFF2-40B4-BE49-F238E27FC236}">
                  <a16:creationId xmlns:a16="http://schemas.microsoft.com/office/drawing/2014/main" id="{0D2602BD-249A-4AF0-8EC1-5CDE8667B66A}"/>
                </a:ext>
              </a:extLst>
            </p:cNvPr>
            <p:cNvSpPr/>
            <p:nvPr/>
          </p:nvSpPr>
          <p:spPr>
            <a:xfrm>
              <a:off x="4470403" y="5767291"/>
              <a:ext cx="4165594" cy="414938"/>
            </a:xfrm>
            <a:prstGeom prst="roundRect">
              <a:avLst>
                <a:gd name="adj" fmla="val 34044"/>
              </a:avLst>
            </a:prstGeom>
            <a:solidFill>
              <a:schemeClr val="bg1"/>
            </a:solidFill>
            <a:ln>
              <a:solidFill>
                <a:schemeClr val="accent3">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sp>
          <p:nvSpPr>
            <p:cNvPr id="51" name="Rectangle: Rounded Corners 50">
              <a:extLst>
                <a:ext uri="{FF2B5EF4-FFF2-40B4-BE49-F238E27FC236}">
                  <a16:creationId xmlns:a16="http://schemas.microsoft.com/office/drawing/2014/main" id="{67B98C55-34FB-44DB-8DB3-C97DD619811D}"/>
                </a:ext>
              </a:extLst>
            </p:cNvPr>
            <p:cNvSpPr/>
            <p:nvPr/>
          </p:nvSpPr>
          <p:spPr>
            <a:xfrm>
              <a:off x="4109721" y="2017331"/>
              <a:ext cx="2470672" cy="414938"/>
            </a:xfrm>
            <a:prstGeom prst="roundRect">
              <a:avLst>
                <a:gd name="adj" fmla="val 34044"/>
              </a:avLst>
            </a:prstGeom>
            <a:solidFill>
              <a:schemeClr val="accent3">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sp>
          <p:nvSpPr>
            <p:cNvPr id="52" name="Rectangle: Rounded Corners 51">
              <a:extLst>
                <a:ext uri="{FF2B5EF4-FFF2-40B4-BE49-F238E27FC236}">
                  <a16:creationId xmlns:a16="http://schemas.microsoft.com/office/drawing/2014/main" id="{A57D5035-6E15-41B6-A031-C11B25B5BB2A}"/>
                </a:ext>
              </a:extLst>
            </p:cNvPr>
            <p:cNvSpPr/>
            <p:nvPr/>
          </p:nvSpPr>
          <p:spPr>
            <a:xfrm>
              <a:off x="3716655" y="2642324"/>
              <a:ext cx="1406596" cy="414938"/>
            </a:xfrm>
            <a:prstGeom prst="roundRect">
              <a:avLst>
                <a:gd name="adj" fmla="val 34044"/>
              </a:avLst>
            </a:prstGeom>
            <a:solidFill>
              <a:schemeClr val="accent3">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sp>
          <p:nvSpPr>
            <p:cNvPr id="53" name="Rectangle: Rounded Corners 52">
              <a:extLst>
                <a:ext uri="{FF2B5EF4-FFF2-40B4-BE49-F238E27FC236}">
                  <a16:creationId xmlns:a16="http://schemas.microsoft.com/office/drawing/2014/main" id="{E85F7581-E78F-495F-A351-E0F394AB393D}"/>
                </a:ext>
              </a:extLst>
            </p:cNvPr>
            <p:cNvSpPr/>
            <p:nvPr/>
          </p:nvSpPr>
          <p:spPr>
            <a:xfrm>
              <a:off x="5041901" y="3267317"/>
              <a:ext cx="2921690" cy="414938"/>
            </a:xfrm>
            <a:prstGeom prst="roundRect">
              <a:avLst>
                <a:gd name="adj" fmla="val 34044"/>
              </a:avLst>
            </a:prstGeom>
            <a:solidFill>
              <a:schemeClr val="accent3">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sp>
          <p:nvSpPr>
            <p:cNvPr id="54" name="Rectangle: Rounded Corners 53">
              <a:extLst>
                <a:ext uri="{FF2B5EF4-FFF2-40B4-BE49-F238E27FC236}">
                  <a16:creationId xmlns:a16="http://schemas.microsoft.com/office/drawing/2014/main" id="{451F637F-0F27-46B7-B05B-ECD269A4E250}"/>
                </a:ext>
              </a:extLst>
            </p:cNvPr>
            <p:cNvSpPr/>
            <p:nvPr/>
          </p:nvSpPr>
          <p:spPr>
            <a:xfrm>
              <a:off x="4254501" y="3892310"/>
              <a:ext cx="1419359" cy="414938"/>
            </a:xfrm>
            <a:prstGeom prst="roundRect">
              <a:avLst>
                <a:gd name="adj" fmla="val 34044"/>
              </a:avLst>
            </a:prstGeom>
            <a:solidFill>
              <a:schemeClr val="accent3">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sp>
          <p:nvSpPr>
            <p:cNvPr id="55" name="Rectangle: Rounded Corners 54">
              <a:extLst>
                <a:ext uri="{FF2B5EF4-FFF2-40B4-BE49-F238E27FC236}">
                  <a16:creationId xmlns:a16="http://schemas.microsoft.com/office/drawing/2014/main" id="{F3FDF79E-D795-4C25-A0C4-F003A6A4CAE6}"/>
                </a:ext>
              </a:extLst>
            </p:cNvPr>
            <p:cNvSpPr/>
            <p:nvPr/>
          </p:nvSpPr>
          <p:spPr>
            <a:xfrm>
              <a:off x="8082280" y="4517303"/>
              <a:ext cx="1699119" cy="414938"/>
            </a:xfrm>
            <a:prstGeom prst="roundRect">
              <a:avLst>
                <a:gd name="adj" fmla="val 34044"/>
              </a:avLst>
            </a:prstGeom>
            <a:solidFill>
              <a:schemeClr val="accent3">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sp>
          <p:nvSpPr>
            <p:cNvPr id="56" name="Rectangle: Rounded Corners 55">
              <a:extLst>
                <a:ext uri="{FF2B5EF4-FFF2-40B4-BE49-F238E27FC236}">
                  <a16:creationId xmlns:a16="http://schemas.microsoft.com/office/drawing/2014/main" id="{FB863B98-7431-4B17-B2C8-B806A4475A17}"/>
                </a:ext>
              </a:extLst>
            </p:cNvPr>
            <p:cNvSpPr/>
            <p:nvPr/>
          </p:nvSpPr>
          <p:spPr>
            <a:xfrm>
              <a:off x="5056505" y="5142296"/>
              <a:ext cx="2447979" cy="414938"/>
            </a:xfrm>
            <a:prstGeom prst="roundRect">
              <a:avLst>
                <a:gd name="adj" fmla="val 34044"/>
              </a:avLst>
            </a:prstGeom>
            <a:solidFill>
              <a:schemeClr val="accent3">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sp>
          <p:nvSpPr>
            <p:cNvPr id="57" name="Rectangle: Rounded Corners 56">
              <a:extLst>
                <a:ext uri="{FF2B5EF4-FFF2-40B4-BE49-F238E27FC236}">
                  <a16:creationId xmlns:a16="http://schemas.microsoft.com/office/drawing/2014/main" id="{77B80393-5483-4140-B06E-075CD29BBFF3}"/>
                </a:ext>
              </a:extLst>
            </p:cNvPr>
            <p:cNvSpPr/>
            <p:nvPr/>
          </p:nvSpPr>
          <p:spPr>
            <a:xfrm>
              <a:off x="4470403" y="5767291"/>
              <a:ext cx="2326002" cy="414938"/>
            </a:xfrm>
            <a:prstGeom prst="roundRect">
              <a:avLst>
                <a:gd name="adj" fmla="val 34044"/>
              </a:avLst>
            </a:prstGeom>
            <a:solidFill>
              <a:schemeClr val="accent3">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sp>
          <p:nvSpPr>
            <p:cNvPr id="59" name="Rectangle 58">
              <a:extLst>
                <a:ext uri="{FF2B5EF4-FFF2-40B4-BE49-F238E27FC236}">
                  <a16:creationId xmlns:a16="http://schemas.microsoft.com/office/drawing/2014/main" id="{81583D61-BB8B-46CE-9B09-DF4DA043D861}"/>
                </a:ext>
              </a:extLst>
            </p:cNvPr>
            <p:cNvSpPr/>
            <p:nvPr/>
          </p:nvSpPr>
          <p:spPr>
            <a:xfrm>
              <a:off x="4109721" y="2017331"/>
              <a:ext cx="3257484" cy="4149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7160" rtlCol="0" anchor="ctr"/>
            <a:lstStyle/>
            <a:p>
              <a:r>
                <a:rPr lang="en-US" sz="1200" dirty="0">
                  <a:solidFill>
                    <a:schemeClr val="tx1"/>
                  </a:solidFill>
                  <a:latin typeface="Montserrat" panose="00000500000000000000" pitchFamily="50" charset="0"/>
                </a:rPr>
                <a:t>Two Factor Authentication</a:t>
              </a:r>
            </a:p>
          </p:txBody>
        </p:sp>
        <p:sp>
          <p:nvSpPr>
            <p:cNvPr id="60" name="Rectangle 59">
              <a:extLst>
                <a:ext uri="{FF2B5EF4-FFF2-40B4-BE49-F238E27FC236}">
                  <a16:creationId xmlns:a16="http://schemas.microsoft.com/office/drawing/2014/main" id="{92F21425-E9D3-4D51-B601-0BF082DC1DD4}"/>
                </a:ext>
              </a:extLst>
            </p:cNvPr>
            <p:cNvSpPr/>
            <p:nvPr/>
          </p:nvSpPr>
          <p:spPr>
            <a:xfrm>
              <a:off x="3716655" y="2642324"/>
              <a:ext cx="1854541" cy="4149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7160" rtlCol="0" anchor="ctr"/>
            <a:lstStyle/>
            <a:p>
              <a:r>
                <a:rPr lang="en-US" sz="1200" dirty="0">
                  <a:solidFill>
                    <a:schemeClr val="tx1"/>
                  </a:solidFill>
                  <a:latin typeface="Montserrat" panose="00000500000000000000" pitchFamily="50" charset="0"/>
                </a:rPr>
                <a:t>Google &amp; Apple Pay</a:t>
              </a:r>
            </a:p>
          </p:txBody>
        </p:sp>
        <p:sp>
          <p:nvSpPr>
            <p:cNvPr id="61" name="Rectangle 60">
              <a:extLst>
                <a:ext uri="{FF2B5EF4-FFF2-40B4-BE49-F238E27FC236}">
                  <a16:creationId xmlns:a16="http://schemas.microsoft.com/office/drawing/2014/main" id="{8F3310E7-8CD1-402C-83C8-62F183E3AADE}"/>
                </a:ext>
              </a:extLst>
            </p:cNvPr>
            <p:cNvSpPr/>
            <p:nvPr/>
          </p:nvSpPr>
          <p:spPr>
            <a:xfrm>
              <a:off x="5041901" y="3267317"/>
              <a:ext cx="3852134" cy="4149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7160" rtlCol="0" anchor="ctr"/>
            <a:lstStyle/>
            <a:p>
              <a:r>
                <a:rPr lang="en-US" sz="1200" dirty="0">
                  <a:solidFill>
                    <a:schemeClr val="tx1"/>
                  </a:solidFill>
                  <a:latin typeface="Montserrat" panose="00000500000000000000" pitchFamily="50" charset="0"/>
                </a:rPr>
                <a:t>Customer Dashboard API Integrations</a:t>
              </a:r>
            </a:p>
          </p:txBody>
        </p:sp>
        <p:sp>
          <p:nvSpPr>
            <p:cNvPr id="62" name="Rectangle 61">
              <a:extLst>
                <a:ext uri="{FF2B5EF4-FFF2-40B4-BE49-F238E27FC236}">
                  <a16:creationId xmlns:a16="http://schemas.microsoft.com/office/drawing/2014/main" id="{0786CC61-E1BE-48C0-9897-FE7298918F85}"/>
                </a:ext>
              </a:extLst>
            </p:cNvPr>
            <p:cNvSpPr/>
            <p:nvPr/>
          </p:nvSpPr>
          <p:spPr>
            <a:xfrm>
              <a:off x="4254501" y="3892310"/>
              <a:ext cx="1871370" cy="4149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7160" rtlCol="0" anchor="ctr"/>
            <a:lstStyle/>
            <a:p>
              <a:r>
                <a:rPr lang="en-US" sz="1200" dirty="0">
                  <a:solidFill>
                    <a:schemeClr val="tx1"/>
                  </a:solidFill>
                  <a:latin typeface="Montserrat" panose="00000500000000000000" pitchFamily="50" charset="0"/>
                </a:rPr>
                <a:t>Global Navigation</a:t>
              </a:r>
            </a:p>
          </p:txBody>
        </p:sp>
        <p:sp>
          <p:nvSpPr>
            <p:cNvPr id="63" name="Rectangle 62">
              <a:extLst>
                <a:ext uri="{FF2B5EF4-FFF2-40B4-BE49-F238E27FC236}">
                  <a16:creationId xmlns:a16="http://schemas.microsoft.com/office/drawing/2014/main" id="{3B417D50-BC05-406B-B531-63BDC8928983}"/>
                </a:ext>
              </a:extLst>
            </p:cNvPr>
            <p:cNvSpPr/>
            <p:nvPr/>
          </p:nvSpPr>
          <p:spPr>
            <a:xfrm>
              <a:off x="8082281" y="4517303"/>
              <a:ext cx="2240222" cy="4149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7160" rtlCol="0" anchor="ctr"/>
            <a:lstStyle/>
            <a:p>
              <a:r>
                <a:rPr lang="en-US" sz="1200" dirty="0">
                  <a:solidFill>
                    <a:schemeClr val="tx1"/>
                  </a:solidFill>
                  <a:latin typeface="Montserrat" panose="00000500000000000000" pitchFamily="50" charset="0"/>
                </a:rPr>
                <a:t>Add Detail Here</a:t>
              </a:r>
            </a:p>
          </p:txBody>
        </p:sp>
        <p:sp>
          <p:nvSpPr>
            <p:cNvPr id="64" name="Rectangle 63">
              <a:extLst>
                <a:ext uri="{FF2B5EF4-FFF2-40B4-BE49-F238E27FC236}">
                  <a16:creationId xmlns:a16="http://schemas.microsoft.com/office/drawing/2014/main" id="{0B41B8A1-5A50-4F6D-9DFC-A0439ACA1D34}"/>
                </a:ext>
              </a:extLst>
            </p:cNvPr>
            <p:cNvSpPr/>
            <p:nvPr/>
          </p:nvSpPr>
          <p:spPr>
            <a:xfrm>
              <a:off x="5056505" y="5142296"/>
              <a:ext cx="3227565" cy="4149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7160" rtlCol="0" anchor="ctr"/>
            <a:lstStyle/>
            <a:p>
              <a:r>
                <a:rPr lang="en-US" sz="1200" dirty="0">
                  <a:solidFill>
                    <a:schemeClr val="tx1"/>
                  </a:solidFill>
                  <a:latin typeface="Montserrat" panose="00000500000000000000" pitchFamily="50" charset="0"/>
                </a:rPr>
                <a:t>Add Detail Here</a:t>
              </a:r>
            </a:p>
          </p:txBody>
        </p:sp>
        <p:sp>
          <p:nvSpPr>
            <p:cNvPr id="65" name="Rectangle 64">
              <a:extLst>
                <a:ext uri="{FF2B5EF4-FFF2-40B4-BE49-F238E27FC236}">
                  <a16:creationId xmlns:a16="http://schemas.microsoft.com/office/drawing/2014/main" id="{1F5181C3-0A0D-4898-8507-58927A60E127}"/>
                </a:ext>
              </a:extLst>
            </p:cNvPr>
            <p:cNvSpPr/>
            <p:nvPr/>
          </p:nvSpPr>
          <p:spPr>
            <a:xfrm>
              <a:off x="4470403" y="5767291"/>
              <a:ext cx="3066743" cy="4149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7160" rtlCol="0" anchor="ctr"/>
            <a:lstStyle/>
            <a:p>
              <a:r>
                <a:rPr lang="en-US" sz="1200" dirty="0">
                  <a:solidFill>
                    <a:schemeClr val="tx1"/>
                  </a:solidFill>
                  <a:latin typeface="Montserrat" panose="00000500000000000000" pitchFamily="50" charset="0"/>
                </a:rPr>
                <a:t>Add Detail Here</a:t>
              </a:r>
            </a:p>
          </p:txBody>
        </p:sp>
        <p:sp>
          <p:nvSpPr>
            <p:cNvPr id="68" name="TextBox 67">
              <a:extLst>
                <a:ext uri="{FF2B5EF4-FFF2-40B4-BE49-F238E27FC236}">
                  <a16:creationId xmlns:a16="http://schemas.microsoft.com/office/drawing/2014/main" id="{FE3DF1AC-3653-476F-A4F5-5F43BF483F40}"/>
                </a:ext>
              </a:extLst>
            </p:cNvPr>
            <p:cNvSpPr txBox="1"/>
            <p:nvPr/>
          </p:nvSpPr>
          <p:spPr>
            <a:xfrm>
              <a:off x="3250405" y="1285117"/>
              <a:ext cx="492444" cy="292388"/>
            </a:xfrm>
            <a:prstGeom prst="rect">
              <a:avLst/>
            </a:prstGeom>
            <a:noFill/>
          </p:spPr>
          <p:txBody>
            <a:bodyPr wrap="none" rtlCol="0" anchor="ctr" anchorCtr="0">
              <a:spAutoFit/>
            </a:bodyPr>
            <a:lstStyle/>
            <a:p>
              <a:pPr algn="ctr"/>
              <a:r>
                <a:rPr lang="en-US" sz="1300" b="1" dirty="0">
                  <a:solidFill>
                    <a:schemeClr val="tx2">
                      <a:lumMod val="40000"/>
                      <a:lumOff val="60000"/>
                    </a:schemeClr>
                  </a:solidFill>
                  <a:latin typeface="Montserrat" panose="00000500000000000000" pitchFamily="50" charset="0"/>
                </a:rPr>
                <a:t>Jan</a:t>
              </a:r>
            </a:p>
          </p:txBody>
        </p:sp>
        <p:sp>
          <p:nvSpPr>
            <p:cNvPr id="69" name="TextBox 68">
              <a:extLst>
                <a:ext uri="{FF2B5EF4-FFF2-40B4-BE49-F238E27FC236}">
                  <a16:creationId xmlns:a16="http://schemas.microsoft.com/office/drawing/2014/main" id="{4C92F795-3A8A-4DED-8BB1-9F0EF368487F}"/>
                </a:ext>
              </a:extLst>
            </p:cNvPr>
            <p:cNvSpPr txBox="1"/>
            <p:nvPr/>
          </p:nvSpPr>
          <p:spPr>
            <a:xfrm>
              <a:off x="4074542" y="1285117"/>
              <a:ext cx="511680" cy="292388"/>
            </a:xfrm>
            <a:prstGeom prst="rect">
              <a:avLst/>
            </a:prstGeom>
            <a:noFill/>
          </p:spPr>
          <p:txBody>
            <a:bodyPr wrap="none" rtlCol="0" anchor="ctr" anchorCtr="0">
              <a:spAutoFit/>
            </a:bodyPr>
            <a:lstStyle/>
            <a:p>
              <a:pPr algn="ctr"/>
              <a:r>
                <a:rPr lang="en-US" sz="1300" b="1" dirty="0">
                  <a:solidFill>
                    <a:schemeClr val="tx2">
                      <a:lumMod val="40000"/>
                      <a:lumOff val="60000"/>
                    </a:schemeClr>
                  </a:solidFill>
                  <a:latin typeface="Montserrat" panose="00000500000000000000" pitchFamily="50" charset="0"/>
                </a:rPr>
                <a:t>Feb</a:t>
              </a:r>
            </a:p>
          </p:txBody>
        </p:sp>
        <p:sp>
          <p:nvSpPr>
            <p:cNvPr id="70" name="TextBox 69">
              <a:extLst>
                <a:ext uri="{FF2B5EF4-FFF2-40B4-BE49-F238E27FC236}">
                  <a16:creationId xmlns:a16="http://schemas.microsoft.com/office/drawing/2014/main" id="{82A2B7F1-3396-4498-91BD-212A578F10E4}"/>
                </a:ext>
              </a:extLst>
            </p:cNvPr>
            <p:cNvSpPr txBox="1"/>
            <p:nvPr/>
          </p:nvSpPr>
          <p:spPr>
            <a:xfrm>
              <a:off x="4905091" y="1285117"/>
              <a:ext cx="518092" cy="292388"/>
            </a:xfrm>
            <a:prstGeom prst="rect">
              <a:avLst/>
            </a:prstGeom>
            <a:noFill/>
          </p:spPr>
          <p:txBody>
            <a:bodyPr wrap="none" rtlCol="0" anchor="ctr" anchorCtr="0">
              <a:spAutoFit/>
            </a:bodyPr>
            <a:lstStyle/>
            <a:p>
              <a:pPr algn="ctr"/>
              <a:r>
                <a:rPr lang="en-US" sz="1300" b="1" dirty="0">
                  <a:solidFill>
                    <a:schemeClr val="tx2">
                      <a:lumMod val="40000"/>
                      <a:lumOff val="60000"/>
                    </a:schemeClr>
                  </a:solidFill>
                  <a:latin typeface="Montserrat" panose="00000500000000000000" pitchFamily="50" charset="0"/>
                </a:rPr>
                <a:t>Mar</a:t>
              </a:r>
            </a:p>
          </p:txBody>
        </p:sp>
        <p:sp>
          <p:nvSpPr>
            <p:cNvPr id="71" name="TextBox 70">
              <a:extLst>
                <a:ext uri="{FF2B5EF4-FFF2-40B4-BE49-F238E27FC236}">
                  <a16:creationId xmlns:a16="http://schemas.microsoft.com/office/drawing/2014/main" id="{B0695759-5938-4A6E-BF0B-D485E4859C7C}"/>
                </a:ext>
              </a:extLst>
            </p:cNvPr>
            <p:cNvSpPr txBox="1"/>
            <p:nvPr/>
          </p:nvSpPr>
          <p:spPr>
            <a:xfrm>
              <a:off x="5747664" y="1285117"/>
              <a:ext cx="500458" cy="292388"/>
            </a:xfrm>
            <a:prstGeom prst="rect">
              <a:avLst/>
            </a:prstGeom>
            <a:noFill/>
          </p:spPr>
          <p:txBody>
            <a:bodyPr wrap="none" rtlCol="0" anchor="ctr" anchorCtr="0">
              <a:spAutoFit/>
            </a:bodyPr>
            <a:lstStyle/>
            <a:p>
              <a:pPr algn="ctr"/>
              <a:r>
                <a:rPr lang="en-US" sz="1300" b="1" dirty="0">
                  <a:solidFill>
                    <a:schemeClr val="tx2">
                      <a:lumMod val="40000"/>
                      <a:lumOff val="60000"/>
                    </a:schemeClr>
                  </a:solidFill>
                  <a:latin typeface="Montserrat" panose="00000500000000000000" pitchFamily="50" charset="0"/>
                </a:rPr>
                <a:t>Apr</a:t>
              </a:r>
            </a:p>
          </p:txBody>
        </p:sp>
        <p:sp>
          <p:nvSpPr>
            <p:cNvPr id="72" name="TextBox 71">
              <a:extLst>
                <a:ext uri="{FF2B5EF4-FFF2-40B4-BE49-F238E27FC236}">
                  <a16:creationId xmlns:a16="http://schemas.microsoft.com/office/drawing/2014/main" id="{750C8D6A-2693-4433-B94F-691AC6449FEF}"/>
                </a:ext>
              </a:extLst>
            </p:cNvPr>
            <p:cNvSpPr txBox="1"/>
            <p:nvPr/>
          </p:nvSpPr>
          <p:spPr>
            <a:xfrm>
              <a:off x="6558976" y="1285117"/>
              <a:ext cx="545342" cy="292388"/>
            </a:xfrm>
            <a:prstGeom prst="rect">
              <a:avLst/>
            </a:prstGeom>
            <a:noFill/>
          </p:spPr>
          <p:txBody>
            <a:bodyPr wrap="none" rtlCol="0" anchor="ctr" anchorCtr="0">
              <a:spAutoFit/>
            </a:bodyPr>
            <a:lstStyle/>
            <a:p>
              <a:pPr algn="ctr"/>
              <a:r>
                <a:rPr lang="en-US" sz="1300" b="1" dirty="0">
                  <a:solidFill>
                    <a:schemeClr val="tx2">
                      <a:lumMod val="40000"/>
                      <a:lumOff val="60000"/>
                    </a:schemeClr>
                  </a:solidFill>
                  <a:latin typeface="Montserrat" panose="00000500000000000000" pitchFamily="50" charset="0"/>
                </a:rPr>
                <a:t>May</a:t>
              </a:r>
            </a:p>
          </p:txBody>
        </p:sp>
        <p:sp>
          <p:nvSpPr>
            <p:cNvPr id="73" name="TextBox 72">
              <a:extLst>
                <a:ext uri="{FF2B5EF4-FFF2-40B4-BE49-F238E27FC236}">
                  <a16:creationId xmlns:a16="http://schemas.microsoft.com/office/drawing/2014/main" id="{62B6FEA7-3112-4C21-BF36-F88BF51D9655}"/>
                </a:ext>
              </a:extLst>
            </p:cNvPr>
            <p:cNvSpPr txBox="1"/>
            <p:nvPr/>
          </p:nvSpPr>
          <p:spPr>
            <a:xfrm>
              <a:off x="7413570" y="1285117"/>
              <a:ext cx="503664" cy="292388"/>
            </a:xfrm>
            <a:prstGeom prst="rect">
              <a:avLst/>
            </a:prstGeom>
            <a:noFill/>
          </p:spPr>
          <p:txBody>
            <a:bodyPr wrap="none" rtlCol="0" anchor="ctr" anchorCtr="0">
              <a:spAutoFit/>
            </a:bodyPr>
            <a:lstStyle/>
            <a:p>
              <a:pPr algn="ctr"/>
              <a:r>
                <a:rPr lang="en-US" sz="1300" b="1" dirty="0">
                  <a:solidFill>
                    <a:schemeClr val="tx2">
                      <a:lumMod val="40000"/>
                      <a:lumOff val="60000"/>
                    </a:schemeClr>
                  </a:solidFill>
                  <a:latin typeface="Montserrat" panose="00000500000000000000" pitchFamily="50" charset="0"/>
                </a:rPr>
                <a:t>Jun</a:t>
              </a:r>
            </a:p>
          </p:txBody>
        </p:sp>
        <p:sp>
          <p:nvSpPr>
            <p:cNvPr id="74" name="TextBox 73">
              <a:extLst>
                <a:ext uri="{FF2B5EF4-FFF2-40B4-BE49-F238E27FC236}">
                  <a16:creationId xmlns:a16="http://schemas.microsoft.com/office/drawing/2014/main" id="{63FF6962-BF5D-46D5-BA48-05AAB9FCE3EA}"/>
                </a:ext>
              </a:extLst>
            </p:cNvPr>
            <p:cNvSpPr txBox="1"/>
            <p:nvPr/>
          </p:nvSpPr>
          <p:spPr>
            <a:xfrm>
              <a:off x="8280187" y="1285117"/>
              <a:ext cx="437940" cy="292388"/>
            </a:xfrm>
            <a:prstGeom prst="rect">
              <a:avLst/>
            </a:prstGeom>
            <a:noFill/>
          </p:spPr>
          <p:txBody>
            <a:bodyPr wrap="none" rtlCol="0" anchor="ctr" anchorCtr="0">
              <a:spAutoFit/>
            </a:bodyPr>
            <a:lstStyle/>
            <a:p>
              <a:pPr algn="ctr"/>
              <a:r>
                <a:rPr lang="en-US" sz="1300" b="1" dirty="0">
                  <a:solidFill>
                    <a:schemeClr val="tx2">
                      <a:lumMod val="40000"/>
                      <a:lumOff val="60000"/>
                    </a:schemeClr>
                  </a:solidFill>
                  <a:latin typeface="Montserrat" panose="00000500000000000000" pitchFamily="50" charset="0"/>
                </a:rPr>
                <a:t>Jul</a:t>
              </a:r>
            </a:p>
          </p:txBody>
        </p:sp>
        <p:sp>
          <p:nvSpPr>
            <p:cNvPr id="75" name="TextBox 74">
              <a:extLst>
                <a:ext uri="{FF2B5EF4-FFF2-40B4-BE49-F238E27FC236}">
                  <a16:creationId xmlns:a16="http://schemas.microsoft.com/office/drawing/2014/main" id="{A44A1B7C-2758-4BAA-B4E0-1F212A1742ED}"/>
                </a:ext>
              </a:extLst>
            </p:cNvPr>
            <p:cNvSpPr txBox="1"/>
            <p:nvPr/>
          </p:nvSpPr>
          <p:spPr>
            <a:xfrm>
              <a:off x="9061042" y="1285117"/>
              <a:ext cx="543740" cy="292388"/>
            </a:xfrm>
            <a:prstGeom prst="rect">
              <a:avLst/>
            </a:prstGeom>
            <a:noFill/>
          </p:spPr>
          <p:txBody>
            <a:bodyPr wrap="none" rtlCol="0" anchor="ctr" anchorCtr="0">
              <a:spAutoFit/>
            </a:bodyPr>
            <a:lstStyle/>
            <a:p>
              <a:pPr algn="ctr"/>
              <a:r>
                <a:rPr lang="en-US" sz="1300" b="1" dirty="0">
                  <a:solidFill>
                    <a:schemeClr val="tx2">
                      <a:lumMod val="40000"/>
                      <a:lumOff val="60000"/>
                    </a:schemeClr>
                  </a:solidFill>
                  <a:latin typeface="Montserrat" panose="00000500000000000000" pitchFamily="50" charset="0"/>
                </a:rPr>
                <a:t>Aug</a:t>
              </a:r>
            </a:p>
          </p:txBody>
        </p:sp>
        <p:sp>
          <p:nvSpPr>
            <p:cNvPr id="76" name="TextBox 75">
              <a:extLst>
                <a:ext uri="{FF2B5EF4-FFF2-40B4-BE49-F238E27FC236}">
                  <a16:creationId xmlns:a16="http://schemas.microsoft.com/office/drawing/2014/main" id="{9F62AC37-389A-436A-9651-8C8426E684A6}"/>
                </a:ext>
              </a:extLst>
            </p:cNvPr>
            <p:cNvSpPr txBox="1"/>
            <p:nvPr/>
          </p:nvSpPr>
          <p:spPr>
            <a:xfrm>
              <a:off x="9910827" y="1285117"/>
              <a:ext cx="511680" cy="292388"/>
            </a:xfrm>
            <a:prstGeom prst="rect">
              <a:avLst/>
            </a:prstGeom>
            <a:noFill/>
          </p:spPr>
          <p:txBody>
            <a:bodyPr wrap="none" rtlCol="0" anchor="ctr" anchorCtr="0">
              <a:spAutoFit/>
            </a:bodyPr>
            <a:lstStyle/>
            <a:p>
              <a:pPr algn="ctr"/>
              <a:r>
                <a:rPr lang="en-US" sz="1300" b="1" dirty="0">
                  <a:solidFill>
                    <a:schemeClr val="tx2">
                      <a:lumMod val="40000"/>
                      <a:lumOff val="60000"/>
                    </a:schemeClr>
                  </a:solidFill>
                  <a:latin typeface="Montserrat" panose="00000500000000000000" pitchFamily="50" charset="0"/>
                </a:rPr>
                <a:t>Sep</a:t>
              </a:r>
            </a:p>
          </p:txBody>
        </p:sp>
        <p:sp>
          <p:nvSpPr>
            <p:cNvPr id="77" name="TextBox 76">
              <a:extLst>
                <a:ext uri="{FF2B5EF4-FFF2-40B4-BE49-F238E27FC236}">
                  <a16:creationId xmlns:a16="http://schemas.microsoft.com/office/drawing/2014/main" id="{BC2F760D-3EE7-4498-8109-D35929D3AF3A}"/>
                </a:ext>
              </a:extLst>
            </p:cNvPr>
            <p:cNvSpPr txBox="1"/>
            <p:nvPr/>
          </p:nvSpPr>
          <p:spPr>
            <a:xfrm>
              <a:off x="10752597" y="1285117"/>
              <a:ext cx="495650" cy="292388"/>
            </a:xfrm>
            <a:prstGeom prst="rect">
              <a:avLst/>
            </a:prstGeom>
            <a:noFill/>
          </p:spPr>
          <p:txBody>
            <a:bodyPr wrap="none" rtlCol="0" anchor="ctr" anchorCtr="0">
              <a:spAutoFit/>
            </a:bodyPr>
            <a:lstStyle/>
            <a:p>
              <a:pPr algn="ctr"/>
              <a:r>
                <a:rPr lang="en-US" sz="1300" b="1" dirty="0">
                  <a:solidFill>
                    <a:schemeClr val="tx2">
                      <a:lumMod val="40000"/>
                      <a:lumOff val="60000"/>
                    </a:schemeClr>
                  </a:solidFill>
                  <a:latin typeface="Montserrat" panose="00000500000000000000" pitchFamily="50" charset="0"/>
                </a:rPr>
                <a:t>Oct</a:t>
              </a:r>
            </a:p>
          </p:txBody>
        </p:sp>
      </p:grpSp>
    </p:spTree>
    <p:extLst>
      <p:ext uri="{BB962C8B-B14F-4D97-AF65-F5344CB8AC3E}">
        <p14:creationId xmlns:p14="http://schemas.microsoft.com/office/powerpoint/2010/main" val="789624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261F912-6301-4F3A-88C4-D609EF4E741B}"/>
              </a:ext>
            </a:extLst>
          </p:cNvPr>
          <p:cNvSpPr/>
          <p:nvPr/>
        </p:nvSpPr>
        <p:spPr>
          <a:xfrm>
            <a:off x="1791068" y="1561242"/>
            <a:ext cx="2074243" cy="393700"/>
          </a:xfrm>
          <a:prstGeom prst="roundRect">
            <a:avLst>
              <a:gd name="adj" fmla="val 50000"/>
            </a:avLst>
          </a:prstGeom>
          <a:solidFill>
            <a:schemeClr val="accent4"/>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00" dirty="0">
                <a:solidFill>
                  <a:schemeClr val="tx2"/>
                </a:solidFill>
                <a:latin typeface="Montserrat" panose="00000500000000000000" pitchFamily="50" charset="0"/>
              </a:rPr>
              <a:t>Media Campaign</a:t>
            </a:r>
          </a:p>
        </p:txBody>
      </p:sp>
      <p:sp>
        <p:nvSpPr>
          <p:cNvPr id="7" name="Rectangle: Rounded Corners 6">
            <a:extLst>
              <a:ext uri="{FF2B5EF4-FFF2-40B4-BE49-F238E27FC236}">
                <a16:creationId xmlns:a16="http://schemas.microsoft.com/office/drawing/2014/main" id="{F4CEA9EA-8B24-4215-9A88-4CB663FCE1C6}"/>
              </a:ext>
            </a:extLst>
          </p:cNvPr>
          <p:cNvSpPr/>
          <p:nvPr/>
        </p:nvSpPr>
        <p:spPr>
          <a:xfrm>
            <a:off x="3865311" y="1561242"/>
            <a:ext cx="2005544" cy="393700"/>
          </a:xfrm>
          <a:prstGeom prst="roundRect">
            <a:avLst>
              <a:gd name="adj" fmla="val 50000"/>
            </a:avLst>
          </a:prstGeom>
          <a:solidFill>
            <a:schemeClr val="accent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00" dirty="0">
                <a:solidFill>
                  <a:schemeClr val="bg1"/>
                </a:solidFill>
                <a:latin typeface="Montserrat" panose="00000500000000000000" pitchFamily="50" charset="0"/>
              </a:rPr>
              <a:t>Partnership</a:t>
            </a:r>
          </a:p>
        </p:txBody>
      </p:sp>
      <p:sp>
        <p:nvSpPr>
          <p:cNvPr id="8" name="Rectangle: Rounded Corners 7">
            <a:extLst>
              <a:ext uri="{FF2B5EF4-FFF2-40B4-BE49-F238E27FC236}">
                <a16:creationId xmlns:a16="http://schemas.microsoft.com/office/drawing/2014/main" id="{A07623B5-254F-48ED-90CF-C70D4A51B5B3}"/>
              </a:ext>
            </a:extLst>
          </p:cNvPr>
          <p:cNvSpPr/>
          <p:nvPr/>
        </p:nvSpPr>
        <p:spPr>
          <a:xfrm>
            <a:off x="5870854" y="1561242"/>
            <a:ext cx="5763241" cy="393700"/>
          </a:xfrm>
          <a:prstGeom prst="roundRect">
            <a:avLst>
              <a:gd name="adj" fmla="val 50000"/>
            </a:avLst>
          </a:prstGeom>
          <a:solidFill>
            <a:schemeClr val="accent5"/>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00" dirty="0">
                <a:solidFill>
                  <a:schemeClr val="tx2"/>
                </a:solidFill>
                <a:latin typeface="Montserrat" panose="00000500000000000000" pitchFamily="50" charset="0"/>
              </a:rPr>
              <a:t>Ongoing Marketing</a:t>
            </a:r>
          </a:p>
        </p:txBody>
      </p:sp>
      <p:sp>
        <p:nvSpPr>
          <p:cNvPr id="11" name="Rectangle: Rounded Corners 10">
            <a:extLst>
              <a:ext uri="{FF2B5EF4-FFF2-40B4-BE49-F238E27FC236}">
                <a16:creationId xmlns:a16="http://schemas.microsoft.com/office/drawing/2014/main" id="{99756D16-9564-4311-AAC1-32A5EC3592E9}"/>
              </a:ext>
            </a:extLst>
          </p:cNvPr>
          <p:cNvSpPr/>
          <p:nvPr/>
        </p:nvSpPr>
        <p:spPr>
          <a:xfrm>
            <a:off x="1805604" y="2321031"/>
            <a:ext cx="2674059" cy="393700"/>
          </a:xfrm>
          <a:prstGeom prst="roundRect">
            <a:avLst>
              <a:gd name="adj" fmla="val 50000"/>
            </a:avLst>
          </a:prstGeom>
          <a:solidFill>
            <a:schemeClr val="accent1">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00" dirty="0">
                <a:solidFill>
                  <a:schemeClr val="bg1"/>
                </a:solidFill>
                <a:latin typeface="Montserrat" panose="00000500000000000000" pitchFamily="50" charset="0"/>
              </a:rPr>
              <a:t>Mobile Web V1</a:t>
            </a:r>
          </a:p>
        </p:txBody>
      </p:sp>
      <p:sp>
        <p:nvSpPr>
          <p:cNvPr id="12" name="Rectangle: Rounded Corners 11">
            <a:extLst>
              <a:ext uri="{FF2B5EF4-FFF2-40B4-BE49-F238E27FC236}">
                <a16:creationId xmlns:a16="http://schemas.microsoft.com/office/drawing/2014/main" id="{B4CC53AF-AB44-4EB3-B5D3-FAAD07FCA34D}"/>
              </a:ext>
            </a:extLst>
          </p:cNvPr>
          <p:cNvSpPr/>
          <p:nvPr/>
        </p:nvSpPr>
        <p:spPr>
          <a:xfrm>
            <a:off x="4479663" y="2321031"/>
            <a:ext cx="1391191" cy="393700"/>
          </a:xfrm>
          <a:prstGeom prst="roundRect">
            <a:avLst>
              <a:gd name="adj" fmla="val 50000"/>
            </a:avLst>
          </a:prstGeom>
          <a:solidFill>
            <a:schemeClr val="accent1">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00" dirty="0">
                <a:solidFill>
                  <a:schemeClr val="bg1"/>
                </a:solidFill>
                <a:latin typeface="Montserrat" panose="00000500000000000000" pitchFamily="50" charset="0"/>
              </a:rPr>
              <a:t>Mobile Web V2</a:t>
            </a:r>
          </a:p>
        </p:txBody>
      </p:sp>
      <p:sp>
        <p:nvSpPr>
          <p:cNvPr id="13" name="Rectangle: Rounded Corners 12">
            <a:extLst>
              <a:ext uri="{FF2B5EF4-FFF2-40B4-BE49-F238E27FC236}">
                <a16:creationId xmlns:a16="http://schemas.microsoft.com/office/drawing/2014/main" id="{D7E2E8CD-D4B8-4D1C-A960-769709C9B37C}"/>
              </a:ext>
            </a:extLst>
          </p:cNvPr>
          <p:cNvSpPr/>
          <p:nvPr/>
        </p:nvSpPr>
        <p:spPr>
          <a:xfrm>
            <a:off x="5870854" y="2321031"/>
            <a:ext cx="2681795" cy="393700"/>
          </a:xfrm>
          <a:prstGeom prst="roundRect">
            <a:avLst>
              <a:gd name="adj" fmla="val 50000"/>
            </a:avLst>
          </a:prstGeom>
          <a:solidFill>
            <a:schemeClr val="accent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00" dirty="0">
                <a:solidFill>
                  <a:schemeClr val="bg1"/>
                </a:solidFill>
                <a:latin typeface="Montserrat" panose="00000500000000000000" pitchFamily="50" charset="0"/>
              </a:rPr>
              <a:t>Rich Mobile Web Apps</a:t>
            </a:r>
          </a:p>
        </p:txBody>
      </p:sp>
      <p:sp>
        <p:nvSpPr>
          <p:cNvPr id="16" name="Rectangle: Rounded Corners 15">
            <a:extLst>
              <a:ext uri="{FF2B5EF4-FFF2-40B4-BE49-F238E27FC236}">
                <a16:creationId xmlns:a16="http://schemas.microsoft.com/office/drawing/2014/main" id="{5EC6DA8E-8F29-4B2D-A30C-05EC6B4FF940}"/>
              </a:ext>
            </a:extLst>
          </p:cNvPr>
          <p:cNvSpPr/>
          <p:nvPr/>
        </p:nvSpPr>
        <p:spPr>
          <a:xfrm>
            <a:off x="1805604" y="2935680"/>
            <a:ext cx="1807465" cy="393700"/>
          </a:xfrm>
          <a:prstGeom prst="roundRect">
            <a:avLst>
              <a:gd name="adj" fmla="val 50000"/>
            </a:avLst>
          </a:prstGeom>
          <a:solidFill>
            <a:schemeClr val="accent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00" dirty="0">
                <a:solidFill>
                  <a:schemeClr val="bg1"/>
                </a:solidFill>
                <a:latin typeface="Montserrat" panose="00000500000000000000" pitchFamily="50" charset="0"/>
              </a:rPr>
              <a:t>PC Platform V1</a:t>
            </a:r>
          </a:p>
        </p:txBody>
      </p:sp>
      <p:sp>
        <p:nvSpPr>
          <p:cNvPr id="17" name="Rectangle: Rounded Corners 16">
            <a:extLst>
              <a:ext uri="{FF2B5EF4-FFF2-40B4-BE49-F238E27FC236}">
                <a16:creationId xmlns:a16="http://schemas.microsoft.com/office/drawing/2014/main" id="{E8C7313D-95CD-4FAE-ADF6-0F6F10E51AC4}"/>
              </a:ext>
            </a:extLst>
          </p:cNvPr>
          <p:cNvSpPr/>
          <p:nvPr/>
        </p:nvSpPr>
        <p:spPr>
          <a:xfrm>
            <a:off x="3613069" y="2935680"/>
            <a:ext cx="2005544" cy="393700"/>
          </a:xfrm>
          <a:prstGeom prst="roundRect">
            <a:avLst>
              <a:gd name="adj" fmla="val 50000"/>
            </a:avLst>
          </a:prstGeom>
          <a:solidFill>
            <a:schemeClr val="accent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00" dirty="0">
                <a:solidFill>
                  <a:schemeClr val="bg1"/>
                </a:solidFill>
                <a:latin typeface="Montserrat" panose="00000500000000000000" pitchFamily="50" charset="0"/>
              </a:rPr>
              <a:t>PC Platform V2</a:t>
            </a:r>
          </a:p>
        </p:txBody>
      </p:sp>
      <p:sp>
        <p:nvSpPr>
          <p:cNvPr id="18" name="Rectangle: Rounded Corners 17">
            <a:extLst>
              <a:ext uri="{FF2B5EF4-FFF2-40B4-BE49-F238E27FC236}">
                <a16:creationId xmlns:a16="http://schemas.microsoft.com/office/drawing/2014/main" id="{E4A43AD5-0D64-451C-94F7-92A35877D650}"/>
              </a:ext>
            </a:extLst>
          </p:cNvPr>
          <p:cNvSpPr/>
          <p:nvPr/>
        </p:nvSpPr>
        <p:spPr>
          <a:xfrm>
            <a:off x="5618613" y="2935680"/>
            <a:ext cx="6015481" cy="393700"/>
          </a:xfrm>
          <a:prstGeom prst="roundRect">
            <a:avLst>
              <a:gd name="adj" fmla="val 50000"/>
            </a:avLst>
          </a:prstGeom>
          <a:solidFill>
            <a:schemeClr val="accent5"/>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00" dirty="0">
                <a:solidFill>
                  <a:schemeClr val="tx2"/>
                </a:solidFill>
                <a:latin typeface="Montserrat" panose="00000500000000000000" pitchFamily="50" charset="0"/>
              </a:rPr>
              <a:t>Ongoing Releases</a:t>
            </a:r>
          </a:p>
        </p:txBody>
      </p:sp>
      <p:sp>
        <p:nvSpPr>
          <p:cNvPr id="21" name="Rectangle: Rounded Corners 20">
            <a:extLst>
              <a:ext uri="{FF2B5EF4-FFF2-40B4-BE49-F238E27FC236}">
                <a16:creationId xmlns:a16="http://schemas.microsoft.com/office/drawing/2014/main" id="{B40AC960-0779-4976-9911-9171DD8B5576}"/>
              </a:ext>
            </a:extLst>
          </p:cNvPr>
          <p:cNvSpPr/>
          <p:nvPr/>
        </p:nvSpPr>
        <p:spPr>
          <a:xfrm>
            <a:off x="1805604" y="3550329"/>
            <a:ext cx="1404577" cy="393700"/>
          </a:xfrm>
          <a:prstGeom prst="roundRect">
            <a:avLst>
              <a:gd name="adj" fmla="val 50000"/>
            </a:avLst>
          </a:prstGeom>
          <a:solidFill>
            <a:schemeClr val="accent5"/>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00" dirty="0">
                <a:solidFill>
                  <a:schemeClr val="tx2"/>
                </a:solidFill>
                <a:latin typeface="Montserrat" panose="00000500000000000000" pitchFamily="50" charset="0"/>
              </a:rPr>
              <a:t>Research</a:t>
            </a:r>
          </a:p>
        </p:txBody>
      </p:sp>
      <p:sp>
        <p:nvSpPr>
          <p:cNvPr id="22" name="Rectangle: Rounded Corners 21">
            <a:extLst>
              <a:ext uri="{FF2B5EF4-FFF2-40B4-BE49-F238E27FC236}">
                <a16:creationId xmlns:a16="http://schemas.microsoft.com/office/drawing/2014/main" id="{D0C408BF-64F5-4656-8F16-3E1A83675EB5}"/>
              </a:ext>
            </a:extLst>
          </p:cNvPr>
          <p:cNvSpPr/>
          <p:nvPr/>
        </p:nvSpPr>
        <p:spPr>
          <a:xfrm>
            <a:off x="3865310" y="3550329"/>
            <a:ext cx="1270483" cy="393700"/>
          </a:xfrm>
          <a:prstGeom prst="roundRect">
            <a:avLst>
              <a:gd name="adj" fmla="val 50000"/>
            </a:avLst>
          </a:prstGeom>
          <a:solidFill>
            <a:schemeClr val="accent4"/>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00" dirty="0">
                <a:solidFill>
                  <a:schemeClr val="tx2"/>
                </a:solidFill>
                <a:latin typeface="Montserrat" panose="00000500000000000000" pitchFamily="50" charset="0"/>
              </a:rPr>
              <a:t>Android V1</a:t>
            </a:r>
          </a:p>
        </p:txBody>
      </p:sp>
      <p:sp>
        <p:nvSpPr>
          <p:cNvPr id="23" name="Rectangle: Rounded Corners 22">
            <a:extLst>
              <a:ext uri="{FF2B5EF4-FFF2-40B4-BE49-F238E27FC236}">
                <a16:creationId xmlns:a16="http://schemas.microsoft.com/office/drawing/2014/main" id="{1AB53D40-E30D-44D3-811F-538D1701F437}"/>
              </a:ext>
            </a:extLst>
          </p:cNvPr>
          <p:cNvSpPr/>
          <p:nvPr/>
        </p:nvSpPr>
        <p:spPr>
          <a:xfrm>
            <a:off x="5135795" y="3550329"/>
            <a:ext cx="1943645" cy="393700"/>
          </a:xfrm>
          <a:prstGeom prst="roundRect">
            <a:avLst>
              <a:gd name="adj" fmla="val 50000"/>
            </a:avLst>
          </a:prstGeom>
          <a:solidFill>
            <a:schemeClr val="accent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00" dirty="0">
                <a:solidFill>
                  <a:schemeClr val="bg1"/>
                </a:solidFill>
                <a:latin typeface="Montserrat" panose="00000500000000000000" pitchFamily="50" charset="0"/>
              </a:rPr>
              <a:t>Android V2</a:t>
            </a:r>
          </a:p>
        </p:txBody>
      </p:sp>
      <p:sp>
        <p:nvSpPr>
          <p:cNvPr id="24" name="Rectangle: Rounded Corners 23">
            <a:extLst>
              <a:ext uri="{FF2B5EF4-FFF2-40B4-BE49-F238E27FC236}">
                <a16:creationId xmlns:a16="http://schemas.microsoft.com/office/drawing/2014/main" id="{F758D184-59AB-4CA8-AC6A-9726849421B6}"/>
              </a:ext>
            </a:extLst>
          </p:cNvPr>
          <p:cNvSpPr/>
          <p:nvPr/>
        </p:nvSpPr>
        <p:spPr>
          <a:xfrm>
            <a:off x="7079441" y="3550329"/>
            <a:ext cx="1943645" cy="393700"/>
          </a:xfrm>
          <a:prstGeom prst="roundRect">
            <a:avLst>
              <a:gd name="adj" fmla="val 50000"/>
            </a:avLst>
          </a:prstGeom>
          <a:solidFill>
            <a:schemeClr val="accent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00" dirty="0">
                <a:solidFill>
                  <a:schemeClr val="bg1"/>
                </a:solidFill>
                <a:latin typeface="Montserrat" panose="00000500000000000000" pitchFamily="50" charset="0"/>
              </a:rPr>
              <a:t>Android BAU</a:t>
            </a:r>
          </a:p>
        </p:txBody>
      </p:sp>
      <p:sp>
        <p:nvSpPr>
          <p:cNvPr id="26" name="Rectangle: Rounded Corners 25">
            <a:extLst>
              <a:ext uri="{FF2B5EF4-FFF2-40B4-BE49-F238E27FC236}">
                <a16:creationId xmlns:a16="http://schemas.microsoft.com/office/drawing/2014/main" id="{394A5DCA-C8A5-46F9-923E-A47A2A0ED141}"/>
              </a:ext>
            </a:extLst>
          </p:cNvPr>
          <p:cNvSpPr/>
          <p:nvPr/>
        </p:nvSpPr>
        <p:spPr>
          <a:xfrm>
            <a:off x="1805604" y="4310118"/>
            <a:ext cx="2059706" cy="393700"/>
          </a:xfrm>
          <a:prstGeom prst="roundRect">
            <a:avLst>
              <a:gd name="adj" fmla="val 50000"/>
            </a:avLst>
          </a:prstGeom>
          <a:solidFill>
            <a:schemeClr val="accent4"/>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00" dirty="0">
                <a:solidFill>
                  <a:schemeClr val="tx2"/>
                </a:solidFill>
                <a:latin typeface="Montserrat" panose="00000500000000000000" pitchFamily="50" charset="0"/>
              </a:rPr>
              <a:t>5% Market Share</a:t>
            </a:r>
          </a:p>
        </p:txBody>
      </p:sp>
      <p:sp>
        <p:nvSpPr>
          <p:cNvPr id="27" name="Rectangle: Rounded Corners 26">
            <a:extLst>
              <a:ext uri="{FF2B5EF4-FFF2-40B4-BE49-F238E27FC236}">
                <a16:creationId xmlns:a16="http://schemas.microsoft.com/office/drawing/2014/main" id="{F0CB9109-3A96-4CF3-BE44-CF8CCF82DFC6}"/>
              </a:ext>
            </a:extLst>
          </p:cNvPr>
          <p:cNvSpPr/>
          <p:nvPr/>
        </p:nvSpPr>
        <p:spPr>
          <a:xfrm>
            <a:off x="4157786" y="4310118"/>
            <a:ext cx="1713068" cy="393700"/>
          </a:xfrm>
          <a:prstGeom prst="roundRect">
            <a:avLst>
              <a:gd name="adj" fmla="val 50000"/>
            </a:avLst>
          </a:prstGeom>
          <a:solidFill>
            <a:schemeClr val="accent4"/>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00" dirty="0">
                <a:solidFill>
                  <a:schemeClr val="tx2"/>
                </a:solidFill>
                <a:latin typeface="Montserrat" panose="00000500000000000000" pitchFamily="50" charset="0"/>
              </a:rPr>
              <a:t>15% Market Share</a:t>
            </a:r>
          </a:p>
        </p:txBody>
      </p:sp>
      <p:sp>
        <p:nvSpPr>
          <p:cNvPr id="28" name="Rectangle: Rounded Corners 27">
            <a:extLst>
              <a:ext uri="{FF2B5EF4-FFF2-40B4-BE49-F238E27FC236}">
                <a16:creationId xmlns:a16="http://schemas.microsoft.com/office/drawing/2014/main" id="{5B81F5C7-9E6F-4CE4-BC6B-7CCE67A6ADD4}"/>
              </a:ext>
            </a:extLst>
          </p:cNvPr>
          <p:cNvSpPr/>
          <p:nvPr/>
        </p:nvSpPr>
        <p:spPr>
          <a:xfrm>
            <a:off x="6609003" y="4310118"/>
            <a:ext cx="1943646" cy="393700"/>
          </a:xfrm>
          <a:prstGeom prst="roundRect">
            <a:avLst>
              <a:gd name="adj" fmla="val 50000"/>
            </a:avLst>
          </a:prstGeom>
          <a:solidFill>
            <a:schemeClr val="accent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00" dirty="0">
                <a:solidFill>
                  <a:schemeClr val="bg1"/>
                </a:solidFill>
                <a:latin typeface="Montserrat" panose="00000500000000000000" pitchFamily="50" charset="0"/>
              </a:rPr>
              <a:t>28% Market Share</a:t>
            </a:r>
          </a:p>
        </p:txBody>
      </p:sp>
      <p:sp>
        <p:nvSpPr>
          <p:cNvPr id="29" name="Rectangle: Rounded Corners 28">
            <a:extLst>
              <a:ext uri="{FF2B5EF4-FFF2-40B4-BE49-F238E27FC236}">
                <a16:creationId xmlns:a16="http://schemas.microsoft.com/office/drawing/2014/main" id="{A6A65666-4CE8-4220-BEFE-9C2044827A4D}"/>
              </a:ext>
            </a:extLst>
          </p:cNvPr>
          <p:cNvSpPr/>
          <p:nvPr/>
        </p:nvSpPr>
        <p:spPr>
          <a:xfrm>
            <a:off x="9184025" y="4310118"/>
            <a:ext cx="2005544" cy="393700"/>
          </a:xfrm>
          <a:prstGeom prst="roundRect">
            <a:avLst>
              <a:gd name="adj" fmla="val 50000"/>
            </a:avLst>
          </a:prstGeom>
          <a:solidFill>
            <a:schemeClr val="accent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00" dirty="0">
                <a:solidFill>
                  <a:schemeClr val="bg1"/>
                </a:solidFill>
                <a:latin typeface="Montserrat" panose="00000500000000000000" pitchFamily="50" charset="0"/>
              </a:rPr>
              <a:t>N% Market Share</a:t>
            </a:r>
          </a:p>
        </p:txBody>
      </p:sp>
      <p:grpSp>
        <p:nvGrpSpPr>
          <p:cNvPr id="3" name="Group 2">
            <a:extLst>
              <a:ext uri="{FF2B5EF4-FFF2-40B4-BE49-F238E27FC236}">
                <a16:creationId xmlns:a16="http://schemas.microsoft.com/office/drawing/2014/main" id="{D2B51566-58B2-4432-BF94-716A9C2C619C}"/>
              </a:ext>
            </a:extLst>
          </p:cNvPr>
          <p:cNvGrpSpPr/>
          <p:nvPr/>
        </p:nvGrpSpPr>
        <p:grpSpPr>
          <a:xfrm>
            <a:off x="9658018" y="972462"/>
            <a:ext cx="1631570" cy="4027606"/>
            <a:chOff x="9658018" y="972462"/>
            <a:chExt cx="1631570" cy="4027606"/>
          </a:xfrm>
        </p:grpSpPr>
        <p:grpSp>
          <p:nvGrpSpPr>
            <p:cNvPr id="90" name="Group 89">
              <a:extLst>
                <a:ext uri="{FF2B5EF4-FFF2-40B4-BE49-F238E27FC236}">
                  <a16:creationId xmlns:a16="http://schemas.microsoft.com/office/drawing/2014/main" id="{78A0A79B-09CC-4AD4-A23A-8C5F2FDA9089}"/>
                </a:ext>
              </a:extLst>
            </p:cNvPr>
            <p:cNvGrpSpPr/>
            <p:nvPr/>
          </p:nvGrpSpPr>
          <p:grpSpPr>
            <a:xfrm>
              <a:off x="9658018" y="972462"/>
              <a:ext cx="310333" cy="4027606"/>
              <a:chOff x="1473199" y="826444"/>
              <a:chExt cx="318357" cy="4027606"/>
            </a:xfrm>
          </p:grpSpPr>
          <p:cxnSp>
            <p:nvCxnSpPr>
              <p:cNvPr id="91" name="Straight Connector 90">
                <a:extLst>
                  <a:ext uri="{FF2B5EF4-FFF2-40B4-BE49-F238E27FC236}">
                    <a16:creationId xmlns:a16="http://schemas.microsoft.com/office/drawing/2014/main" id="{D392BEE9-F8F6-4330-BF63-AE370F7A5573}"/>
                  </a:ext>
                </a:extLst>
              </p:cNvPr>
              <p:cNvCxnSpPr>
                <a:cxnSpLocks/>
              </p:cNvCxnSpPr>
              <p:nvPr/>
            </p:nvCxnSpPr>
            <p:spPr>
              <a:xfrm>
                <a:off x="1473199" y="1104900"/>
                <a:ext cx="0" cy="3749150"/>
              </a:xfrm>
              <a:prstGeom prst="line">
                <a:avLst/>
              </a:prstGeom>
              <a:ln>
                <a:solidFill>
                  <a:schemeClr val="tx2">
                    <a:alpha val="20000"/>
                  </a:schemeClr>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E0314FB-90EF-4C57-8E29-8FE3FD1EE838}"/>
                  </a:ext>
                </a:extLst>
              </p:cNvPr>
              <p:cNvSpPr txBox="1"/>
              <p:nvPr/>
            </p:nvSpPr>
            <p:spPr>
              <a:xfrm>
                <a:off x="1473199" y="826444"/>
                <a:ext cx="318357" cy="246221"/>
              </a:xfrm>
              <a:prstGeom prst="rect">
                <a:avLst/>
              </a:prstGeom>
              <a:noFill/>
            </p:spPr>
            <p:txBody>
              <a:bodyPr wrap="none" lIns="0" rtlCol="0">
                <a:spAutoFit/>
              </a:bodyPr>
              <a:lstStyle/>
              <a:p>
                <a:r>
                  <a:rPr lang="en-US" sz="1000" dirty="0">
                    <a:solidFill>
                      <a:schemeClr val="tx2">
                        <a:lumMod val="60000"/>
                        <a:lumOff val="40000"/>
                      </a:schemeClr>
                    </a:solidFill>
                    <a:latin typeface="Montserrat" panose="00000500000000000000" pitchFamily="50" charset="0"/>
                  </a:rPr>
                  <a:t>Jan</a:t>
                </a:r>
              </a:p>
            </p:txBody>
          </p:sp>
        </p:grpSp>
        <p:grpSp>
          <p:nvGrpSpPr>
            <p:cNvPr id="93" name="Group 92">
              <a:extLst>
                <a:ext uri="{FF2B5EF4-FFF2-40B4-BE49-F238E27FC236}">
                  <a16:creationId xmlns:a16="http://schemas.microsoft.com/office/drawing/2014/main" id="{D10A5076-AB39-426D-926E-88076FD90F25}"/>
                </a:ext>
              </a:extLst>
            </p:cNvPr>
            <p:cNvGrpSpPr/>
            <p:nvPr/>
          </p:nvGrpSpPr>
          <p:grpSpPr>
            <a:xfrm>
              <a:off x="10298323" y="972462"/>
              <a:ext cx="329084" cy="4027606"/>
              <a:chOff x="1473199" y="826444"/>
              <a:chExt cx="337593" cy="4027606"/>
            </a:xfrm>
          </p:grpSpPr>
          <p:cxnSp>
            <p:nvCxnSpPr>
              <p:cNvPr id="94" name="Straight Connector 93">
                <a:extLst>
                  <a:ext uri="{FF2B5EF4-FFF2-40B4-BE49-F238E27FC236}">
                    <a16:creationId xmlns:a16="http://schemas.microsoft.com/office/drawing/2014/main" id="{41FA12B0-EAA7-4B9C-8933-564ED2E0B94A}"/>
                  </a:ext>
                </a:extLst>
              </p:cNvPr>
              <p:cNvCxnSpPr>
                <a:cxnSpLocks/>
              </p:cNvCxnSpPr>
              <p:nvPr/>
            </p:nvCxnSpPr>
            <p:spPr>
              <a:xfrm>
                <a:off x="1473199" y="1104900"/>
                <a:ext cx="0" cy="3749150"/>
              </a:xfrm>
              <a:prstGeom prst="line">
                <a:avLst/>
              </a:prstGeom>
              <a:ln>
                <a:solidFill>
                  <a:schemeClr val="tx2">
                    <a:alpha val="20000"/>
                  </a:schemeClr>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F5D23C5C-8A6C-4B93-831D-FD60B7B4A023}"/>
                  </a:ext>
                </a:extLst>
              </p:cNvPr>
              <p:cNvSpPr txBox="1"/>
              <p:nvPr/>
            </p:nvSpPr>
            <p:spPr>
              <a:xfrm>
                <a:off x="1473199" y="826444"/>
                <a:ext cx="337593" cy="246221"/>
              </a:xfrm>
              <a:prstGeom prst="rect">
                <a:avLst/>
              </a:prstGeom>
              <a:noFill/>
            </p:spPr>
            <p:txBody>
              <a:bodyPr wrap="none" lIns="0" rtlCol="0">
                <a:spAutoFit/>
              </a:bodyPr>
              <a:lstStyle/>
              <a:p>
                <a:r>
                  <a:rPr lang="en-US" sz="1000" dirty="0">
                    <a:solidFill>
                      <a:schemeClr val="tx2">
                        <a:lumMod val="60000"/>
                        <a:lumOff val="40000"/>
                      </a:schemeClr>
                    </a:solidFill>
                    <a:latin typeface="Montserrat" panose="00000500000000000000" pitchFamily="50" charset="0"/>
                  </a:rPr>
                  <a:t>Feb</a:t>
                </a:r>
              </a:p>
            </p:txBody>
          </p:sp>
        </p:grpSp>
        <p:grpSp>
          <p:nvGrpSpPr>
            <p:cNvPr id="96" name="Group 95">
              <a:extLst>
                <a:ext uri="{FF2B5EF4-FFF2-40B4-BE49-F238E27FC236}">
                  <a16:creationId xmlns:a16="http://schemas.microsoft.com/office/drawing/2014/main" id="{9B79DDF4-6FEE-4DA0-906E-3F75965AC07B}"/>
                </a:ext>
              </a:extLst>
            </p:cNvPr>
            <p:cNvGrpSpPr/>
            <p:nvPr/>
          </p:nvGrpSpPr>
          <p:grpSpPr>
            <a:xfrm>
              <a:off x="10957379" y="972462"/>
              <a:ext cx="332209" cy="4027606"/>
              <a:chOff x="1473199" y="826444"/>
              <a:chExt cx="340799" cy="4027606"/>
            </a:xfrm>
          </p:grpSpPr>
          <p:cxnSp>
            <p:nvCxnSpPr>
              <p:cNvPr id="97" name="Straight Connector 96">
                <a:extLst>
                  <a:ext uri="{FF2B5EF4-FFF2-40B4-BE49-F238E27FC236}">
                    <a16:creationId xmlns:a16="http://schemas.microsoft.com/office/drawing/2014/main" id="{E7C3B3B4-F300-4A5F-A33B-5B5653802FCD}"/>
                  </a:ext>
                </a:extLst>
              </p:cNvPr>
              <p:cNvCxnSpPr>
                <a:cxnSpLocks/>
              </p:cNvCxnSpPr>
              <p:nvPr/>
            </p:nvCxnSpPr>
            <p:spPr>
              <a:xfrm>
                <a:off x="1473199" y="1104900"/>
                <a:ext cx="0" cy="3749150"/>
              </a:xfrm>
              <a:prstGeom prst="line">
                <a:avLst/>
              </a:prstGeom>
              <a:ln>
                <a:solidFill>
                  <a:schemeClr val="tx2">
                    <a:alpha val="20000"/>
                  </a:schemeClr>
                </a:solidFill>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4610312E-79C2-4DE7-9164-B2E6A16AFE22}"/>
                  </a:ext>
                </a:extLst>
              </p:cNvPr>
              <p:cNvSpPr txBox="1"/>
              <p:nvPr/>
            </p:nvSpPr>
            <p:spPr>
              <a:xfrm>
                <a:off x="1473199" y="826444"/>
                <a:ext cx="340799" cy="246221"/>
              </a:xfrm>
              <a:prstGeom prst="rect">
                <a:avLst/>
              </a:prstGeom>
              <a:noFill/>
            </p:spPr>
            <p:txBody>
              <a:bodyPr wrap="none" lIns="0" rtlCol="0">
                <a:spAutoFit/>
              </a:bodyPr>
              <a:lstStyle/>
              <a:p>
                <a:r>
                  <a:rPr lang="en-US" sz="1000" dirty="0">
                    <a:solidFill>
                      <a:schemeClr val="tx2">
                        <a:lumMod val="60000"/>
                        <a:lumOff val="40000"/>
                      </a:schemeClr>
                    </a:solidFill>
                    <a:latin typeface="Montserrat" panose="00000500000000000000" pitchFamily="50" charset="0"/>
                  </a:rPr>
                  <a:t>Mar</a:t>
                </a:r>
              </a:p>
            </p:txBody>
          </p:sp>
        </p:grpSp>
      </p:grpSp>
      <p:cxnSp>
        <p:nvCxnSpPr>
          <p:cNvPr id="104" name="Straight Connector 103">
            <a:extLst>
              <a:ext uri="{FF2B5EF4-FFF2-40B4-BE49-F238E27FC236}">
                <a16:creationId xmlns:a16="http://schemas.microsoft.com/office/drawing/2014/main" id="{CE69E94F-78E1-4E51-B70F-254B7AF7C2E3}"/>
              </a:ext>
            </a:extLst>
          </p:cNvPr>
          <p:cNvCxnSpPr>
            <a:cxnSpLocks/>
          </p:cNvCxnSpPr>
          <p:nvPr/>
        </p:nvCxnSpPr>
        <p:spPr>
          <a:xfrm>
            <a:off x="11619556" y="1250918"/>
            <a:ext cx="0" cy="3749150"/>
          </a:xfrm>
          <a:prstGeom prst="line">
            <a:avLst/>
          </a:prstGeom>
          <a:ln>
            <a:solidFill>
              <a:schemeClr val="tx2">
                <a:alpha val="20000"/>
              </a:schemeClr>
            </a:solidFill>
          </a:ln>
        </p:spPr>
        <p:style>
          <a:lnRef idx="1">
            <a:schemeClr val="accent1"/>
          </a:lnRef>
          <a:fillRef idx="0">
            <a:schemeClr val="accent1"/>
          </a:fillRef>
          <a:effectRef idx="0">
            <a:schemeClr val="accent1"/>
          </a:effectRef>
          <a:fontRef idx="minor">
            <a:schemeClr val="tx1"/>
          </a:fontRef>
        </p:style>
      </p:cxnSp>
      <p:grpSp>
        <p:nvGrpSpPr>
          <p:cNvPr id="156" name="Group 155">
            <a:extLst>
              <a:ext uri="{FF2B5EF4-FFF2-40B4-BE49-F238E27FC236}">
                <a16:creationId xmlns:a16="http://schemas.microsoft.com/office/drawing/2014/main" id="{80199164-DAE4-47D9-AA36-621EAB766C8A}"/>
              </a:ext>
            </a:extLst>
          </p:cNvPr>
          <p:cNvGrpSpPr/>
          <p:nvPr/>
        </p:nvGrpSpPr>
        <p:grpSpPr>
          <a:xfrm>
            <a:off x="1842735" y="698178"/>
            <a:ext cx="723423" cy="276999"/>
            <a:chOff x="1473199" y="552160"/>
            <a:chExt cx="723423" cy="276999"/>
          </a:xfrm>
        </p:grpSpPr>
        <p:cxnSp>
          <p:nvCxnSpPr>
            <p:cNvPr id="107" name="Straight Connector 106">
              <a:extLst>
                <a:ext uri="{FF2B5EF4-FFF2-40B4-BE49-F238E27FC236}">
                  <a16:creationId xmlns:a16="http://schemas.microsoft.com/office/drawing/2014/main" id="{D2219430-430B-476F-AC00-67D9863DA903}"/>
                </a:ext>
              </a:extLst>
            </p:cNvPr>
            <p:cNvCxnSpPr>
              <a:cxnSpLocks/>
            </p:cNvCxnSpPr>
            <p:nvPr/>
          </p:nvCxnSpPr>
          <p:spPr>
            <a:xfrm flipV="1">
              <a:off x="1473199" y="649380"/>
              <a:ext cx="0" cy="82559"/>
            </a:xfrm>
            <a:prstGeom prst="line">
              <a:avLst/>
            </a:prstGeom>
            <a:ln w="254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00C32232-2823-47EC-AFD8-A54624DC60A9}"/>
                </a:ext>
              </a:extLst>
            </p:cNvPr>
            <p:cNvSpPr txBox="1"/>
            <p:nvPr/>
          </p:nvSpPr>
          <p:spPr>
            <a:xfrm>
              <a:off x="1560871" y="552160"/>
              <a:ext cx="635751" cy="276999"/>
            </a:xfrm>
            <a:prstGeom prst="rect">
              <a:avLst/>
            </a:prstGeom>
            <a:noFill/>
          </p:spPr>
          <p:txBody>
            <a:bodyPr wrap="none" lIns="0" rtlCol="0">
              <a:spAutoFit/>
            </a:bodyPr>
            <a:lstStyle/>
            <a:p>
              <a:r>
                <a:rPr lang="en-US" sz="1200" b="1" dirty="0">
                  <a:solidFill>
                    <a:schemeClr val="tx2"/>
                  </a:solidFill>
                  <a:latin typeface="Montserrat" panose="00000500000000000000" pitchFamily="50" charset="0"/>
                </a:rPr>
                <a:t>YEAR 1</a:t>
              </a:r>
            </a:p>
          </p:txBody>
        </p:sp>
      </p:grpSp>
      <p:grpSp>
        <p:nvGrpSpPr>
          <p:cNvPr id="157" name="Group 156">
            <a:extLst>
              <a:ext uri="{FF2B5EF4-FFF2-40B4-BE49-F238E27FC236}">
                <a16:creationId xmlns:a16="http://schemas.microsoft.com/office/drawing/2014/main" id="{BCC4D0D5-0C98-496F-B34A-52B8B5D3001F}"/>
              </a:ext>
            </a:extLst>
          </p:cNvPr>
          <p:cNvGrpSpPr/>
          <p:nvPr/>
        </p:nvGrpSpPr>
        <p:grpSpPr>
          <a:xfrm>
            <a:off x="9658021" y="698178"/>
            <a:ext cx="791012" cy="276999"/>
            <a:chOff x="1473199" y="552160"/>
            <a:chExt cx="811463" cy="276999"/>
          </a:xfrm>
        </p:grpSpPr>
        <p:cxnSp>
          <p:nvCxnSpPr>
            <p:cNvPr id="158" name="Straight Connector 157">
              <a:extLst>
                <a:ext uri="{FF2B5EF4-FFF2-40B4-BE49-F238E27FC236}">
                  <a16:creationId xmlns:a16="http://schemas.microsoft.com/office/drawing/2014/main" id="{62CDDFE8-5F6C-437E-9849-B0FEABE128C3}"/>
                </a:ext>
              </a:extLst>
            </p:cNvPr>
            <p:cNvCxnSpPr>
              <a:cxnSpLocks/>
            </p:cNvCxnSpPr>
            <p:nvPr/>
          </p:nvCxnSpPr>
          <p:spPr>
            <a:xfrm flipV="1">
              <a:off x="1473199" y="649380"/>
              <a:ext cx="0" cy="82559"/>
            </a:xfrm>
            <a:prstGeom prst="line">
              <a:avLst/>
            </a:prstGeom>
            <a:ln w="254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C43A2F8B-BB96-4E26-B6E0-CED8B25493D3}"/>
                </a:ext>
              </a:extLst>
            </p:cNvPr>
            <p:cNvSpPr txBox="1"/>
            <p:nvPr/>
          </p:nvSpPr>
          <p:spPr>
            <a:xfrm>
              <a:off x="1601229" y="552160"/>
              <a:ext cx="683433" cy="276999"/>
            </a:xfrm>
            <a:prstGeom prst="rect">
              <a:avLst/>
            </a:prstGeom>
            <a:noFill/>
          </p:spPr>
          <p:txBody>
            <a:bodyPr wrap="none" lIns="0" rtlCol="0">
              <a:spAutoFit/>
            </a:bodyPr>
            <a:lstStyle/>
            <a:p>
              <a:r>
                <a:rPr lang="en-US" sz="1200" b="1" dirty="0">
                  <a:solidFill>
                    <a:schemeClr val="tx2"/>
                  </a:solidFill>
                  <a:latin typeface="Montserrat" panose="00000500000000000000" pitchFamily="50" charset="0"/>
                </a:rPr>
                <a:t>YEAR 2</a:t>
              </a:r>
            </a:p>
          </p:txBody>
        </p:sp>
      </p:grpSp>
      <p:grpSp>
        <p:nvGrpSpPr>
          <p:cNvPr id="4" name="Group 3">
            <a:extLst>
              <a:ext uri="{FF2B5EF4-FFF2-40B4-BE49-F238E27FC236}">
                <a16:creationId xmlns:a16="http://schemas.microsoft.com/office/drawing/2014/main" id="{F3972587-70C4-44D4-B724-FBCD859CF62C}"/>
              </a:ext>
            </a:extLst>
          </p:cNvPr>
          <p:cNvGrpSpPr/>
          <p:nvPr/>
        </p:nvGrpSpPr>
        <p:grpSpPr>
          <a:xfrm>
            <a:off x="557905" y="1634981"/>
            <a:ext cx="11061597" cy="3363527"/>
            <a:chOff x="557905" y="1634981"/>
            <a:chExt cx="11061597" cy="3363527"/>
          </a:xfrm>
        </p:grpSpPr>
        <p:grpSp>
          <p:nvGrpSpPr>
            <p:cNvPr id="181" name="Group 180">
              <a:extLst>
                <a:ext uri="{FF2B5EF4-FFF2-40B4-BE49-F238E27FC236}">
                  <a16:creationId xmlns:a16="http://schemas.microsoft.com/office/drawing/2014/main" id="{E36DD285-F545-4402-BDC3-90579CA8A159}"/>
                </a:ext>
              </a:extLst>
            </p:cNvPr>
            <p:cNvGrpSpPr/>
            <p:nvPr/>
          </p:nvGrpSpPr>
          <p:grpSpPr>
            <a:xfrm>
              <a:off x="557905" y="2137987"/>
              <a:ext cx="11061597" cy="2860521"/>
              <a:chOff x="374335" y="2172944"/>
              <a:chExt cx="11121762" cy="2860521"/>
            </a:xfrm>
          </p:grpSpPr>
          <p:cxnSp>
            <p:nvCxnSpPr>
              <p:cNvPr id="172" name="Straight Connector 171">
                <a:extLst>
                  <a:ext uri="{FF2B5EF4-FFF2-40B4-BE49-F238E27FC236}">
                    <a16:creationId xmlns:a16="http://schemas.microsoft.com/office/drawing/2014/main" id="{82C1C845-A8E3-4FD6-9249-D8FF59E1F289}"/>
                  </a:ext>
                </a:extLst>
              </p:cNvPr>
              <p:cNvCxnSpPr>
                <a:cxnSpLocks/>
              </p:cNvCxnSpPr>
              <p:nvPr/>
            </p:nvCxnSpPr>
            <p:spPr>
              <a:xfrm rot="5400000">
                <a:off x="5935216" y="-3387937"/>
                <a:ext cx="0" cy="11121762"/>
              </a:xfrm>
              <a:prstGeom prst="line">
                <a:avLst/>
              </a:prstGeom>
              <a:ln>
                <a:solidFill>
                  <a:schemeClr val="tx2">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7364339B-DFC3-4991-A53A-A70A1805CDBA}"/>
                  </a:ext>
                </a:extLst>
              </p:cNvPr>
              <p:cNvCxnSpPr>
                <a:cxnSpLocks/>
              </p:cNvCxnSpPr>
              <p:nvPr/>
            </p:nvCxnSpPr>
            <p:spPr>
              <a:xfrm rot="5400000">
                <a:off x="5935216" y="-1398850"/>
                <a:ext cx="0" cy="11121762"/>
              </a:xfrm>
              <a:prstGeom prst="line">
                <a:avLst/>
              </a:prstGeom>
              <a:ln>
                <a:solidFill>
                  <a:schemeClr val="tx2">
                    <a:alpha val="3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8EFD9FFA-17C1-481E-B000-411B625EFCFD}"/>
                  </a:ext>
                </a:extLst>
              </p:cNvPr>
              <p:cNvCxnSpPr>
                <a:cxnSpLocks/>
              </p:cNvCxnSpPr>
              <p:nvPr/>
            </p:nvCxnSpPr>
            <p:spPr>
              <a:xfrm rot="5400000">
                <a:off x="5935216" y="-527416"/>
                <a:ext cx="0" cy="11121762"/>
              </a:xfrm>
              <a:prstGeom prst="line">
                <a:avLst/>
              </a:prstGeom>
              <a:ln>
                <a:solidFill>
                  <a:schemeClr val="tx2">
                    <a:alpha val="30000"/>
                  </a:schemeClr>
                </a:solidFill>
              </a:ln>
            </p:spPr>
            <p:style>
              <a:lnRef idx="1">
                <a:schemeClr val="accent1"/>
              </a:lnRef>
              <a:fillRef idx="0">
                <a:schemeClr val="accent1"/>
              </a:fillRef>
              <a:effectRef idx="0">
                <a:schemeClr val="accent1"/>
              </a:effectRef>
              <a:fontRef idx="minor">
                <a:schemeClr val="tx1"/>
              </a:fontRef>
            </p:style>
          </p:cxnSp>
        </p:grpSp>
        <p:sp>
          <p:nvSpPr>
            <p:cNvPr id="176" name="TextBox 175">
              <a:extLst>
                <a:ext uri="{FF2B5EF4-FFF2-40B4-BE49-F238E27FC236}">
                  <a16:creationId xmlns:a16="http://schemas.microsoft.com/office/drawing/2014/main" id="{81437F5F-BE0C-4ADF-828F-A58C2E5ABDA2}"/>
                </a:ext>
              </a:extLst>
            </p:cNvPr>
            <p:cNvSpPr txBox="1"/>
            <p:nvPr/>
          </p:nvSpPr>
          <p:spPr>
            <a:xfrm>
              <a:off x="557905" y="1634981"/>
              <a:ext cx="911468" cy="246221"/>
            </a:xfrm>
            <a:prstGeom prst="rect">
              <a:avLst/>
            </a:prstGeom>
            <a:noFill/>
          </p:spPr>
          <p:txBody>
            <a:bodyPr wrap="none" lIns="0" rtlCol="0">
              <a:spAutoFit/>
            </a:bodyPr>
            <a:lstStyle/>
            <a:p>
              <a:r>
                <a:rPr lang="en-US" sz="1000" b="1" dirty="0">
                  <a:latin typeface="Montserrat" panose="00000500000000000000" pitchFamily="50" charset="0"/>
                </a:rPr>
                <a:t>MARKETING</a:t>
              </a:r>
            </a:p>
          </p:txBody>
        </p:sp>
        <p:sp>
          <p:nvSpPr>
            <p:cNvPr id="177" name="TextBox 176">
              <a:extLst>
                <a:ext uri="{FF2B5EF4-FFF2-40B4-BE49-F238E27FC236}">
                  <a16:creationId xmlns:a16="http://schemas.microsoft.com/office/drawing/2014/main" id="{F752316B-D83D-4823-B6B4-4BBC077A46D8}"/>
                </a:ext>
              </a:extLst>
            </p:cNvPr>
            <p:cNvSpPr txBox="1"/>
            <p:nvPr/>
          </p:nvSpPr>
          <p:spPr>
            <a:xfrm>
              <a:off x="557905" y="3009420"/>
              <a:ext cx="1139094" cy="246221"/>
            </a:xfrm>
            <a:prstGeom prst="rect">
              <a:avLst/>
            </a:prstGeom>
            <a:noFill/>
          </p:spPr>
          <p:txBody>
            <a:bodyPr wrap="none" lIns="0" rtlCol="0">
              <a:spAutoFit/>
            </a:bodyPr>
            <a:lstStyle/>
            <a:p>
              <a:r>
                <a:rPr lang="en-US" sz="1000" b="1" dirty="0">
                  <a:latin typeface="Montserrat" panose="00000500000000000000" pitchFamily="50" charset="0"/>
                </a:rPr>
                <a:t>DEVELOPMENT</a:t>
              </a:r>
            </a:p>
          </p:txBody>
        </p:sp>
        <p:sp>
          <p:nvSpPr>
            <p:cNvPr id="179" name="TextBox 178">
              <a:extLst>
                <a:ext uri="{FF2B5EF4-FFF2-40B4-BE49-F238E27FC236}">
                  <a16:creationId xmlns:a16="http://schemas.microsoft.com/office/drawing/2014/main" id="{9809E4A4-3B85-4DB9-98B1-3D14BDF2296B}"/>
                </a:ext>
              </a:extLst>
            </p:cNvPr>
            <p:cNvSpPr txBox="1"/>
            <p:nvPr/>
          </p:nvSpPr>
          <p:spPr>
            <a:xfrm>
              <a:off x="557905" y="4383858"/>
              <a:ext cx="323165" cy="246221"/>
            </a:xfrm>
            <a:prstGeom prst="rect">
              <a:avLst/>
            </a:prstGeom>
            <a:noFill/>
          </p:spPr>
          <p:txBody>
            <a:bodyPr wrap="none" lIns="0" rtlCol="0">
              <a:spAutoFit/>
            </a:bodyPr>
            <a:lstStyle/>
            <a:p>
              <a:r>
                <a:rPr lang="en-US" sz="1000" b="1" dirty="0">
                  <a:latin typeface="Montserrat" panose="00000500000000000000" pitchFamily="50" charset="0"/>
                </a:rPr>
                <a:t>KPI</a:t>
              </a:r>
            </a:p>
          </p:txBody>
        </p:sp>
      </p:grpSp>
      <p:sp>
        <p:nvSpPr>
          <p:cNvPr id="182" name="Rectangle: Rounded Corners 181">
            <a:extLst>
              <a:ext uri="{FF2B5EF4-FFF2-40B4-BE49-F238E27FC236}">
                <a16:creationId xmlns:a16="http://schemas.microsoft.com/office/drawing/2014/main" id="{26D8C339-0EA3-4185-8669-BAE8505EABCB}"/>
              </a:ext>
            </a:extLst>
          </p:cNvPr>
          <p:cNvSpPr/>
          <p:nvPr/>
        </p:nvSpPr>
        <p:spPr>
          <a:xfrm>
            <a:off x="557905" y="5221016"/>
            <a:ext cx="1260479" cy="1320161"/>
          </a:xfrm>
          <a:prstGeom prst="roundRect">
            <a:avLst>
              <a:gd name="adj" fmla="val 10377"/>
            </a:avLst>
          </a:prstGeom>
          <a:solidFill>
            <a:srgbClr val="EAEDF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nchorCtr="0"/>
          <a:lstStyle/>
          <a:p>
            <a:pPr>
              <a:lnSpc>
                <a:spcPts val="1200"/>
              </a:lnSpc>
              <a:spcAft>
                <a:spcPts val="600"/>
              </a:spcAft>
            </a:pPr>
            <a:r>
              <a:rPr lang="en-US" sz="900" b="1" dirty="0">
                <a:solidFill>
                  <a:schemeClr val="tx2"/>
                </a:solidFill>
                <a:latin typeface="Montserrat" panose="00000500000000000000" pitchFamily="50" charset="0"/>
              </a:rPr>
              <a:t>DELIVERY</a:t>
            </a:r>
          </a:p>
          <a:p>
            <a:pPr>
              <a:lnSpc>
                <a:spcPts val="1200"/>
              </a:lnSpc>
              <a:spcAft>
                <a:spcPts val="600"/>
              </a:spcAft>
            </a:pPr>
            <a:r>
              <a:rPr lang="en-US" sz="900" dirty="0">
                <a:solidFill>
                  <a:schemeClr val="tx2"/>
                </a:solidFill>
                <a:latin typeface="Montserrat" panose="00000500000000000000" pitchFamily="50" charset="0"/>
              </a:rPr>
              <a:t>Delays expected to Version 1</a:t>
            </a:r>
          </a:p>
        </p:txBody>
      </p:sp>
      <p:sp>
        <p:nvSpPr>
          <p:cNvPr id="198" name="Rectangle: Rounded Corners 197">
            <a:extLst>
              <a:ext uri="{FF2B5EF4-FFF2-40B4-BE49-F238E27FC236}">
                <a16:creationId xmlns:a16="http://schemas.microsoft.com/office/drawing/2014/main" id="{903DC7E9-DCAB-4276-BFB9-5126545A104B}"/>
              </a:ext>
            </a:extLst>
          </p:cNvPr>
          <p:cNvSpPr/>
          <p:nvPr/>
        </p:nvSpPr>
        <p:spPr>
          <a:xfrm>
            <a:off x="1958065" y="5221016"/>
            <a:ext cx="1260479" cy="1320161"/>
          </a:xfrm>
          <a:prstGeom prst="roundRect">
            <a:avLst>
              <a:gd name="adj" fmla="val 10377"/>
            </a:avLst>
          </a:prstGeom>
          <a:solidFill>
            <a:srgbClr val="EAEDF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nchorCtr="0"/>
          <a:lstStyle/>
          <a:p>
            <a:pPr>
              <a:lnSpc>
                <a:spcPts val="1200"/>
              </a:lnSpc>
              <a:spcAft>
                <a:spcPts val="600"/>
              </a:spcAft>
            </a:pPr>
            <a:r>
              <a:rPr lang="en-US" sz="900" b="1" dirty="0">
                <a:solidFill>
                  <a:schemeClr val="tx2"/>
                </a:solidFill>
                <a:latin typeface="Montserrat" panose="00000500000000000000" pitchFamily="50" charset="0"/>
              </a:rPr>
              <a:t>BUDGET</a:t>
            </a:r>
          </a:p>
          <a:p>
            <a:pPr>
              <a:lnSpc>
                <a:spcPts val="1200"/>
              </a:lnSpc>
              <a:spcAft>
                <a:spcPts val="600"/>
              </a:spcAft>
            </a:pPr>
            <a:r>
              <a:rPr lang="en-US" sz="900" dirty="0">
                <a:solidFill>
                  <a:schemeClr val="tx2"/>
                </a:solidFill>
                <a:latin typeface="Montserrat" panose="00000500000000000000" pitchFamily="50" charset="0"/>
              </a:rPr>
              <a:t>Budget will need bolstering in Q2 20XX</a:t>
            </a:r>
          </a:p>
        </p:txBody>
      </p:sp>
      <p:sp>
        <p:nvSpPr>
          <p:cNvPr id="199" name="Rectangle: Rounded Corners 198">
            <a:extLst>
              <a:ext uri="{FF2B5EF4-FFF2-40B4-BE49-F238E27FC236}">
                <a16:creationId xmlns:a16="http://schemas.microsoft.com/office/drawing/2014/main" id="{31235B42-091B-4355-9587-B3B99379EE5F}"/>
              </a:ext>
            </a:extLst>
          </p:cNvPr>
          <p:cNvSpPr/>
          <p:nvPr/>
        </p:nvSpPr>
        <p:spPr>
          <a:xfrm>
            <a:off x="3358225" y="5221016"/>
            <a:ext cx="1260479" cy="1320161"/>
          </a:xfrm>
          <a:prstGeom prst="roundRect">
            <a:avLst>
              <a:gd name="adj" fmla="val 10377"/>
            </a:avLst>
          </a:prstGeom>
          <a:solidFill>
            <a:srgbClr val="EAEDF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nchorCtr="0"/>
          <a:lstStyle/>
          <a:p>
            <a:pPr>
              <a:lnSpc>
                <a:spcPts val="1200"/>
              </a:lnSpc>
              <a:spcAft>
                <a:spcPts val="600"/>
              </a:spcAft>
            </a:pPr>
            <a:r>
              <a:rPr lang="en-US" sz="900" b="1" dirty="0">
                <a:solidFill>
                  <a:schemeClr val="tx2"/>
                </a:solidFill>
                <a:latin typeface="Montserrat" panose="00000500000000000000" pitchFamily="50" charset="0"/>
              </a:rPr>
              <a:t>RESOURCES</a:t>
            </a:r>
          </a:p>
          <a:p>
            <a:pPr>
              <a:lnSpc>
                <a:spcPts val="1200"/>
              </a:lnSpc>
              <a:spcAft>
                <a:spcPts val="600"/>
              </a:spcAft>
            </a:pPr>
            <a:r>
              <a:rPr lang="en-US" sz="900" dirty="0">
                <a:solidFill>
                  <a:schemeClr val="tx2"/>
                </a:solidFill>
                <a:latin typeface="Montserrat" panose="00000500000000000000" pitchFamily="50" charset="0"/>
              </a:rPr>
              <a:t>All resource on track</a:t>
            </a:r>
          </a:p>
        </p:txBody>
      </p:sp>
      <p:sp>
        <p:nvSpPr>
          <p:cNvPr id="200" name="Rectangle: Rounded Corners 199">
            <a:extLst>
              <a:ext uri="{FF2B5EF4-FFF2-40B4-BE49-F238E27FC236}">
                <a16:creationId xmlns:a16="http://schemas.microsoft.com/office/drawing/2014/main" id="{08CB2A61-78E0-432D-8F3D-C895F9169351}"/>
              </a:ext>
            </a:extLst>
          </p:cNvPr>
          <p:cNvSpPr/>
          <p:nvPr/>
        </p:nvSpPr>
        <p:spPr>
          <a:xfrm>
            <a:off x="4758384" y="5221016"/>
            <a:ext cx="1260479" cy="1320161"/>
          </a:xfrm>
          <a:prstGeom prst="roundRect">
            <a:avLst>
              <a:gd name="adj" fmla="val 10377"/>
            </a:avLst>
          </a:prstGeom>
          <a:solidFill>
            <a:srgbClr val="EAEDF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nchorCtr="0"/>
          <a:lstStyle/>
          <a:p>
            <a:pPr>
              <a:lnSpc>
                <a:spcPts val="1200"/>
              </a:lnSpc>
              <a:spcAft>
                <a:spcPts val="600"/>
              </a:spcAft>
            </a:pPr>
            <a:r>
              <a:rPr lang="en-US" sz="900" b="1" dirty="0">
                <a:solidFill>
                  <a:schemeClr val="tx2"/>
                </a:solidFill>
                <a:latin typeface="Montserrat" panose="00000500000000000000" pitchFamily="50" charset="0"/>
              </a:rPr>
              <a:t>MARCOM</a:t>
            </a:r>
          </a:p>
          <a:p>
            <a:pPr>
              <a:lnSpc>
                <a:spcPts val="1200"/>
              </a:lnSpc>
              <a:spcAft>
                <a:spcPts val="600"/>
              </a:spcAft>
            </a:pPr>
            <a:r>
              <a:rPr lang="en-US" sz="900" dirty="0">
                <a:solidFill>
                  <a:schemeClr val="tx2"/>
                </a:solidFill>
                <a:latin typeface="Montserrat" panose="00000500000000000000" pitchFamily="50" charset="0"/>
              </a:rPr>
              <a:t>Public perception is very healthy positive</a:t>
            </a:r>
          </a:p>
        </p:txBody>
      </p:sp>
      <p:sp>
        <p:nvSpPr>
          <p:cNvPr id="201" name="Rectangle: Rounded Corners 200">
            <a:extLst>
              <a:ext uri="{FF2B5EF4-FFF2-40B4-BE49-F238E27FC236}">
                <a16:creationId xmlns:a16="http://schemas.microsoft.com/office/drawing/2014/main" id="{6BCE5A6A-95F0-4E7E-A658-405721705516}"/>
              </a:ext>
            </a:extLst>
          </p:cNvPr>
          <p:cNvSpPr/>
          <p:nvPr/>
        </p:nvSpPr>
        <p:spPr>
          <a:xfrm>
            <a:off x="6158544" y="5221016"/>
            <a:ext cx="1260479" cy="1320161"/>
          </a:xfrm>
          <a:prstGeom prst="roundRect">
            <a:avLst>
              <a:gd name="adj" fmla="val 10377"/>
            </a:avLst>
          </a:prstGeom>
          <a:solidFill>
            <a:srgbClr val="EAEDF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nchorCtr="0"/>
          <a:lstStyle/>
          <a:p>
            <a:pPr>
              <a:lnSpc>
                <a:spcPts val="1200"/>
              </a:lnSpc>
              <a:spcAft>
                <a:spcPts val="600"/>
              </a:spcAft>
            </a:pPr>
            <a:r>
              <a:rPr lang="en-US" sz="900" b="1" dirty="0">
                <a:solidFill>
                  <a:schemeClr val="tx2"/>
                </a:solidFill>
                <a:latin typeface="Montserrat" panose="00000500000000000000" pitchFamily="50" charset="0"/>
              </a:rPr>
              <a:t>DEPENDENCIES</a:t>
            </a:r>
          </a:p>
          <a:p>
            <a:pPr>
              <a:lnSpc>
                <a:spcPts val="1200"/>
              </a:lnSpc>
              <a:spcAft>
                <a:spcPts val="600"/>
              </a:spcAft>
            </a:pPr>
            <a:r>
              <a:rPr lang="en-US" sz="900" dirty="0">
                <a:solidFill>
                  <a:schemeClr val="tx2"/>
                </a:solidFill>
                <a:latin typeface="Montserrat" panose="00000500000000000000" pitchFamily="50" charset="0"/>
              </a:rPr>
              <a:t>Partnerships and services all in place and on track</a:t>
            </a:r>
          </a:p>
        </p:txBody>
      </p:sp>
      <p:sp>
        <p:nvSpPr>
          <p:cNvPr id="202" name="Rectangle: Rounded Corners 201">
            <a:extLst>
              <a:ext uri="{FF2B5EF4-FFF2-40B4-BE49-F238E27FC236}">
                <a16:creationId xmlns:a16="http://schemas.microsoft.com/office/drawing/2014/main" id="{7DC62996-3119-46E4-A1FE-F60384FA2F8A}"/>
              </a:ext>
            </a:extLst>
          </p:cNvPr>
          <p:cNvSpPr/>
          <p:nvPr/>
        </p:nvSpPr>
        <p:spPr>
          <a:xfrm>
            <a:off x="7558704" y="5221016"/>
            <a:ext cx="1260479" cy="1320161"/>
          </a:xfrm>
          <a:prstGeom prst="roundRect">
            <a:avLst>
              <a:gd name="adj" fmla="val 10377"/>
            </a:avLst>
          </a:prstGeom>
          <a:solidFill>
            <a:srgbClr val="EAEDF2"/>
          </a:solidFill>
          <a:ln>
            <a:solidFill>
              <a:srgbClr val="EAEDF2"/>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nchorCtr="0"/>
          <a:lstStyle/>
          <a:p>
            <a:pPr>
              <a:lnSpc>
                <a:spcPts val="1200"/>
              </a:lnSpc>
              <a:spcAft>
                <a:spcPts val="600"/>
              </a:spcAft>
            </a:pPr>
            <a:r>
              <a:rPr lang="en-US" sz="900" b="1" dirty="0">
                <a:solidFill>
                  <a:schemeClr val="tx2"/>
                </a:solidFill>
                <a:latin typeface="Montserrat" panose="00000500000000000000" pitchFamily="50" charset="0"/>
              </a:rPr>
              <a:t>RISKS</a:t>
            </a:r>
          </a:p>
          <a:p>
            <a:pPr>
              <a:lnSpc>
                <a:spcPts val="1200"/>
              </a:lnSpc>
            </a:pPr>
            <a:r>
              <a:rPr lang="en-US" sz="900" b="1" dirty="0">
                <a:solidFill>
                  <a:schemeClr val="tx2">
                    <a:lumMod val="60000"/>
                    <a:lumOff val="40000"/>
                  </a:schemeClr>
                </a:solidFill>
                <a:latin typeface="Montserrat" panose="00000500000000000000" pitchFamily="50" charset="0"/>
              </a:rPr>
              <a:t>Competitor</a:t>
            </a:r>
          </a:p>
          <a:p>
            <a:pPr>
              <a:lnSpc>
                <a:spcPts val="1200"/>
              </a:lnSpc>
              <a:spcAft>
                <a:spcPts val="600"/>
              </a:spcAft>
            </a:pPr>
            <a:r>
              <a:rPr lang="en-US" sz="900" dirty="0">
                <a:solidFill>
                  <a:schemeClr val="tx2"/>
                </a:solidFill>
                <a:latin typeface="Montserrat" panose="00000500000000000000" pitchFamily="50" charset="0"/>
              </a:rPr>
              <a:t>Tyrell Corp. – new Product</a:t>
            </a:r>
          </a:p>
          <a:p>
            <a:pPr>
              <a:lnSpc>
                <a:spcPts val="1200"/>
              </a:lnSpc>
            </a:pPr>
            <a:r>
              <a:rPr lang="en-US" sz="900" b="1" dirty="0">
                <a:solidFill>
                  <a:schemeClr val="tx2">
                    <a:lumMod val="60000"/>
                    <a:lumOff val="40000"/>
                  </a:schemeClr>
                </a:solidFill>
                <a:latin typeface="Montserrat" panose="00000500000000000000" pitchFamily="50" charset="0"/>
              </a:rPr>
              <a:t>Market</a:t>
            </a:r>
          </a:p>
          <a:p>
            <a:pPr>
              <a:lnSpc>
                <a:spcPts val="1200"/>
              </a:lnSpc>
              <a:spcAft>
                <a:spcPts val="600"/>
              </a:spcAft>
            </a:pPr>
            <a:r>
              <a:rPr lang="en-US" sz="900" dirty="0">
                <a:solidFill>
                  <a:schemeClr val="tx2"/>
                </a:solidFill>
                <a:latin typeface="Montserrat" panose="00000500000000000000" pitchFamily="50" charset="0"/>
              </a:rPr>
              <a:t>New Product</a:t>
            </a:r>
          </a:p>
        </p:txBody>
      </p:sp>
      <p:sp>
        <p:nvSpPr>
          <p:cNvPr id="203" name="Rectangle: Rounded Corners 202">
            <a:extLst>
              <a:ext uri="{FF2B5EF4-FFF2-40B4-BE49-F238E27FC236}">
                <a16:creationId xmlns:a16="http://schemas.microsoft.com/office/drawing/2014/main" id="{76562401-C943-4A1B-9F4D-B2ADEE605ED1}"/>
              </a:ext>
            </a:extLst>
          </p:cNvPr>
          <p:cNvSpPr/>
          <p:nvPr/>
        </p:nvSpPr>
        <p:spPr>
          <a:xfrm>
            <a:off x="8958864" y="5221016"/>
            <a:ext cx="1260479" cy="1320161"/>
          </a:xfrm>
          <a:prstGeom prst="roundRect">
            <a:avLst>
              <a:gd name="adj" fmla="val 10377"/>
            </a:avLst>
          </a:prstGeom>
          <a:solidFill>
            <a:srgbClr val="EAEDF2"/>
          </a:solidFill>
          <a:ln>
            <a:solidFill>
              <a:srgbClr val="EAEDF2"/>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nchorCtr="0"/>
          <a:lstStyle/>
          <a:p>
            <a:pPr>
              <a:lnSpc>
                <a:spcPts val="1200"/>
              </a:lnSpc>
              <a:spcAft>
                <a:spcPts val="600"/>
              </a:spcAft>
            </a:pPr>
            <a:r>
              <a:rPr lang="en-US" sz="900" b="1" dirty="0">
                <a:solidFill>
                  <a:schemeClr val="tx2"/>
                </a:solidFill>
                <a:latin typeface="Montserrat" panose="00000500000000000000" pitchFamily="50" charset="0"/>
              </a:rPr>
              <a:t>ISSUES</a:t>
            </a:r>
          </a:p>
          <a:p>
            <a:pPr>
              <a:lnSpc>
                <a:spcPts val="1200"/>
              </a:lnSpc>
            </a:pPr>
            <a:r>
              <a:rPr lang="en-US" sz="900" b="1" dirty="0">
                <a:solidFill>
                  <a:schemeClr val="tx2">
                    <a:lumMod val="60000"/>
                    <a:lumOff val="40000"/>
                  </a:schemeClr>
                </a:solidFill>
                <a:latin typeface="Montserrat" panose="00000500000000000000" pitchFamily="50" charset="0"/>
              </a:rPr>
              <a:t>Delivery</a:t>
            </a:r>
          </a:p>
          <a:p>
            <a:pPr>
              <a:lnSpc>
                <a:spcPts val="1200"/>
              </a:lnSpc>
              <a:spcAft>
                <a:spcPts val="600"/>
              </a:spcAft>
            </a:pPr>
            <a:r>
              <a:rPr lang="en-US" sz="900" dirty="0">
                <a:solidFill>
                  <a:schemeClr val="tx2"/>
                </a:solidFill>
                <a:latin typeface="Montserrat" panose="00000500000000000000" pitchFamily="50" charset="0"/>
              </a:rPr>
              <a:t>Tech Issues</a:t>
            </a:r>
          </a:p>
          <a:p>
            <a:pPr>
              <a:lnSpc>
                <a:spcPts val="1200"/>
              </a:lnSpc>
            </a:pPr>
            <a:r>
              <a:rPr lang="en-US" sz="900" b="1" dirty="0">
                <a:solidFill>
                  <a:schemeClr val="tx2">
                    <a:lumMod val="60000"/>
                    <a:lumOff val="40000"/>
                  </a:schemeClr>
                </a:solidFill>
                <a:latin typeface="Montserrat" panose="00000500000000000000" pitchFamily="50" charset="0"/>
              </a:rPr>
              <a:t>Budget</a:t>
            </a:r>
          </a:p>
          <a:p>
            <a:pPr>
              <a:lnSpc>
                <a:spcPts val="1200"/>
              </a:lnSpc>
              <a:spcAft>
                <a:spcPts val="600"/>
              </a:spcAft>
            </a:pPr>
            <a:r>
              <a:rPr lang="en-US" sz="900" dirty="0">
                <a:solidFill>
                  <a:schemeClr val="tx2"/>
                </a:solidFill>
                <a:latin typeface="Montserrat" panose="00000500000000000000" pitchFamily="50" charset="0"/>
              </a:rPr>
              <a:t>Investment Needed Q2</a:t>
            </a:r>
          </a:p>
        </p:txBody>
      </p:sp>
      <p:sp>
        <p:nvSpPr>
          <p:cNvPr id="204" name="Rectangle: Rounded Corners 203">
            <a:extLst>
              <a:ext uri="{FF2B5EF4-FFF2-40B4-BE49-F238E27FC236}">
                <a16:creationId xmlns:a16="http://schemas.microsoft.com/office/drawing/2014/main" id="{A9F2BC47-AEA8-4F9A-8252-A14BE1678B31}"/>
              </a:ext>
            </a:extLst>
          </p:cNvPr>
          <p:cNvSpPr/>
          <p:nvPr/>
        </p:nvSpPr>
        <p:spPr>
          <a:xfrm>
            <a:off x="10359024" y="5221016"/>
            <a:ext cx="1260479" cy="1320161"/>
          </a:xfrm>
          <a:prstGeom prst="roundRect">
            <a:avLst>
              <a:gd name="adj" fmla="val 10377"/>
            </a:avLst>
          </a:prstGeom>
          <a:solidFill>
            <a:srgbClr val="EAEDF2"/>
          </a:solidFill>
          <a:ln>
            <a:solidFill>
              <a:srgbClr val="EAEDF2"/>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nchorCtr="0"/>
          <a:lstStyle/>
          <a:p>
            <a:pPr>
              <a:lnSpc>
                <a:spcPts val="1200"/>
              </a:lnSpc>
              <a:spcAft>
                <a:spcPts val="600"/>
              </a:spcAft>
            </a:pPr>
            <a:r>
              <a:rPr lang="en-US" sz="900" b="1" dirty="0">
                <a:solidFill>
                  <a:schemeClr val="tx2"/>
                </a:solidFill>
                <a:latin typeface="Montserrat" panose="00000500000000000000" pitchFamily="50" charset="0"/>
              </a:rPr>
              <a:t>On RADAR</a:t>
            </a:r>
          </a:p>
          <a:p>
            <a:pPr>
              <a:lnSpc>
                <a:spcPts val="1200"/>
              </a:lnSpc>
            </a:pPr>
            <a:r>
              <a:rPr lang="en-US" sz="900" b="1" dirty="0">
                <a:solidFill>
                  <a:schemeClr val="tx2">
                    <a:lumMod val="60000"/>
                    <a:lumOff val="40000"/>
                  </a:schemeClr>
                </a:solidFill>
                <a:latin typeface="Montserrat" panose="00000500000000000000" pitchFamily="50" charset="0"/>
              </a:rPr>
              <a:t>Aug 20XX</a:t>
            </a:r>
          </a:p>
          <a:p>
            <a:pPr>
              <a:lnSpc>
                <a:spcPts val="1200"/>
              </a:lnSpc>
              <a:spcAft>
                <a:spcPts val="600"/>
              </a:spcAft>
            </a:pPr>
            <a:r>
              <a:rPr lang="en-US" sz="900" dirty="0">
                <a:solidFill>
                  <a:schemeClr val="tx2"/>
                </a:solidFill>
                <a:latin typeface="Montserrat" panose="00000500000000000000" pitchFamily="50" charset="0"/>
              </a:rPr>
              <a:t>New Mobile Opportunity</a:t>
            </a:r>
          </a:p>
          <a:p>
            <a:pPr>
              <a:lnSpc>
                <a:spcPts val="1200"/>
              </a:lnSpc>
            </a:pPr>
            <a:r>
              <a:rPr lang="en-US" sz="900" b="1" dirty="0">
                <a:solidFill>
                  <a:schemeClr val="tx2">
                    <a:lumMod val="60000"/>
                    <a:lumOff val="40000"/>
                  </a:schemeClr>
                </a:solidFill>
                <a:latin typeface="Montserrat" panose="00000500000000000000" pitchFamily="50" charset="0"/>
              </a:rPr>
              <a:t>Jun 20XX</a:t>
            </a:r>
          </a:p>
          <a:p>
            <a:pPr>
              <a:lnSpc>
                <a:spcPts val="1200"/>
              </a:lnSpc>
              <a:spcAft>
                <a:spcPts val="600"/>
              </a:spcAft>
            </a:pPr>
            <a:r>
              <a:rPr lang="en-US" sz="900" dirty="0">
                <a:solidFill>
                  <a:schemeClr val="tx2"/>
                </a:solidFill>
                <a:latin typeface="Montserrat" panose="00000500000000000000" pitchFamily="50" charset="0"/>
              </a:rPr>
              <a:t>New Suppliers</a:t>
            </a:r>
          </a:p>
        </p:txBody>
      </p:sp>
      <p:grpSp>
        <p:nvGrpSpPr>
          <p:cNvPr id="208" name="Group 207">
            <a:extLst>
              <a:ext uri="{FF2B5EF4-FFF2-40B4-BE49-F238E27FC236}">
                <a16:creationId xmlns:a16="http://schemas.microsoft.com/office/drawing/2014/main" id="{0E3983E7-9DB3-4F20-B6AA-DE3EEB84B34D}"/>
              </a:ext>
            </a:extLst>
          </p:cNvPr>
          <p:cNvGrpSpPr/>
          <p:nvPr/>
        </p:nvGrpSpPr>
        <p:grpSpPr>
          <a:xfrm>
            <a:off x="7353520" y="316823"/>
            <a:ext cx="595070" cy="246221"/>
            <a:chOff x="6578273" y="351780"/>
            <a:chExt cx="595070" cy="246221"/>
          </a:xfrm>
        </p:grpSpPr>
        <p:sp>
          <p:nvSpPr>
            <p:cNvPr id="31" name="Oval 30">
              <a:extLst>
                <a:ext uri="{FF2B5EF4-FFF2-40B4-BE49-F238E27FC236}">
                  <a16:creationId xmlns:a16="http://schemas.microsoft.com/office/drawing/2014/main" id="{BFB13983-770B-43B1-9552-9BA968807A52}"/>
                </a:ext>
              </a:extLst>
            </p:cNvPr>
            <p:cNvSpPr/>
            <p:nvPr/>
          </p:nvSpPr>
          <p:spPr>
            <a:xfrm>
              <a:off x="6578273" y="409064"/>
              <a:ext cx="131652" cy="13165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06" name="TextBox 205">
              <a:extLst>
                <a:ext uri="{FF2B5EF4-FFF2-40B4-BE49-F238E27FC236}">
                  <a16:creationId xmlns:a16="http://schemas.microsoft.com/office/drawing/2014/main" id="{BAB6303A-0E09-4603-8031-7EED63D4F6B8}"/>
                </a:ext>
              </a:extLst>
            </p:cNvPr>
            <p:cNvSpPr txBox="1"/>
            <p:nvPr/>
          </p:nvSpPr>
          <p:spPr>
            <a:xfrm>
              <a:off x="6818118" y="351780"/>
              <a:ext cx="355225" cy="246221"/>
            </a:xfrm>
            <a:prstGeom prst="rect">
              <a:avLst/>
            </a:prstGeom>
            <a:noFill/>
          </p:spPr>
          <p:txBody>
            <a:bodyPr wrap="none" lIns="0" rtlCol="0">
              <a:spAutoFit/>
            </a:bodyPr>
            <a:lstStyle/>
            <a:p>
              <a:r>
                <a:rPr lang="en-US" sz="1000" dirty="0">
                  <a:solidFill>
                    <a:schemeClr val="tx2"/>
                  </a:solidFill>
                  <a:latin typeface="Montserrat" panose="00000500000000000000" pitchFamily="50" charset="0"/>
                </a:rPr>
                <a:t>TBC</a:t>
              </a:r>
            </a:p>
          </p:txBody>
        </p:sp>
      </p:grpSp>
      <p:grpSp>
        <p:nvGrpSpPr>
          <p:cNvPr id="209" name="Group 208">
            <a:extLst>
              <a:ext uri="{FF2B5EF4-FFF2-40B4-BE49-F238E27FC236}">
                <a16:creationId xmlns:a16="http://schemas.microsoft.com/office/drawing/2014/main" id="{44B6533F-773B-4A72-B6B5-56BFD9C36354}"/>
              </a:ext>
            </a:extLst>
          </p:cNvPr>
          <p:cNvGrpSpPr/>
          <p:nvPr/>
        </p:nvGrpSpPr>
        <p:grpSpPr>
          <a:xfrm>
            <a:off x="8352791" y="316823"/>
            <a:ext cx="904451" cy="246221"/>
            <a:chOff x="6578273" y="351780"/>
            <a:chExt cx="904451" cy="246221"/>
          </a:xfrm>
        </p:grpSpPr>
        <p:sp>
          <p:nvSpPr>
            <p:cNvPr id="210" name="Oval 209">
              <a:extLst>
                <a:ext uri="{FF2B5EF4-FFF2-40B4-BE49-F238E27FC236}">
                  <a16:creationId xmlns:a16="http://schemas.microsoft.com/office/drawing/2014/main" id="{2B618598-1541-48CD-BFBB-451470A6F4FC}"/>
                </a:ext>
              </a:extLst>
            </p:cNvPr>
            <p:cNvSpPr/>
            <p:nvPr/>
          </p:nvSpPr>
          <p:spPr>
            <a:xfrm>
              <a:off x="6578273" y="409064"/>
              <a:ext cx="131652" cy="13165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11" name="TextBox 210">
              <a:extLst>
                <a:ext uri="{FF2B5EF4-FFF2-40B4-BE49-F238E27FC236}">
                  <a16:creationId xmlns:a16="http://schemas.microsoft.com/office/drawing/2014/main" id="{BB2B35CB-8D6B-4303-9587-38D94628F90F}"/>
                </a:ext>
              </a:extLst>
            </p:cNvPr>
            <p:cNvSpPr txBox="1"/>
            <p:nvPr/>
          </p:nvSpPr>
          <p:spPr>
            <a:xfrm>
              <a:off x="6818118" y="351780"/>
              <a:ext cx="664606" cy="246221"/>
            </a:xfrm>
            <a:prstGeom prst="rect">
              <a:avLst/>
            </a:prstGeom>
            <a:noFill/>
          </p:spPr>
          <p:txBody>
            <a:bodyPr wrap="none" lIns="0" rtlCol="0">
              <a:spAutoFit/>
            </a:bodyPr>
            <a:lstStyle/>
            <a:p>
              <a:r>
                <a:rPr lang="en-US" sz="1000" dirty="0">
                  <a:solidFill>
                    <a:schemeClr val="tx2"/>
                  </a:solidFill>
                  <a:latin typeface="Montserrat" panose="00000500000000000000" pitchFamily="50" charset="0"/>
                </a:rPr>
                <a:t>Low Risk</a:t>
              </a:r>
            </a:p>
          </p:txBody>
        </p:sp>
      </p:grpSp>
      <p:grpSp>
        <p:nvGrpSpPr>
          <p:cNvPr id="212" name="Group 211">
            <a:extLst>
              <a:ext uri="{FF2B5EF4-FFF2-40B4-BE49-F238E27FC236}">
                <a16:creationId xmlns:a16="http://schemas.microsoft.com/office/drawing/2014/main" id="{7CB17445-C864-4124-A5B3-B81167E837A4}"/>
              </a:ext>
            </a:extLst>
          </p:cNvPr>
          <p:cNvGrpSpPr/>
          <p:nvPr/>
        </p:nvGrpSpPr>
        <p:grpSpPr>
          <a:xfrm>
            <a:off x="9661443" y="316823"/>
            <a:ext cx="947731" cy="246221"/>
            <a:chOff x="6578273" y="351780"/>
            <a:chExt cx="947731" cy="246221"/>
          </a:xfrm>
        </p:grpSpPr>
        <p:sp>
          <p:nvSpPr>
            <p:cNvPr id="213" name="Oval 212">
              <a:extLst>
                <a:ext uri="{FF2B5EF4-FFF2-40B4-BE49-F238E27FC236}">
                  <a16:creationId xmlns:a16="http://schemas.microsoft.com/office/drawing/2014/main" id="{2393D2AA-D8BC-470F-954E-F5D7E43BB111}"/>
                </a:ext>
              </a:extLst>
            </p:cNvPr>
            <p:cNvSpPr/>
            <p:nvPr/>
          </p:nvSpPr>
          <p:spPr>
            <a:xfrm>
              <a:off x="6578273" y="409064"/>
              <a:ext cx="131652" cy="1316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14" name="TextBox 213">
              <a:extLst>
                <a:ext uri="{FF2B5EF4-FFF2-40B4-BE49-F238E27FC236}">
                  <a16:creationId xmlns:a16="http://schemas.microsoft.com/office/drawing/2014/main" id="{AF650ADC-37AA-4147-80D9-A23B7E0BEBA1}"/>
                </a:ext>
              </a:extLst>
            </p:cNvPr>
            <p:cNvSpPr txBox="1"/>
            <p:nvPr/>
          </p:nvSpPr>
          <p:spPr>
            <a:xfrm>
              <a:off x="6818118" y="351780"/>
              <a:ext cx="707886" cy="246221"/>
            </a:xfrm>
            <a:prstGeom prst="rect">
              <a:avLst/>
            </a:prstGeom>
            <a:noFill/>
          </p:spPr>
          <p:txBody>
            <a:bodyPr wrap="none" lIns="0" rtlCol="0">
              <a:spAutoFit/>
            </a:bodyPr>
            <a:lstStyle/>
            <a:p>
              <a:r>
                <a:rPr lang="en-US" sz="1000" dirty="0">
                  <a:solidFill>
                    <a:schemeClr val="tx2"/>
                  </a:solidFill>
                  <a:latin typeface="Montserrat" panose="00000500000000000000" pitchFamily="50" charset="0"/>
                </a:rPr>
                <a:t>High Risk</a:t>
              </a:r>
            </a:p>
          </p:txBody>
        </p:sp>
      </p:grpSp>
      <p:grpSp>
        <p:nvGrpSpPr>
          <p:cNvPr id="218" name="Group 217">
            <a:extLst>
              <a:ext uri="{FF2B5EF4-FFF2-40B4-BE49-F238E27FC236}">
                <a16:creationId xmlns:a16="http://schemas.microsoft.com/office/drawing/2014/main" id="{DFE63C0C-3DC8-435A-BB73-107E8EC0C8A8}"/>
              </a:ext>
            </a:extLst>
          </p:cNvPr>
          <p:cNvGrpSpPr/>
          <p:nvPr/>
        </p:nvGrpSpPr>
        <p:grpSpPr>
          <a:xfrm>
            <a:off x="11013376" y="316823"/>
            <a:ext cx="620718" cy="246221"/>
            <a:chOff x="6578273" y="351780"/>
            <a:chExt cx="620718" cy="246221"/>
          </a:xfrm>
        </p:grpSpPr>
        <p:sp>
          <p:nvSpPr>
            <p:cNvPr id="219" name="Oval 218">
              <a:extLst>
                <a:ext uri="{FF2B5EF4-FFF2-40B4-BE49-F238E27FC236}">
                  <a16:creationId xmlns:a16="http://schemas.microsoft.com/office/drawing/2014/main" id="{1553F573-6BB8-480D-A109-CEB08349F75A}"/>
                </a:ext>
              </a:extLst>
            </p:cNvPr>
            <p:cNvSpPr/>
            <p:nvPr/>
          </p:nvSpPr>
          <p:spPr>
            <a:xfrm>
              <a:off x="6578273" y="409064"/>
              <a:ext cx="131652" cy="13165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20" name="TextBox 219">
              <a:extLst>
                <a:ext uri="{FF2B5EF4-FFF2-40B4-BE49-F238E27FC236}">
                  <a16:creationId xmlns:a16="http://schemas.microsoft.com/office/drawing/2014/main" id="{05F4F83D-E1C8-4304-BCC2-3EC7C4DE65E9}"/>
                </a:ext>
              </a:extLst>
            </p:cNvPr>
            <p:cNvSpPr txBox="1"/>
            <p:nvPr/>
          </p:nvSpPr>
          <p:spPr>
            <a:xfrm>
              <a:off x="6818118" y="351780"/>
              <a:ext cx="380873" cy="246221"/>
            </a:xfrm>
            <a:prstGeom prst="rect">
              <a:avLst/>
            </a:prstGeom>
            <a:noFill/>
          </p:spPr>
          <p:txBody>
            <a:bodyPr wrap="none" lIns="0" rtlCol="0">
              <a:spAutoFit/>
            </a:bodyPr>
            <a:lstStyle/>
            <a:p>
              <a:r>
                <a:rPr lang="en-US" sz="1000" dirty="0">
                  <a:solidFill>
                    <a:schemeClr val="tx2"/>
                  </a:solidFill>
                  <a:latin typeface="Montserrat" panose="00000500000000000000" pitchFamily="50" charset="0"/>
                </a:rPr>
                <a:t>BAU</a:t>
              </a:r>
            </a:p>
          </p:txBody>
        </p:sp>
      </p:grpSp>
      <p:grpSp>
        <p:nvGrpSpPr>
          <p:cNvPr id="2" name="Group 1">
            <a:extLst>
              <a:ext uri="{FF2B5EF4-FFF2-40B4-BE49-F238E27FC236}">
                <a16:creationId xmlns:a16="http://schemas.microsoft.com/office/drawing/2014/main" id="{74C5DB9F-B7BF-42EF-8E51-0CBB826E93D6}"/>
              </a:ext>
            </a:extLst>
          </p:cNvPr>
          <p:cNvGrpSpPr/>
          <p:nvPr/>
        </p:nvGrpSpPr>
        <p:grpSpPr>
          <a:xfrm>
            <a:off x="1805604" y="972462"/>
            <a:ext cx="7522442" cy="4027606"/>
            <a:chOff x="1805604" y="972462"/>
            <a:chExt cx="7522442" cy="4027606"/>
          </a:xfrm>
        </p:grpSpPr>
        <p:grpSp>
          <p:nvGrpSpPr>
            <p:cNvPr id="44" name="Group 43">
              <a:extLst>
                <a:ext uri="{FF2B5EF4-FFF2-40B4-BE49-F238E27FC236}">
                  <a16:creationId xmlns:a16="http://schemas.microsoft.com/office/drawing/2014/main" id="{6490F7ED-9E37-48F3-8467-F8CF3CAF0C2D}"/>
                </a:ext>
              </a:extLst>
            </p:cNvPr>
            <p:cNvGrpSpPr/>
            <p:nvPr/>
          </p:nvGrpSpPr>
          <p:grpSpPr>
            <a:xfrm>
              <a:off x="1805604" y="972462"/>
              <a:ext cx="310333" cy="4027606"/>
              <a:chOff x="1473199" y="826444"/>
              <a:chExt cx="318357" cy="4027606"/>
            </a:xfrm>
          </p:grpSpPr>
          <p:cxnSp>
            <p:nvCxnSpPr>
              <p:cNvPr id="41" name="Straight Connector 40">
                <a:extLst>
                  <a:ext uri="{FF2B5EF4-FFF2-40B4-BE49-F238E27FC236}">
                    <a16:creationId xmlns:a16="http://schemas.microsoft.com/office/drawing/2014/main" id="{2FB38586-0634-4893-9D90-317350956504}"/>
                  </a:ext>
                </a:extLst>
              </p:cNvPr>
              <p:cNvCxnSpPr>
                <a:cxnSpLocks/>
              </p:cNvCxnSpPr>
              <p:nvPr/>
            </p:nvCxnSpPr>
            <p:spPr>
              <a:xfrm>
                <a:off x="1473199" y="1104900"/>
                <a:ext cx="0" cy="3749150"/>
              </a:xfrm>
              <a:prstGeom prst="line">
                <a:avLst/>
              </a:prstGeom>
              <a:ln>
                <a:solidFill>
                  <a:schemeClr val="tx2">
                    <a:alpha val="20000"/>
                  </a:schemeClr>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8E19CBD0-3311-4F44-BF53-9DE21FDBD093}"/>
                  </a:ext>
                </a:extLst>
              </p:cNvPr>
              <p:cNvSpPr txBox="1"/>
              <p:nvPr/>
            </p:nvSpPr>
            <p:spPr>
              <a:xfrm>
                <a:off x="1473199" y="826444"/>
                <a:ext cx="318357" cy="246221"/>
              </a:xfrm>
              <a:prstGeom prst="rect">
                <a:avLst/>
              </a:prstGeom>
              <a:noFill/>
            </p:spPr>
            <p:txBody>
              <a:bodyPr wrap="none" lIns="0" rtlCol="0">
                <a:spAutoFit/>
              </a:bodyPr>
              <a:lstStyle/>
              <a:p>
                <a:r>
                  <a:rPr lang="en-US" sz="1000" dirty="0">
                    <a:solidFill>
                      <a:schemeClr val="tx2">
                        <a:lumMod val="60000"/>
                        <a:lumOff val="40000"/>
                      </a:schemeClr>
                    </a:solidFill>
                    <a:latin typeface="Montserrat" panose="00000500000000000000" pitchFamily="50" charset="0"/>
                  </a:rPr>
                  <a:t>Jan</a:t>
                </a:r>
              </a:p>
            </p:txBody>
          </p:sp>
        </p:grpSp>
        <p:grpSp>
          <p:nvGrpSpPr>
            <p:cNvPr id="48" name="Group 47">
              <a:extLst>
                <a:ext uri="{FF2B5EF4-FFF2-40B4-BE49-F238E27FC236}">
                  <a16:creationId xmlns:a16="http://schemas.microsoft.com/office/drawing/2014/main" id="{9ED571B9-1640-4862-83AB-009E42EB80C6}"/>
                </a:ext>
              </a:extLst>
            </p:cNvPr>
            <p:cNvGrpSpPr/>
            <p:nvPr/>
          </p:nvGrpSpPr>
          <p:grpSpPr>
            <a:xfrm>
              <a:off x="3104965" y="972462"/>
              <a:ext cx="332209" cy="4027606"/>
              <a:chOff x="1473199" y="826444"/>
              <a:chExt cx="340799" cy="4027606"/>
            </a:xfrm>
          </p:grpSpPr>
          <p:cxnSp>
            <p:nvCxnSpPr>
              <p:cNvPr id="49" name="Straight Connector 48">
                <a:extLst>
                  <a:ext uri="{FF2B5EF4-FFF2-40B4-BE49-F238E27FC236}">
                    <a16:creationId xmlns:a16="http://schemas.microsoft.com/office/drawing/2014/main" id="{F62CD839-7AB0-4F2C-84E4-25827E6EFFB5}"/>
                  </a:ext>
                </a:extLst>
              </p:cNvPr>
              <p:cNvCxnSpPr>
                <a:cxnSpLocks/>
              </p:cNvCxnSpPr>
              <p:nvPr/>
            </p:nvCxnSpPr>
            <p:spPr>
              <a:xfrm>
                <a:off x="1473199" y="1104900"/>
                <a:ext cx="0" cy="3749150"/>
              </a:xfrm>
              <a:prstGeom prst="line">
                <a:avLst/>
              </a:prstGeom>
              <a:ln>
                <a:solidFill>
                  <a:schemeClr val="tx2">
                    <a:alpha val="20000"/>
                  </a:schemeClr>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B63C03EC-3B54-4EC4-95E1-1521C47676B2}"/>
                  </a:ext>
                </a:extLst>
              </p:cNvPr>
              <p:cNvSpPr txBox="1"/>
              <p:nvPr/>
            </p:nvSpPr>
            <p:spPr>
              <a:xfrm>
                <a:off x="1473199" y="826444"/>
                <a:ext cx="340799" cy="246221"/>
              </a:xfrm>
              <a:prstGeom prst="rect">
                <a:avLst/>
              </a:prstGeom>
              <a:noFill/>
            </p:spPr>
            <p:txBody>
              <a:bodyPr wrap="none" lIns="0" rtlCol="0">
                <a:spAutoFit/>
              </a:bodyPr>
              <a:lstStyle/>
              <a:p>
                <a:r>
                  <a:rPr lang="en-US" sz="1000" dirty="0">
                    <a:solidFill>
                      <a:schemeClr val="tx2">
                        <a:lumMod val="60000"/>
                        <a:lumOff val="40000"/>
                      </a:schemeClr>
                    </a:solidFill>
                    <a:latin typeface="Montserrat" panose="00000500000000000000" pitchFamily="50" charset="0"/>
                  </a:rPr>
                  <a:t>Mar</a:t>
                </a:r>
              </a:p>
            </p:txBody>
          </p:sp>
        </p:grpSp>
        <p:grpSp>
          <p:nvGrpSpPr>
            <p:cNvPr id="51" name="Group 50">
              <a:extLst>
                <a:ext uri="{FF2B5EF4-FFF2-40B4-BE49-F238E27FC236}">
                  <a16:creationId xmlns:a16="http://schemas.microsoft.com/office/drawing/2014/main" id="{C28351BB-954F-44CB-A42F-13932FFAC611}"/>
                </a:ext>
              </a:extLst>
            </p:cNvPr>
            <p:cNvGrpSpPr/>
            <p:nvPr/>
          </p:nvGrpSpPr>
          <p:grpSpPr>
            <a:xfrm>
              <a:off x="3767146" y="972462"/>
              <a:ext cx="313458" cy="4027606"/>
              <a:chOff x="1473199" y="826444"/>
              <a:chExt cx="321563" cy="4027606"/>
            </a:xfrm>
          </p:grpSpPr>
          <p:cxnSp>
            <p:nvCxnSpPr>
              <p:cNvPr id="52" name="Straight Connector 51">
                <a:extLst>
                  <a:ext uri="{FF2B5EF4-FFF2-40B4-BE49-F238E27FC236}">
                    <a16:creationId xmlns:a16="http://schemas.microsoft.com/office/drawing/2014/main" id="{A3A28397-BE6D-4995-8A6D-071162510B57}"/>
                  </a:ext>
                </a:extLst>
              </p:cNvPr>
              <p:cNvCxnSpPr>
                <a:cxnSpLocks/>
              </p:cNvCxnSpPr>
              <p:nvPr/>
            </p:nvCxnSpPr>
            <p:spPr>
              <a:xfrm>
                <a:off x="1473199" y="1104900"/>
                <a:ext cx="0" cy="3749150"/>
              </a:xfrm>
              <a:prstGeom prst="line">
                <a:avLst/>
              </a:prstGeom>
              <a:ln>
                <a:solidFill>
                  <a:schemeClr val="tx2">
                    <a:alpha val="20000"/>
                  </a:schemeClr>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56B816FA-884C-4155-82E9-30C229AABFD7}"/>
                  </a:ext>
                </a:extLst>
              </p:cNvPr>
              <p:cNvSpPr txBox="1"/>
              <p:nvPr/>
            </p:nvSpPr>
            <p:spPr>
              <a:xfrm>
                <a:off x="1473199" y="826444"/>
                <a:ext cx="321563" cy="246221"/>
              </a:xfrm>
              <a:prstGeom prst="rect">
                <a:avLst/>
              </a:prstGeom>
              <a:noFill/>
            </p:spPr>
            <p:txBody>
              <a:bodyPr wrap="none" lIns="0" rtlCol="0">
                <a:spAutoFit/>
              </a:bodyPr>
              <a:lstStyle/>
              <a:p>
                <a:r>
                  <a:rPr lang="en-US" sz="1000" dirty="0">
                    <a:solidFill>
                      <a:schemeClr val="tx2">
                        <a:lumMod val="60000"/>
                        <a:lumOff val="40000"/>
                      </a:schemeClr>
                    </a:solidFill>
                    <a:latin typeface="Montserrat" panose="00000500000000000000" pitchFamily="50" charset="0"/>
                  </a:rPr>
                  <a:t>Apr</a:t>
                </a:r>
              </a:p>
            </p:txBody>
          </p:sp>
        </p:grpSp>
        <p:grpSp>
          <p:nvGrpSpPr>
            <p:cNvPr id="54" name="Group 53">
              <a:extLst>
                <a:ext uri="{FF2B5EF4-FFF2-40B4-BE49-F238E27FC236}">
                  <a16:creationId xmlns:a16="http://schemas.microsoft.com/office/drawing/2014/main" id="{4F1AF085-2509-4780-8E35-2E7188EEB193}"/>
                </a:ext>
              </a:extLst>
            </p:cNvPr>
            <p:cNvGrpSpPr/>
            <p:nvPr/>
          </p:nvGrpSpPr>
          <p:grpSpPr>
            <a:xfrm>
              <a:off x="4410576" y="972462"/>
              <a:ext cx="349397" cy="4027606"/>
              <a:chOff x="1473199" y="826444"/>
              <a:chExt cx="358431" cy="4027606"/>
            </a:xfrm>
          </p:grpSpPr>
          <p:cxnSp>
            <p:nvCxnSpPr>
              <p:cNvPr id="55" name="Straight Connector 54">
                <a:extLst>
                  <a:ext uri="{FF2B5EF4-FFF2-40B4-BE49-F238E27FC236}">
                    <a16:creationId xmlns:a16="http://schemas.microsoft.com/office/drawing/2014/main" id="{3605788F-ED40-4892-A6AD-7E47C8E46372}"/>
                  </a:ext>
                </a:extLst>
              </p:cNvPr>
              <p:cNvCxnSpPr>
                <a:cxnSpLocks/>
              </p:cNvCxnSpPr>
              <p:nvPr/>
            </p:nvCxnSpPr>
            <p:spPr>
              <a:xfrm>
                <a:off x="1473199" y="1104900"/>
                <a:ext cx="0" cy="3749150"/>
              </a:xfrm>
              <a:prstGeom prst="line">
                <a:avLst/>
              </a:prstGeom>
              <a:ln>
                <a:solidFill>
                  <a:schemeClr val="tx2">
                    <a:alpha val="20000"/>
                  </a:schemeClr>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82D456A8-AECE-4E9C-8AE2-90071C3C7125}"/>
                  </a:ext>
                </a:extLst>
              </p:cNvPr>
              <p:cNvSpPr txBox="1"/>
              <p:nvPr/>
            </p:nvSpPr>
            <p:spPr>
              <a:xfrm>
                <a:off x="1473199" y="826444"/>
                <a:ext cx="358431" cy="246221"/>
              </a:xfrm>
              <a:prstGeom prst="rect">
                <a:avLst/>
              </a:prstGeom>
              <a:noFill/>
            </p:spPr>
            <p:txBody>
              <a:bodyPr wrap="none" lIns="0" rtlCol="0">
                <a:spAutoFit/>
              </a:bodyPr>
              <a:lstStyle/>
              <a:p>
                <a:r>
                  <a:rPr lang="en-US" sz="1000" dirty="0">
                    <a:solidFill>
                      <a:schemeClr val="tx2">
                        <a:lumMod val="60000"/>
                        <a:lumOff val="40000"/>
                      </a:schemeClr>
                    </a:solidFill>
                    <a:latin typeface="Montserrat" panose="00000500000000000000" pitchFamily="50" charset="0"/>
                  </a:rPr>
                  <a:t>May</a:t>
                </a:r>
              </a:p>
            </p:txBody>
          </p:sp>
        </p:grpSp>
        <p:grpSp>
          <p:nvGrpSpPr>
            <p:cNvPr id="57" name="Group 56">
              <a:extLst>
                <a:ext uri="{FF2B5EF4-FFF2-40B4-BE49-F238E27FC236}">
                  <a16:creationId xmlns:a16="http://schemas.microsoft.com/office/drawing/2014/main" id="{15C233FB-7FEF-4A72-B2A2-82CF2BCFACC1}"/>
                </a:ext>
              </a:extLst>
            </p:cNvPr>
            <p:cNvGrpSpPr/>
            <p:nvPr/>
          </p:nvGrpSpPr>
          <p:grpSpPr>
            <a:xfrm>
              <a:off x="5089945" y="972462"/>
              <a:ext cx="321270" cy="4027606"/>
              <a:chOff x="1473199" y="826444"/>
              <a:chExt cx="329577" cy="4027606"/>
            </a:xfrm>
          </p:grpSpPr>
          <p:cxnSp>
            <p:nvCxnSpPr>
              <p:cNvPr id="58" name="Straight Connector 57">
                <a:extLst>
                  <a:ext uri="{FF2B5EF4-FFF2-40B4-BE49-F238E27FC236}">
                    <a16:creationId xmlns:a16="http://schemas.microsoft.com/office/drawing/2014/main" id="{1DF72332-F59A-4C28-92C1-9F0C5E8FA905}"/>
                  </a:ext>
                </a:extLst>
              </p:cNvPr>
              <p:cNvCxnSpPr>
                <a:cxnSpLocks/>
              </p:cNvCxnSpPr>
              <p:nvPr/>
            </p:nvCxnSpPr>
            <p:spPr>
              <a:xfrm>
                <a:off x="1473199" y="1104900"/>
                <a:ext cx="0" cy="3749150"/>
              </a:xfrm>
              <a:prstGeom prst="line">
                <a:avLst/>
              </a:prstGeom>
              <a:ln>
                <a:solidFill>
                  <a:schemeClr val="tx2">
                    <a:alpha val="20000"/>
                  </a:schemeClr>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C945037D-F7C8-4DE0-9813-EA9693D95284}"/>
                  </a:ext>
                </a:extLst>
              </p:cNvPr>
              <p:cNvSpPr txBox="1"/>
              <p:nvPr/>
            </p:nvSpPr>
            <p:spPr>
              <a:xfrm>
                <a:off x="1473199" y="826444"/>
                <a:ext cx="329577" cy="246221"/>
              </a:xfrm>
              <a:prstGeom prst="rect">
                <a:avLst/>
              </a:prstGeom>
              <a:noFill/>
            </p:spPr>
            <p:txBody>
              <a:bodyPr wrap="none" lIns="0" rtlCol="0">
                <a:spAutoFit/>
              </a:bodyPr>
              <a:lstStyle/>
              <a:p>
                <a:r>
                  <a:rPr lang="en-US" sz="1000" dirty="0">
                    <a:solidFill>
                      <a:schemeClr val="tx2">
                        <a:lumMod val="60000"/>
                        <a:lumOff val="40000"/>
                      </a:schemeClr>
                    </a:solidFill>
                    <a:latin typeface="Montserrat" panose="00000500000000000000" pitchFamily="50" charset="0"/>
                  </a:rPr>
                  <a:t>Jun</a:t>
                </a:r>
              </a:p>
            </p:txBody>
          </p:sp>
        </p:grpSp>
        <p:grpSp>
          <p:nvGrpSpPr>
            <p:cNvPr id="60" name="Group 59">
              <a:extLst>
                <a:ext uri="{FF2B5EF4-FFF2-40B4-BE49-F238E27FC236}">
                  <a16:creationId xmlns:a16="http://schemas.microsoft.com/office/drawing/2014/main" id="{9B61EB24-2358-4751-B75B-D0AAC174AA7C}"/>
                </a:ext>
              </a:extLst>
            </p:cNvPr>
            <p:cNvGrpSpPr/>
            <p:nvPr/>
          </p:nvGrpSpPr>
          <p:grpSpPr>
            <a:xfrm>
              <a:off x="5741187" y="972462"/>
              <a:ext cx="271267" cy="4027606"/>
              <a:chOff x="1473199" y="826444"/>
              <a:chExt cx="278281" cy="4027606"/>
            </a:xfrm>
          </p:grpSpPr>
          <p:cxnSp>
            <p:nvCxnSpPr>
              <p:cNvPr id="61" name="Straight Connector 60">
                <a:extLst>
                  <a:ext uri="{FF2B5EF4-FFF2-40B4-BE49-F238E27FC236}">
                    <a16:creationId xmlns:a16="http://schemas.microsoft.com/office/drawing/2014/main" id="{E3ED5C29-63A7-4521-B805-144575722F55}"/>
                  </a:ext>
                </a:extLst>
              </p:cNvPr>
              <p:cNvCxnSpPr>
                <a:cxnSpLocks/>
              </p:cNvCxnSpPr>
              <p:nvPr/>
            </p:nvCxnSpPr>
            <p:spPr>
              <a:xfrm>
                <a:off x="1473199" y="1104900"/>
                <a:ext cx="0" cy="3749150"/>
              </a:xfrm>
              <a:prstGeom prst="line">
                <a:avLst/>
              </a:prstGeom>
              <a:ln>
                <a:solidFill>
                  <a:schemeClr val="tx2">
                    <a:alpha val="20000"/>
                  </a:schemeClr>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AF68B1E0-32CB-48F5-9B13-F86C17775DCC}"/>
                  </a:ext>
                </a:extLst>
              </p:cNvPr>
              <p:cNvSpPr txBox="1"/>
              <p:nvPr/>
            </p:nvSpPr>
            <p:spPr>
              <a:xfrm>
                <a:off x="1473199" y="826444"/>
                <a:ext cx="278281" cy="246221"/>
              </a:xfrm>
              <a:prstGeom prst="rect">
                <a:avLst/>
              </a:prstGeom>
              <a:noFill/>
            </p:spPr>
            <p:txBody>
              <a:bodyPr wrap="none" lIns="0" rtlCol="0">
                <a:spAutoFit/>
              </a:bodyPr>
              <a:lstStyle/>
              <a:p>
                <a:r>
                  <a:rPr lang="en-US" sz="1000" dirty="0">
                    <a:solidFill>
                      <a:schemeClr val="tx2">
                        <a:lumMod val="60000"/>
                        <a:lumOff val="40000"/>
                      </a:schemeClr>
                    </a:solidFill>
                    <a:latin typeface="Montserrat" panose="00000500000000000000" pitchFamily="50" charset="0"/>
                  </a:rPr>
                  <a:t>Jul</a:t>
                </a:r>
              </a:p>
            </p:txBody>
          </p:sp>
        </p:grpSp>
        <p:grpSp>
          <p:nvGrpSpPr>
            <p:cNvPr id="63" name="Group 62">
              <a:extLst>
                <a:ext uri="{FF2B5EF4-FFF2-40B4-BE49-F238E27FC236}">
                  <a16:creationId xmlns:a16="http://schemas.microsoft.com/office/drawing/2014/main" id="{47F0726F-4E2B-42BE-A4AE-C178C8B0E32C}"/>
                </a:ext>
              </a:extLst>
            </p:cNvPr>
            <p:cNvGrpSpPr/>
            <p:nvPr/>
          </p:nvGrpSpPr>
          <p:grpSpPr>
            <a:xfrm>
              <a:off x="6342426" y="972462"/>
              <a:ext cx="349397" cy="4027606"/>
              <a:chOff x="1473199" y="826444"/>
              <a:chExt cx="358431" cy="4027606"/>
            </a:xfrm>
          </p:grpSpPr>
          <p:cxnSp>
            <p:nvCxnSpPr>
              <p:cNvPr id="64" name="Straight Connector 63">
                <a:extLst>
                  <a:ext uri="{FF2B5EF4-FFF2-40B4-BE49-F238E27FC236}">
                    <a16:creationId xmlns:a16="http://schemas.microsoft.com/office/drawing/2014/main" id="{C0C98132-30A3-47F9-8678-EA882A2B51B4}"/>
                  </a:ext>
                </a:extLst>
              </p:cNvPr>
              <p:cNvCxnSpPr>
                <a:cxnSpLocks/>
              </p:cNvCxnSpPr>
              <p:nvPr/>
            </p:nvCxnSpPr>
            <p:spPr>
              <a:xfrm>
                <a:off x="1473199" y="1104900"/>
                <a:ext cx="0" cy="3749150"/>
              </a:xfrm>
              <a:prstGeom prst="line">
                <a:avLst/>
              </a:prstGeom>
              <a:ln>
                <a:solidFill>
                  <a:schemeClr val="tx2">
                    <a:alpha val="20000"/>
                  </a:schemeClr>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D9106931-F01E-4FAF-8280-14D22916F062}"/>
                  </a:ext>
                </a:extLst>
              </p:cNvPr>
              <p:cNvSpPr txBox="1"/>
              <p:nvPr/>
            </p:nvSpPr>
            <p:spPr>
              <a:xfrm>
                <a:off x="1473199" y="826444"/>
                <a:ext cx="358431" cy="246221"/>
              </a:xfrm>
              <a:prstGeom prst="rect">
                <a:avLst/>
              </a:prstGeom>
              <a:noFill/>
            </p:spPr>
            <p:txBody>
              <a:bodyPr wrap="none" lIns="0" rtlCol="0">
                <a:spAutoFit/>
              </a:bodyPr>
              <a:lstStyle/>
              <a:p>
                <a:r>
                  <a:rPr lang="en-US" sz="1000" dirty="0">
                    <a:solidFill>
                      <a:schemeClr val="tx2">
                        <a:lumMod val="60000"/>
                        <a:lumOff val="40000"/>
                      </a:schemeClr>
                    </a:solidFill>
                    <a:latin typeface="Montserrat" panose="00000500000000000000" pitchFamily="50" charset="0"/>
                  </a:rPr>
                  <a:t>Aug</a:t>
                </a:r>
              </a:p>
            </p:txBody>
          </p:sp>
        </p:grpSp>
        <p:grpSp>
          <p:nvGrpSpPr>
            <p:cNvPr id="78" name="Group 77">
              <a:extLst>
                <a:ext uri="{FF2B5EF4-FFF2-40B4-BE49-F238E27FC236}">
                  <a16:creationId xmlns:a16="http://schemas.microsoft.com/office/drawing/2014/main" id="{40F0ACC3-91D7-4599-B6FA-4E73DB242015}"/>
                </a:ext>
              </a:extLst>
            </p:cNvPr>
            <p:cNvGrpSpPr/>
            <p:nvPr/>
          </p:nvGrpSpPr>
          <p:grpSpPr>
            <a:xfrm>
              <a:off x="7021795" y="972462"/>
              <a:ext cx="325959" cy="4027606"/>
              <a:chOff x="1473199" y="826444"/>
              <a:chExt cx="334387" cy="4027606"/>
            </a:xfrm>
          </p:grpSpPr>
          <p:cxnSp>
            <p:nvCxnSpPr>
              <p:cNvPr id="79" name="Straight Connector 78">
                <a:extLst>
                  <a:ext uri="{FF2B5EF4-FFF2-40B4-BE49-F238E27FC236}">
                    <a16:creationId xmlns:a16="http://schemas.microsoft.com/office/drawing/2014/main" id="{49CC0CBA-2300-456C-8C68-BBB170E285F1}"/>
                  </a:ext>
                </a:extLst>
              </p:cNvPr>
              <p:cNvCxnSpPr>
                <a:cxnSpLocks/>
              </p:cNvCxnSpPr>
              <p:nvPr/>
            </p:nvCxnSpPr>
            <p:spPr>
              <a:xfrm>
                <a:off x="1473199" y="1104900"/>
                <a:ext cx="0" cy="3749150"/>
              </a:xfrm>
              <a:prstGeom prst="line">
                <a:avLst/>
              </a:prstGeom>
              <a:ln>
                <a:solidFill>
                  <a:schemeClr val="tx2">
                    <a:alpha val="20000"/>
                  </a:schemeClr>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9AADBCC3-9228-4F8A-A83B-5475C2173022}"/>
                  </a:ext>
                </a:extLst>
              </p:cNvPr>
              <p:cNvSpPr txBox="1"/>
              <p:nvPr/>
            </p:nvSpPr>
            <p:spPr>
              <a:xfrm>
                <a:off x="1473199" y="826444"/>
                <a:ext cx="334387" cy="246221"/>
              </a:xfrm>
              <a:prstGeom prst="rect">
                <a:avLst/>
              </a:prstGeom>
              <a:noFill/>
            </p:spPr>
            <p:txBody>
              <a:bodyPr wrap="none" lIns="0" rtlCol="0">
                <a:spAutoFit/>
              </a:bodyPr>
              <a:lstStyle/>
              <a:p>
                <a:r>
                  <a:rPr lang="en-US" sz="1000" dirty="0">
                    <a:solidFill>
                      <a:schemeClr val="tx2">
                        <a:lumMod val="60000"/>
                        <a:lumOff val="40000"/>
                      </a:schemeClr>
                    </a:solidFill>
                    <a:latin typeface="Montserrat" panose="00000500000000000000" pitchFamily="50" charset="0"/>
                  </a:rPr>
                  <a:t>Sep</a:t>
                </a:r>
              </a:p>
            </p:txBody>
          </p:sp>
        </p:grpSp>
        <p:grpSp>
          <p:nvGrpSpPr>
            <p:cNvPr id="81" name="Group 80">
              <a:extLst>
                <a:ext uri="{FF2B5EF4-FFF2-40B4-BE49-F238E27FC236}">
                  <a16:creationId xmlns:a16="http://schemas.microsoft.com/office/drawing/2014/main" id="{E50CD792-E8C9-4C85-9BBD-BB3A72EEC493}"/>
                </a:ext>
              </a:extLst>
            </p:cNvPr>
            <p:cNvGrpSpPr/>
            <p:nvPr/>
          </p:nvGrpSpPr>
          <p:grpSpPr>
            <a:xfrm>
              <a:off x="7677726" y="972462"/>
              <a:ext cx="315020" cy="4027606"/>
              <a:chOff x="1473199" y="826444"/>
              <a:chExt cx="323165" cy="4027606"/>
            </a:xfrm>
          </p:grpSpPr>
          <p:cxnSp>
            <p:nvCxnSpPr>
              <p:cNvPr id="82" name="Straight Connector 81">
                <a:extLst>
                  <a:ext uri="{FF2B5EF4-FFF2-40B4-BE49-F238E27FC236}">
                    <a16:creationId xmlns:a16="http://schemas.microsoft.com/office/drawing/2014/main" id="{4D420B5D-097C-4F40-91C6-E3E8DB111698}"/>
                  </a:ext>
                </a:extLst>
              </p:cNvPr>
              <p:cNvCxnSpPr>
                <a:cxnSpLocks/>
              </p:cNvCxnSpPr>
              <p:nvPr/>
            </p:nvCxnSpPr>
            <p:spPr>
              <a:xfrm>
                <a:off x="1473199" y="1104900"/>
                <a:ext cx="0" cy="3749150"/>
              </a:xfrm>
              <a:prstGeom prst="line">
                <a:avLst/>
              </a:prstGeom>
              <a:ln>
                <a:solidFill>
                  <a:schemeClr val="tx2">
                    <a:alpha val="20000"/>
                  </a:schemeClr>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2375DF2-127C-4F44-B210-008E2900DAF2}"/>
                  </a:ext>
                </a:extLst>
              </p:cNvPr>
              <p:cNvSpPr txBox="1"/>
              <p:nvPr/>
            </p:nvSpPr>
            <p:spPr>
              <a:xfrm>
                <a:off x="1473199" y="826444"/>
                <a:ext cx="323165" cy="246221"/>
              </a:xfrm>
              <a:prstGeom prst="rect">
                <a:avLst/>
              </a:prstGeom>
              <a:noFill/>
            </p:spPr>
            <p:txBody>
              <a:bodyPr wrap="none" lIns="0" rtlCol="0">
                <a:spAutoFit/>
              </a:bodyPr>
              <a:lstStyle/>
              <a:p>
                <a:r>
                  <a:rPr lang="en-US" sz="1000" dirty="0">
                    <a:solidFill>
                      <a:schemeClr val="tx2">
                        <a:lumMod val="60000"/>
                        <a:lumOff val="40000"/>
                      </a:schemeClr>
                    </a:solidFill>
                    <a:latin typeface="Montserrat" panose="00000500000000000000" pitchFamily="50" charset="0"/>
                  </a:rPr>
                  <a:t>Oct</a:t>
                </a:r>
              </a:p>
            </p:txBody>
          </p:sp>
        </p:grpSp>
        <p:grpSp>
          <p:nvGrpSpPr>
            <p:cNvPr id="84" name="Group 83">
              <a:extLst>
                <a:ext uri="{FF2B5EF4-FFF2-40B4-BE49-F238E27FC236}">
                  <a16:creationId xmlns:a16="http://schemas.microsoft.com/office/drawing/2014/main" id="{7769AB93-9457-48DF-B20D-1A8116297971}"/>
                </a:ext>
              </a:extLst>
            </p:cNvPr>
            <p:cNvGrpSpPr/>
            <p:nvPr/>
          </p:nvGrpSpPr>
          <p:grpSpPr>
            <a:xfrm>
              <a:off x="8322718" y="972462"/>
              <a:ext cx="336896" cy="4027606"/>
              <a:chOff x="1473199" y="826444"/>
              <a:chExt cx="345607" cy="4027606"/>
            </a:xfrm>
          </p:grpSpPr>
          <p:cxnSp>
            <p:nvCxnSpPr>
              <p:cNvPr id="85" name="Straight Connector 84">
                <a:extLst>
                  <a:ext uri="{FF2B5EF4-FFF2-40B4-BE49-F238E27FC236}">
                    <a16:creationId xmlns:a16="http://schemas.microsoft.com/office/drawing/2014/main" id="{27159AE9-315B-4E38-8589-437E601FBD12}"/>
                  </a:ext>
                </a:extLst>
              </p:cNvPr>
              <p:cNvCxnSpPr>
                <a:cxnSpLocks/>
              </p:cNvCxnSpPr>
              <p:nvPr/>
            </p:nvCxnSpPr>
            <p:spPr>
              <a:xfrm>
                <a:off x="1473199" y="1104900"/>
                <a:ext cx="0" cy="3749150"/>
              </a:xfrm>
              <a:prstGeom prst="line">
                <a:avLst/>
              </a:prstGeom>
              <a:ln>
                <a:solidFill>
                  <a:schemeClr val="tx2">
                    <a:alpha val="20000"/>
                  </a:schemeClr>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811B34AB-003F-4E2A-B914-66AC5C6F33B8}"/>
                  </a:ext>
                </a:extLst>
              </p:cNvPr>
              <p:cNvSpPr txBox="1"/>
              <p:nvPr/>
            </p:nvSpPr>
            <p:spPr>
              <a:xfrm>
                <a:off x="1473199" y="826444"/>
                <a:ext cx="345607" cy="246221"/>
              </a:xfrm>
              <a:prstGeom prst="rect">
                <a:avLst/>
              </a:prstGeom>
              <a:noFill/>
            </p:spPr>
            <p:txBody>
              <a:bodyPr wrap="none" lIns="0" rtlCol="0">
                <a:spAutoFit/>
              </a:bodyPr>
              <a:lstStyle/>
              <a:p>
                <a:r>
                  <a:rPr lang="en-US" sz="1000" dirty="0">
                    <a:solidFill>
                      <a:schemeClr val="tx2">
                        <a:lumMod val="60000"/>
                        <a:lumOff val="40000"/>
                      </a:schemeClr>
                    </a:solidFill>
                    <a:latin typeface="Montserrat" panose="00000500000000000000" pitchFamily="50" charset="0"/>
                  </a:rPr>
                  <a:t>Nov</a:t>
                </a:r>
              </a:p>
            </p:txBody>
          </p:sp>
        </p:grpSp>
        <p:grpSp>
          <p:nvGrpSpPr>
            <p:cNvPr id="87" name="Group 86">
              <a:extLst>
                <a:ext uri="{FF2B5EF4-FFF2-40B4-BE49-F238E27FC236}">
                  <a16:creationId xmlns:a16="http://schemas.microsoft.com/office/drawing/2014/main" id="{38B30323-BDCA-44C6-819F-85C99C0C5B6C}"/>
                </a:ext>
              </a:extLst>
            </p:cNvPr>
            <p:cNvGrpSpPr/>
            <p:nvPr/>
          </p:nvGrpSpPr>
          <p:grpSpPr>
            <a:xfrm>
              <a:off x="8989586" y="972462"/>
              <a:ext cx="338460" cy="4027606"/>
              <a:chOff x="1473199" y="826444"/>
              <a:chExt cx="347211" cy="4027606"/>
            </a:xfrm>
          </p:grpSpPr>
          <p:cxnSp>
            <p:nvCxnSpPr>
              <p:cNvPr id="88" name="Straight Connector 87">
                <a:extLst>
                  <a:ext uri="{FF2B5EF4-FFF2-40B4-BE49-F238E27FC236}">
                    <a16:creationId xmlns:a16="http://schemas.microsoft.com/office/drawing/2014/main" id="{362B1B18-9C9D-4741-9BAC-422C91CA55EA}"/>
                  </a:ext>
                </a:extLst>
              </p:cNvPr>
              <p:cNvCxnSpPr>
                <a:cxnSpLocks/>
              </p:cNvCxnSpPr>
              <p:nvPr/>
            </p:nvCxnSpPr>
            <p:spPr>
              <a:xfrm>
                <a:off x="1473199" y="1104900"/>
                <a:ext cx="0" cy="3749150"/>
              </a:xfrm>
              <a:prstGeom prst="line">
                <a:avLst/>
              </a:prstGeom>
              <a:ln>
                <a:solidFill>
                  <a:schemeClr val="tx2">
                    <a:alpha val="20000"/>
                  </a:schemeClr>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E04A53C3-2B6C-4160-86AA-AFA4F33CB19B}"/>
                  </a:ext>
                </a:extLst>
              </p:cNvPr>
              <p:cNvSpPr txBox="1"/>
              <p:nvPr/>
            </p:nvSpPr>
            <p:spPr>
              <a:xfrm>
                <a:off x="1473199" y="826444"/>
                <a:ext cx="347211" cy="246221"/>
              </a:xfrm>
              <a:prstGeom prst="rect">
                <a:avLst/>
              </a:prstGeom>
              <a:noFill/>
            </p:spPr>
            <p:txBody>
              <a:bodyPr wrap="none" lIns="0" rtlCol="0">
                <a:spAutoFit/>
              </a:bodyPr>
              <a:lstStyle/>
              <a:p>
                <a:r>
                  <a:rPr lang="en-US" sz="1000" dirty="0">
                    <a:solidFill>
                      <a:schemeClr val="tx2">
                        <a:lumMod val="60000"/>
                        <a:lumOff val="40000"/>
                      </a:schemeClr>
                    </a:solidFill>
                    <a:latin typeface="Montserrat" panose="00000500000000000000" pitchFamily="50" charset="0"/>
                  </a:rPr>
                  <a:t>Dec</a:t>
                </a:r>
              </a:p>
            </p:txBody>
          </p:sp>
        </p:grpSp>
        <p:grpSp>
          <p:nvGrpSpPr>
            <p:cNvPr id="103" name="Group 102">
              <a:extLst>
                <a:ext uri="{FF2B5EF4-FFF2-40B4-BE49-F238E27FC236}">
                  <a16:creationId xmlns:a16="http://schemas.microsoft.com/office/drawing/2014/main" id="{4D5EFBB5-2686-462D-91E7-4CB842E30CC9}"/>
                </a:ext>
              </a:extLst>
            </p:cNvPr>
            <p:cNvGrpSpPr/>
            <p:nvPr/>
          </p:nvGrpSpPr>
          <p:grpSpPr>
            <a:xfrm>
              <a:off x="2444352" y="972462"/>
              <a:ext cx="337593" cy="4027606"/>
              <a:chOff x="1473199" y="826444"/>
              <a:chExt cx="346321" cy="4027606"/>
            </a:xfrm>
          </p:grpSpPr>
          <p:cxnSp>
            <p:nvCxnSpPr>
              <p:cNvPr id="105" name="Straight Connector 104">
                <a:extLst>
                  <a:ext uri="{FF2B5EF4-FFF2-40B4-BE49-F238E27FC236}">
                    <a16:creationId xmlns:a16="http://schemas.microsoft.com/office/drawing/2014/main" id="{90906257-8E3E-4700-A4B5-32CC92CD0FF1}"/>
                  </a:ext>
                </a:extLst>
              </p:cNvPr>
              <p:cNvCxnSpPr>
                <a:cxnSpLocks/>
              </p:cNvCxnSpPr>
              <p:nvPr/>
            </p:nvCxnSpPr>
            <p:spPr>
              <a:xfrm>
                <a:off x="1473199" y="1104900"/>
                <a:ext cx="0" cy="3749150"/>
              </a:xfrm>
              <a:prstGeom prst="line">
                <a:avLst/>
              </a:prstGeom>
              <a:ln>
                <a:solidFill>
                  <a:schemeClr val="tx2">
                    <a:alpha val="20000"/>
                  </a:schemeClr>
                </a:solidFill>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FB0B3EC2-23DB-47C7-8668-14B84D026B00}"/>
                  </a:ext>
                </a:extLst>
              </p:cNvPr>
              <p:cNvSpPr txBox="1"/>
              <p:nvPr/>
            </p:nvSpPr>
            <p:spPr>
              <a:xfrm>
                <a:off x="1473199" y="826444"/>
                <a:ext cx="346321" cy="246221"/>
              </a:xfrm>
              <a:prstGeom prst="rect">
                <a:avLst/>
              </a:prstGeom>
              <a:noFill/>
            </p:spPr>
            <p:txBody>
              <a:bodyPr wrap="none" lIns="0" rtlCol="0">
                <a:spAutoFit/>
              </a:bodyPr>
              <a:lstStyle/>
              <a:p>
                <a:r>
                  <a:rPr lang="en-US" sz="1000" dirty="0">
                    <a:solidFill>
                      <a:schemeClr val="tx2">
                        <a:lumMod val="60000"/>
                        <a:lumOff val="40000"/>
                      </a:schemeClr>
                    </a:solidFill>
                    <a:latin typeface="Montserrat" panose="00000500000000000000" pitchFamily="50" charset="0"/>
                  </a:rPr>
                  <a:t>Feb</a:t>
                </a:r>
              </a:p>
            </p:txBody>
          </p:sp>
        </p:grpSp>
      </p:grpSp>
    </p:spTree>
    <p:extLst>
      <p:ext uri="{BB962C8B-B14F-4D97-AF65-F5344CB8AC3E}">
        <p14:creationId xmlns:p14="http://schemas.microsoft.com/office/powerpoint/2010/main" val="2060545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par>
                                <p:cTn id="8" presetID="12" presetClass="entr" presetSubtype="4" fill="hold" nodeType="withEffect">
                                  <p:stCondLst>
                                    <p:cond delay="0"/>
                                  </p:stCondLst>
                                  <p:childTnLst>
                                    <p:set>
                                      <p:cBhvr>
                                        <p:cTn id="9" dur="1" fill="hold">
                                          <p:stCondLst>
                                            <p:cond delay="0"/>
                                          </p:stCondLst>
                                        </p:cTn>
                                        <p:tgtEl>
                                          <p:spTgt spid="156"/>
                                        </p:tgtEl>
                                        <p:attrNameLst>
                                          <p:attrName>style.visibility</p:attrName>
                                        </p:attrNameLst>
                                      </p:cBhvr>
                                      <p:to>
                                        <p:strVal val="visible"/>
                                      </p:to>
                                    </p:set>
                                    <p:anim calcmode="lin" valueType="num">
                                      <p:cBhvr additive="base">
                                        <p:cTn id="10" dur="1000"/>
                                        <p:tgtEl>
                                          <p:spTgt spid="156"/>
                                        </p:tgtEl>
                                        <p:attrNameLst>
                                          <p:attrName>ppt_y</p:attrName>
                                        </p:attrNameLst>
                                      </p:cBhvr>
                                      <p:tavLst>
                                        <p:tav tm="0">
                                          <p:val>
                                            <p:strVal val="#ppt_y+#ppt_h*1.125000"/>
                                          </p:val>
                                        </p:tav>
                                        <p:tav tm="100000">
                                          <p:val>
                                            <p:strVal val="#ppt_y"/>
                                          </p:val>
                                        </p:tav>
                                      </p:tavLst>
                                    </p:anim>
                                    <p:animEffect transition="in" filter="wipe(up)">
                                      <p:cBhvr>
                                        <p:cTn id="11" dur="1000"/>
                                        <p:tgtEl>
                                          <p:spTgt spid="156"/>
                                        </p:tgtEl>
                                      </p:cBhvr>
                                    </p:animEffect>
                                  </p:childTnLst>
                                </p:cTn>
                              </p:par>
                              <p:par>
                                <p:cTn id="12" presetID="22" presetClass="entr" presetSubtype="1" fill="hold" nodeType="withEffect">
                                  <p:stCondLst>
                                    <p:cond delay="500"/>
                                  </p:stCondLst>
                                  <p:childTnLst>
                                    <p:set>
                                      <p:cBhvr>
                                        <p:cTn id="13" dur="1" fill="hold">
                                          <p:stCondLst>
                                            <p:cond delay="0"/>
                                          </p:stCondLst>
                                        </p:cTn>
                                        <p:tgtEl>
                                          <p:spTgt spid="3"/>
                                        </p:tgtEl>
                                        <p:attrNameLst>
                                          <p:attrName>style.visibility</p:attrName>
                                        </p:attrNameLst>
                                      </p:cBhvr>
                                      <p:to>
                                        <p:strVal val="visible"/>
                                      </p:to>
                                    </p:set>
                                    <p:animEffect transition="in" filter="wipe(up)">
                                      <p:cBhvr>
                                        <p:cTn id="14" dur="1000"/>
                                        <p:tgtEl>
                                          <p:spTgt spid="3"/>
                                        </p:tgtEl>
                                      </p:cBhvr>
                                    </p:animEffect>
                                  </p:childTnLst>
                                </p:cTn>
                              </p:par>
                              <p:par>
                                <p:cTn id="15" presetID="12" presetClass="entr" presetSubtype="4" fill="hold" nodeType="withEffect">
                                  <p:stCondLst>
                                    <p:cond delay="500"/>
                                  </p:stCondLst>
                                  <p:childTnLst>
                                    <p:set>
                                      <p:cBhvr>
                                        <p:cTn id="16" dur="1" fill="hold">
                                          <p:stCondLst>
                                            <p:cond delay="0"/>
                                          </p:stCondLst>
                                        </p:cTn>
                                        <p:tgtEl>
                                          <p:spTgt spid="157"/>
                                        </p:tgtEl>
                                        <p:attrNameLst>
                                          <p:attrName>style.visibility</p:attrName>
                                        </p:attrNameLst>
                                      </p:cBhvr>
                                      <p:to>
                                        <p:strVal val="visible"/>
                                      </p:to>
                                    </p:set>
                                    <p:anim calcmode="lin" valueType="num">
                                      <p:cBhvr additive="base">
                                        <p:cTn id="17" dur="1000"/>
                                        <p:tgtEl>
                                          <p:spTgt spid="157"/>
                                        </p:tgtEl>
                                        <p:attrNameLst>
                                          <p:attrName>ppt_y</p:attrName>
                                        </p:attrNameLst>
                                      </p:cBhvr>
                                      <p:tavLst>
                                        <p:tav tm="0">
                                          <p:val>
                                            <p:strVal val="#ppt_y+#ppt_h*1.125000"/>
                                          </p:val>
                                        </p:tav>
                                        <p:tav tm="100000">
                                          <p:val>
                                            <p:strVal val="#ppt_y"/>
                                          </p:val>
                                        </p:tav>
                                      </p:tavLst>
                                    </p:anim>
                                    <p:animEffect transition="in" filter="wipe(up)">
                                      <p:cBhvr>
                                        <p:cTn id="18" dur="1000"/>
                                        <p:tgtEl>
                                          <p:spTgt spid="157"/>
                                        </p:tgtEl>
                                      </p:cBhvr>
                                    </p:animEffect>
                                  </p:childTnLst>
                                </p:cTn>
                              </p:par>
                              <p:par>
                                <p:cTn id="19" presetID="55"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1000" fill="hold"/>
                                        <p:tgtEl>
                                          <p:spTgt spid="4"/>
                                        </p:tgtEl>
                                        <p:attrNameLst>
                                          <p:attrName>ppt_w</p:attrName>
                                        </p:attrNameLst>
                                      </p:cBhvr>
                                      <p:tavLst>
                                        <p:tav tm="0">
                                          <p:val>
                                            <p:strVal val="#ppt_w*0.70"/>
                                          </p:val>
                                        </p:tav>
                                        <p:tav tm="100000">
                                          <p:val>
                                            <p:strVal val="#ppt_w"/>
                                          </p:val>
                                        </p:tav>
                                      </p:tavLst>
                                    </p:anim>
                                    <p:anim calcmode="lin" valueType="num">
                                      <p:cBhvr>
                                        <p:cTn id="22" dur="1000" fill="hold"/>
                                        <p:tgtEl>
                                          <p:spTgt spid="4"/>
                                        </p:tgtEl>
                                        <p:attrNameLst>
                                          <p:attrName>ppt_h</p:attrName>
                                        </p:attrNameLst>
                                      </p:cBhvr>
                                      <p:tavLst>
                                        <p:tav tm="0">
                                          <p:val>
                                            <p:strVal val="#ppt_h"/>
                                          </p:val>
                                        </p:tav>
                                        <p:tav tm="100000">
                                          <p:val>
                                            <p:strVal val="#ppt_h"/>
                                          </p:val>
                                        </p:tav>
                                      </p:tavLst>
                                    </p:anim>
                                    <p:animEffect transition="in" filter="fade">
                                      <p:cBhvr>
                                        <p:cTn id="23" dur="1000"/>
                                        <p:tgtEl>
                                          <p:spTgt spid="4"/>
                                        </p:tgtEl>
                                      </p:cBhvr>
                                    </p:animEffect>
                                  </p:childTnLst>
                                </p:cTn>
                              </p:par>
                              <p:par>
                                <p:cTn id="24" presetID="55" presetClass="entr" presetSubtype="0" fill="hold" grpId="0" nodeType="withEffect">
                                  <p:stCondLst>
                                    <p:cond delay="1500"/>
                                  </p:stCondLst>
                                  <p:childTnLst>
                                    <p:set>
                                      <p:cBhvr>
                                        <p:cTn id="25" dur="1" fill="hold">
                                          <p:stCondLst>
                                            <p:cond delay="0"/>
                                          </p:stCondLst>
                                        </p:cTn>
                                        <p:tgtEl>
                                          <p:spTgt spid="23"/>
                                        </p:tgtEl>
                                        <p:attrNameLst>
                                          <p:attrName>style.visibility</p:attrName>
                                        </p:attrNameLst>
                                      </p:cBhvr>
                                      <p:to>
                                        <p:strVal val="visible"/>
                                      </p:to>
                                    </p:set>
                                    <p:anim calcmode="lin" valueType="num">
                                      <p:cBhvr>
                                        <p:cTn id="26" dur="1500" fill="hold"/>
                                        <p:tgtEl>
                                          <p:spTgt spid="23"/>
                                        </p:tgtEl>
                                        <p:attrNameLst>
                                          <p:attrName>ppt_w</p:attrName>
                                        </p:attrNameLst>
                                      </p:cBhvr>
                                      <p:tavLst>
                                        <p:tav tm="0">
                                          <p:val>
                                            <p:strVal val="#ppt_w*0.70"/>
                                          </p:val>
                                        </p:tav>
                                        <p:tav tm="100000">
                                          <p:val>
                                            <p:strVal val="#ppt_w"/>
                                          </p:val>
                                        </p:tav>
                                      </p:tavLst>
                                    </p:anim>
                                    <p:anim calcmode="lin" valueType="num">
                                      <p:cBhvr>
                                        <p:cTn id="27" dur="1500" fill="hold"/>
                                        <p:tgtEl>
                                          <p:spTgt spid="23"/>
                                        </p:tgtEl>
                                        <p:attrNameLst>
                                          <p:attrName>ppt_h</p:attrName>
                                        </p:attrNameLst>
                                      </p:cBhvr>
                                      <p:tavLst>
                                        <p:tav tm="0">
                                          <p:val>
                                            <p:strVal val="#ppt_h"/>
                                          </p:val>
                                        </p:tav>
                                        <p:tav tm="100000">
                                          <p:val>
                                            <p:strVal val="#ppt_h"/>
                                          </p:val>
                                        </p:tav>
                                      </p:tavLst>
                                    </p:anim>
                                    <p:animEffect transition="in" filter="fade">
                                      <p:cBhvr>
                                        <p:cTn id="28" dur="1500"/>
                                        <p:tgtEl>
                                          <p:spTgt spid="23"/>
                                        </p:tgtEl>
                                      </p:cBhvr>
                                    </p:animEffect>
                                  </p:childTnLst>
                                </p:cTn>
                              </p:par>
                              <p:par>
                                <p:cTn id="29" presetID="55" presetClass="entr" presetSubtype="0" fill="hold" grpId="0" nodeType="withEffect">
                                  <p:stCondLst>
                                    <p:cond delay="1500"/>
                                  </p:stCondLst>
                                  <p:childTnLst>
                                    <p:set>
                                      <p:cBhvr>
                                        <p:cTn id="30" dur="1" fill="hold">
                                          <p:stCondLst>
                                            <p:cond delay="0"/>
                                          </p:stCondLst>
                                        </p:cTn>
                                        <p:tgtEl>
                                          <p:spTgt spid="24"/>
                                        </p:tgtEl>
                                        <p:attrNameLst>
                                          <p:attrName>style.visibility</p:attrName>
                                        </p:attrNameLst>
                                      </p:cBhvr>
                                      <p:to>
                                        <p:strVal val="visible"/>
                                      </p:to>
                                    </p:set>
                                    <p:anim calcmode="lin" valueType="num">
                                      <p:cBhvr>
                                        <p:cTn id="31" dur="1500" fill="hold"/>
                                        <p:tgtEl>
                                          <p:spTgt spid="24"/>
                                        </p:tgtEl>
                                        <p:attrNameLst>
                                          <p:attrName>ppt_w</p:attrName>
                                        </p:attrNameLst>
                                      </p:cBhvr>
                                      <p:tavLst>
                                        <p:tav tm="0">
                                          <p:val>
                                            <p:strVal val="#ppt_w*0.70"/>
                                          </p:val>
                                        </p:tav>
                                        <p:tav tm="100000">
                                          <p:val>
                                            <p:strVal val="#ppt_w"/>
                                          </p:val>
                                        </p:tav>
                                      </p:tavLst>
                                    </p:anim>
                                    <p:anim calcmode="lin" valueType="num">
                                      <p:cBhvr>
                                        <p:cTn id="32" dur="1500" fill="hold"/>
                                        <p:tgtEl>
                                          <p:spTgt spid="24"/>
                                        </p:tgtEl>
                                        <p:attrNameLst>
                                          <p:attrName>ppt_h</p:attrName>
                                        </p:attrNameLst>
                                      </p:cBhvr>
                                      <p:tavLst>
                                        <p:tav tm="0">
                                          <p:val>
                                            <p:strVal val="#ppt_h"/>
                                          </p:val>
                                        </p:tav>
                                        <p:tav tm="100000">
                                          <p:val>
                                            <p:strVal val="#ppt_h"/>
                                          </p:val>
                                        </p:tav>
                                      </p:tavLst>
                                    </p:anim>
                                    <p:animEffect transition="in" filter="fade">
                                      <p:cBhvr>
                                        <p:cTn id="33" dur="1500"/>
                                        <p:tgtEl>
                                          <p:spTgt spid="24"/>
                                        </p:tgtEl>
                                      </p:cBhvr>
                                    </p:animEffect>
                                  </p:childTnLst>
                                </p:cTn>
                              </p:par>
                              <p:par>
                                <p:cTn id="34" presetID="55" presetClass="entr" presetSubtype="0" fill="hold" grpId="0" nodeType="withEffect">
                                  <p:stCondLst>
                                    <p:cond delay="1500"/>
                                  </p:stCondLst>
                                  <p:childTnLst>
                                    <p:set>
                                      <p:cBhvr>
                                        <p:cTn id="35" dur="1" fill="hold">
                                          <p:stCondLst>
                                            <p:cond delay="0"/>
                                          </p:stCondLst>
                                        </p:cTn>
                                        <p:tgtEl>
                                          <p:spTgt spid="28"/>
                                        </p:tgtEl>
                                        <p:attrNameLst>
                                          <p:attrName>style.visibility</p:attrName>
                                        </p:attrNameLst>
                                      </p:cBhvr>
                                      <p:to>
                                        <p:strVal val="visible"/>
                                      </p:to>
                                    </p:set>
                                    <p:anim calcmode="lin" valueType="num">
                                      <p:cBhvr>
                                        <p:cTn id="36" dur="1500" fill="hold"/>
                                        <p:tgtEl>
                                          <p:spTgt spid="28"/>
                                        </p:tgtEl>
                                        <p:attrNameLst>
                                          <p:attrName>ppt_w</p:attrName>
                                        </p:attrNameLst>
                                      </p:cBhvr>
                                      <p:tavLst>
                                        <p:tav tm="0">
                                          <p:val>
                                            <p:strVal val="#ppt_w*0.70"/>
                                          </p:val>
                                        </p:tav>
                                        <p:tav tm="100000">
                                          <p:val>
                                            <p:strVal val="#ppt_w"/>
                                          </p:val>
                                        </p:tav>
                                      </p:tavLst>
                                    </p:anim>
                                    <p:anim calcmode="lin" valueType="num">
                                      <p:cBhvr>
                                        <p:cTn id="37" dur="1500" fill="hold"/>
                                        <p:tgtEl>
                                          <p:spTgt spid="28"/>
                                        </p:tgtEl>
                                        <p:attrNameLst>
                                          <p:attrName>ppt_h</p:attrName>
                                        </p:attrNameLst>
                                      </p:cBhvr>
                                      <p:tavLst>
                                        <p:tav tm="0">
                                          <p:val>
                                            <p:strVal val="#ppt_h"/>
                                          </p:val>
                                        </p:tav>
                                        <p:tav tm="100000">
                                          <p:val>
                                            <p:strVal val="#ppt_h"/>
                                          </p:val>
                                        </p:tav>
                                      </p:tavLst>
                                    </p:anim>
                                    <p:animEffect transition="in" filter="fade">
                                      <p:cBhvr>
                                        <p:cTn id="38" dur="1500"/>
                                        <p:tgtEl>
                                          <p:spTgt spid="28"/>
                                        </p:tgtEl>
                                      </p:cBhvr>
                                    </p:animEffect>
                                  </p:childTnLst>
                                </p:cTn>
                              </p:par>
                              <p:par>
                                <p:cTn id="39" presetID="55" presetClass="entr" presetSubtype="0" fill="hold" grpId="0" nodeType="withEffect">
                                  <p:stCondLst>
                                    <p:cond delay="1500"/>
                                  </p:stCondLst>
                                  <p:childTnLst>
                                    <p:set>
                                      <p:cBhvr>
                                        <p:cTn id="40" dur="1" fill="hold">
                                          <p:stCondLst>
                                            <p:cond delay="0"/>
                                          </p:stCondLst>
                                        </p:cTn>
                                        <p:tgtEl>
                                          <p:spTgt spid="29"/>
                                        </p:tgtEl>
                                        <p:attrNameLst>
                                          <p:attrName>style.visibility</p:attrName>
                                        </p:attrNameLst>
                                      </p:cBhvr>
                                      <p:to>
                                        <p:strVal val="visible"/>
                                      </p:to>
                                    </p:set>
                                    <p:anim calcmode="lin" valueType="num">
                                      <p:cBhvr>
                                        <p:cTn id="41" dur="1500" fill="hold"/>
                                        <p:tgtEl>
                                          <p:spTgt spid="29"/>
                                        </p:tgtEl>
                                        <p:attrNameLst>
                                          <p:attrName>ppt_w</p:attrName>
                                        </p:attrNameLst>
                                      </p:cBhvr>
                                      <p:tavLst>
                                        <p:tav tm="0">
                                          <p:val>
                                            <p:strVal val="#ppt_w*0.70"/>
                                          </p:val>
                                        </p:tav>
                                        <p:tav tm="100000">
                                          <p:val>
                                            <p:strVal val="#ppt_w"/>
                                          </p:val>
                                        </p:tav>
                                      </p:tavLst>
                                    </p:anim>
                                    <p:anim calcmode="lin" valueType="num">
                                      <p:cBhvr>
                                        <p:cTn id="42" dur="1500" fill="hold"/>
                                        <p:tgtEl>
                                          <p:spTgt spid="29"/>
                                        </p:tgtEl>
                                        <p:attrNameLst>
                                          <p:attrName>ppt_h</p:attrName>
                                        </p:attrNameLst>
                                      </p:cBhvr>
                                      <p:tavLst>
                                        <p:tav tm="0">
                                          <p:val>
                                            <p:strVal val="#ppt_h"/>
                                          </p:val>
                                        </p:tav>
                                        <p:tav tm="100000">
                                          <p:val>
                                            <p:strVal val="#ppt_h"/>
                                          </p:val>
                                        </p:tav>
                                      </p:tavLst>
                                    </p:anim>
                                    <p:animEffect transition="in" filter="fade">
                                      <p:cBhvr>
                                        <p:cTn id="43" dur="1500"/>
                                        <p:tgtEl>
                                          <p:spTgt spid="29"/>
                                        </p:tgtEl>
                                      </p:cBhvr>
                                    </p:animEffect>
                                  </p:childTnLst>
                                </p:cTn>
                              </p:par>
                              <p:par>
                                <p:cTn id="44" presetID="55" presetClass="entr" presetSubtype="0" fill="hold" grpId="0" nodeType="withEffect">
                                  <p:stCondLst>
                                    <p:cond delay="1500"/>
                                  </p:stCondLst>
                                  <p:childTnLst>
                                    <p:set>
                                      <p:cBhvr>
                                        <p:cTn id="45" dur="1" fill="hold">
                                          <p:stCondLst>
                                            <p:cond delay="0"/>
                                          </p:stCondLst>
                                        </p:cTn>
                                        <p:tgtEl>
                                          <p:spTgt spid="17"/>
                                        </p:tgtEl>
                                        <p:attrNameLst>
                                          <p:attrName>style.visibility</p:attrName>
                                        </p:attrNameLst>
                                      </p:cBhvr>
                                      <p:to>
                                        <p:strVal val="visible"/>
                                      </p:to>
                                    </p:set>
                                    <p:anim calcmode="lin" valueType="num">
                                      <p:cBhvr>
                                        <p:cTn id="46" dur="1500" fill="hold"/>
                                        <p:tgtEl>
                                          <p:spTgt spid="17"/>
                                        </p:tgtEl>
                                        <p:attrNameLst>
                                          <p:attrName>ppt_w</p:attrName>
                                        </p:attrNameLst>
                                      </p:cBhvr>
                                      <p:tavLst>
                                        <p:tav tm="0">
                                          <p:val>
                                            <p:strVal val="#ppt_w*0.70"/>
                                          </p:val>
                                        </p:tav>
                                        <p:tav tm="100000">
                                          <p:val>
                                            <p:strVal val="#ppt_w"/>
                                          </p:val>
                                        </p:tav>
                                      </p:tavLst>
                                    </p:anim>
                                    <p:anim calcmode="lin" valueType="num">
                                      <p:cBhvr>
                                        <p:cTn id="47" dur="1500" fill="hold"/>
                                        <p:tgtEl>
                                          <p:spTgt spid="17"/>
                                        </p:tgtEl>
                                        <p:attrNameLst>
                                          <p:attrName>ppt_h</p:attrName>
                                        </p:attrNameLst>
                                      </p:cBhvr>
                                      <p:tavLst>
                                        <p:tav tm="0">
                                          <p:val>
                                            <p:strVal val="#ppt_h"/>
                                          </p:val>
                                        </p:tav>
                                        <p:tav tm="100000">
                                          <p:val>
                                            <p:strVal val="#ppt_h"/>
                                          </p:val>
                                        </p:tav>
                                      </p:tavLst>
                                    </p:anim>
                                    <p:animEffect transition="in" filter="fade">
                                      <p:cBhvr>
                                        <p:cTn id="48" dur="1500"/>
                                        <p:tgtEl>
                                          <p:spTgt spid="17"/>
                                        </p:tgtEl>
                                      </p:cBhvr>
                                    </p:animEffect>
                                  </p:childTnLst>
                                </p:cTn>
                              </p:par>
                              <p:par>
                                <p:cTn id="49" presetID="55" presetClass="entr" presetSubtype="0" fill="hold" grpId="0" nodeType="withEffect">
                                  <p:stCondLst>
                                    <p:cond delay="1500"/>
                                  </p:stCondLst>
                                  <p:childTnLst>
                                    <p:set>
                                      <p:cBhvr>
                                        <p:cTn id="50" dur="1" fill="hold">
                                          <p:stCondLst>
                                            <p:cond delay="0"/>
                                          </p:stCondLst>
                                        </p:cTn>
                                        <p:tgtEl>
                                          <p:spTgt spid="16"/>
                                        </p:tgtEl>
                                        <p:attrNameLst>
                                          <p:attrName>style.visibility</p:attrName>
                                        </p:attrNameLst>
                                      </p:cBhvr>
                                      <p:to>
                                        <p:strVal val="visible"/>
                                      </p:to>
                                    </p:set>
                                    <p:anim calcmode="lin" valueType="num">
                                      <p:cBhvr>
                                        <p:cTn id="51" dur="1500" fill="hold"/>
                                        <p:tgtEl>
                                          <p:spTgt spid="16"/>
                                        </p:tgtEl>
                                        <p:attrNameLst>
                                          <p:attrName>ppt_w</p:attrName>
                                        </p:attrNameLst>
                                      </p:cBhvr>
                                      <p:tavLst>
                                        <p:tav tm="0">
                                          <p:val>
                                            <p:strVal val="#ppt_w*0.70"/>
                                          </p:val>
                                        </p:tav>
                                        <p:tav tm="100000">
                                          <p:val>
                                            <p:strVal val="#ppt_w"/>
                                          </p:val>
                                        </p:tav>
                                      </p:tavLst>
                                    </p:anim>
                                    <p:anim calcmode="lin" valueType="num">
                                      <p:cBhvr>
                                        <p:cTn id="52" dur="1500" fill="hold"/>
                                        <p:tgtEl>
                                          <p:spTgt spid="16"/>
                                        </p:tgtEl>
                                        <p:attrNameLst>
                                          <p:attrName>ppt_h</p:attrName>
                                        </p:attrNameLst>
                                      </p:cBhvr>
                                      <p:tavLst>
                                        <p:tav tm="0">
                                          <p:val>
                                            <p:strVal val="#ppt_h"/>
                                          </p:val>
                                        </p:tav>
                                        <p:tav tm="100000">
                                          <p:val>
                                            <p:strVal val="#ppt_h"/>
                                          </p:val>
                                        </p:tav>
                                      </p:tavLst>
                                    </p:anim>
                                    <p:animEffect transition="in" filter="fade">
                                      <p:cBhvr>
                                        <p:cTn id="53" dur="1500"/>
                                        <p:tgtEl>
                                          <p:spTgt spid="16"/>
                                        </p:tgtEl>
                                      </p:cBhvr>
                                    </p:animEffect>
                                  </p:childTnLst>
                                </p:cTn>
                              </p:par>
                              <p:par>
                                <p:cTn id="54" presetID="55" presetClass="entr" presetSubtype="0" fill="hold" grpId="0" nodeType="withEffect">
                                  <p:stCondLst>
                                    <p:cond delay="1500"/>
                                  </p:stCondLst>
                                  <p:childTnLst>
                                    <p:set>
                                      <p:cBhvr>
                                        <p:cTn id="55" dur="1" fill="hold">
                                          <p:stCondLst>
                                            <p:cond delay="0"/>
                                          </p:stCondLst>
                                        </p:cTn>
                                        <p:tgtEl>
                                          <p:spTgt spid="13"/>
                                        </p:tgtEl>
                                        <p:attrNameLst>
                                          <p:attrName>style.visibility</p:attrName>
                                        </p:attrNameLst>
                                      </p:cBhvr>
                                      <p:to>
                                        <p:strVal val="visible"/>
                                      </p:to>
                                    </p:set>
                                    <p:anim calcmode="lin" valueType="num">
                                      <p:cBhvr>
                                        <p:cTn id="56" dur="1500" fill="hold"/>
                                        <p:tgtEl>
                                          <p:spTgt spid="13"/>
                                        </p:tgtEl>
                                        <p:attrNameLst>
                                          <p:attrName>ppt_w</p:attrName>
                                        </p:attrNameLst>
                                      </p:cBhvr>
                                      <p:tavLst>
                                        <p:tav tm="0">
                                          <p:val>
                                            <p:strVal val="#ppt_w*0.70"/>
                                          </p:val>
                                        </p:tav>
                                        <p:tav tm="100000">
                                          <p:val>
                                            <p:strVal val="#ppt_w"/>
                                          </p:val>
                                        </p:tav>
                                      </p:tavLst>
                                    </p:anim>
                                    <p:anim calcmode="lin" valueType="num">
                                      <p:cBhvr>
                                        <p:cTn id="57" dur="1500" fill="hold"/>
                                        <p:tgtEl>
                                          <p:spTgt spid="13"/>
                                        </p:tgtEl>
                                        <p:attrNameLst>
                                          <p:attrName>ppt_h</p:attrName>
                                        </p:attrNameLst>
                                      </p:cBhvr>
                                      <p:tavLst>
                                        <p:tav tm="0">
                                          <p:val>
                                            <p:strVal val="#ppt_h"/>
                                          </p:val>
                                        </p:tav>
                                        <p:tav tm="100000">
                                          <p:val>
                                            <p:strVal val="#ppt_h"/>
                                          </p:val>
                                        </p:tav>
                                      </p:tavLst>
                                    </p:anim>
                                    <p:animEffect transition="in" filter="fade">
                                      <p:cBhvr>
                                        <p:cTn id="58" dur="1500"/>
                                        <p:tgtEl>
                                          <p:spTgt spid="13"/>
                                        </p:tgtEl>
                                      </p:cBhvr>
                                    </p:animEffect>
                                  </p:childTnLst>
                                </p:cTn>
                              </p:par>
                              <p:par>
                                <p:cTn id="59" presetID="55" presetClass="entr" presetSubtype="0" fill="hold" grpId="0" nodeType="withEffect">
                                  <p:stCondLst>
                                    <p:cond delay="1500"/>
                                  </p:stCondLst>
                                  <p:childTnLst>
                                    <p:set>
                                      <p:cBhvr>
                                        <p:cTn id="60" dur="1" fill="hold">
                                          <p:stCondLst>
                                            <p:cond delay="0"/>
                                          </p:stCondLst>
                                        </p:cTn>
                                        <p:tgtEl>
                                          <p:spTgt spid="7"/>
                                        </p:tgtEl>
                                        <p:attrNameLst>
                                          <p:attrName>style.visibility</p:attrName>
                                        </p:attrNameLst>
                                      </p:cBhvr>
                                      <p:to>
                                        <p:strVal val="visible"/>
                                      </p:to>
                                    </p:set>
                                    <p:anim calcmode="lin" valueType="num">
                                      <p:cBhvr>
                                        <p:cTn id="61" dur="1500" fill="hold"/>
                                        <p:tgtEl>
                                          <p:spTgt spid="7"/>
                                        </p:tgtEl>
                                        <p:attrNameLst>
                                          <p:attrName>ppt_w</p:attrName>
                                        </p:attrNameLst>
                                      </p:cBhvr>
                                      <p:tavLst>
                                        <p:tav tm="0">
                                          <p:val>
                                            <p:strVal val="#ppt_w*0.70"/>
                                          </p:val>
                                        </p:tav>
                                        <p:tav tm="100000">
                                          <p:val>
                                            <p:strVal val="#ppt_w"/>
                                          </p:val>
                                        </p:tav>
                                      </p:tavLst>
                                    </p:anim>
                                    <p:anim calcmode="lin" valueType="num">
                                      <p:cBhvr>
                                        <p:cTn id="62" dur="1500" fill="hold"/>
                                        <p:tgtEl>
                                          <p:spTgt spid="7"/>
                                        </p:tgtEl>
                                        <p:attrNameLst>
                                          <p:attrName>ppt_h</p:attrName>
                                        </p:attrNameLst>
                                      </p:cBhvr>
                                      <p:tavLst>
                                        <p:tav tm="0">
                                          <p:val>
                                            <p:strVal val="#ppt_h"/>
                                          </p:val>
                                        </p:tav>
                                        <p:tav tm="100000">
                                          <p:val>
                                            <p:strVal val="#ppt_h"/>
                                          </p:val>
                                        </p:tav>
                                      </p:tavLst>
                                    </p:anim>
                                    <p:animEffect transition="in" filter="fade">
                                      <p:cBhvr>
                                        <p:cTn id="63" dur="1500"/>
                                        <p:tgtEl>
                                          <p:spTgt spid="7"/>
                                        </p:tgtEl>
                                      </p:cBhvr>
                                    </p:animEffect>
                                  </p:childTnLst>
                                </p:cTn>
                              </p:par>
                              <p:par>
                                <p:cTn id="64" presetID="10" presetClass="entr" presetSubtype="0" fill="hold" nodeType="withEffect">
                                  <p:stCondLst>
                                    <p:cond delay="1500"/>
                                  </p:stCondLst>
                                  <p:childTnLst>
                                    <p:set>
                                      <p:cBhvr>
                                        <p:cTn id="65" dur="1" fill="hold">
                                          <p:stCondLst>
                                            <p:cond delay="0"/>
                                          </p:stCondLst>
                                        </p:cTn>
                                        <p:tgtEl>
                                          <p:spTgt spid="208"/>
                                        </p:tgtEl>
                                        <p:attrNameLst>
                                          <p:attrName>style.visibility</p:attrName>
                                        </p:attrNameLst>
                                      </p:cBhvr>
                                      <p:to>
                                        <p:strVal val="visible"/>
                                      </p:to>
                                    </p:set>
                                    <p:animEffect transition="in" filter="fade">
                                      <p:cBhvr>
                                        <p:cTn id="66" dur="1500"/>
                                        <p:tgtEl>
                                          <p:spTgt spid="208"/>
                                        </p:tgtEl>
                                      </p:cBhvr>
                                    </p:animEffect>
                                  </p:childTnLst>
                                </p:cTn>
                              </p:par>
                              <p:par>
                                <p:cTn id="67" presetID="10" presetClass="entr" presetSubtype="0" fill="hold" nodeType="withEffect">
                                  <p:stCondLst>
                                    <p:cond delay="2250"/>
                                  </p:stCondLst>
                                  <p:childTnLst>
                                    <p:set>
                                      <p:cBhvr>
                                        <p:cTn id="68" dur="1" fill="hold">
                                          <p:stCondLst>
                                            <p:cond delay="0"/>
                                          </p:stCondLst>
                                        </p:cTn>
                                        <p:tgtEl>
                                          <p:spTgt spid="209"/>
                                        </p:tgtEl>
                                        <p:attrNameLst>
                                          <p:attrName>style.visibility</p:attrName>
                                        </p:attrNameLst>
                                      </p:cBhvr>
                                      <p:to>
                                        <p:strVal val="visible"/>
                                      </p:to>
                                    </p:set>
                                    <p:animEffect transition="in" filter="fade">
                                      <p:cBhvr>
                                        <p:cTn id="69" dur="1500"/>
                                        <p:tgtEl>
                                          <p:spTgt spid="209"/>
                                        </p:tgtEl>
                                      </p:cBhvr>
                                    </p:animEffect>
                                  </p:childTnLst>
                                </p:cTn>
                              </p:par>
                              <p:par>
                                <p:cTn id="70" presetID="55" presetClass="entr" presetSubtype="0" fill="hold" grpId="0" nodeType="withEffect">
                                  <p:stCondLst>
                                    <p:cond delay="2250"/>
                                  </p:stCondLst>
                                  <p:childTnLst>
                                    <p:set>
                                      <p:cBhvr>
                                        <p:cTn id="71" dur="1" fill="hold">
                                          <p:stCondLst>
                                            <p:cond delay="0"/>
                                          </p:stCondLst>
                                        </p:cTn>
                                        <p:tgtEl>
                                          <p:spTgt spid="11"/>
                                        </p:tgtEl>
                                        <p:attrNameLst>
                                          <p:attrName>style.visibility</p:attrName>
                                        </p:attrNameLst>
                                      </p:cBhvr>
                                      <p:to>
                                        <p:strVal val="visible"/>
                                      </p:to>
                                    </p:set>
                                    <p:anim calcmode="lin" valueType="num">
                                      <p:cBhvr>
                                        <p:cTn id="72" dur="1500" fill="hold"/>
                                        <p:tgtEl>
                                          <p:spTgt spid="11"/>
                                        </p:tgtEl>
                                        <p:attrNameLst>
                                          <p:attrName>ppt_w</p:attrName>
                                        </p:attrNameLst>
                                      </p:cBhvr>
                                      <p:tavLst>
                                        <p:tav tm="0">
                                          <p:val>
                                            <p:strVal val="#ppt_w*0.70"/>
                                          </p:val>
                                        </p:tav>
                                        <p:tav tm="100000">
                                          <p:val>
                                            <p:strVal val="#ppt_w"/>
                                          </p:val>
                                        </p:tav>
                                      </p:tavLst>
                                    </p:anim>
                                    <p:anim calcmode="lin" valueType="num">
                                      <p:cBhvr>
                                        <p:cTn id="73" dur="1500" fill="hold"/>
                                        <p:tgtEl>
                                          <p:spTgt spid="11"/>
                                        </p:tgtEl>
                                        <p:attrNameLst>
                                          <p:attrName>ppt_h</p:attrName>
                                        </p:attrNameLst>
                                      </p:cBhvr>
                                      <p:tavLst>
                                        <p:tav tm="0">
                                          <p:val>
                                            <p:strVal val="#ppt_h"/>
                                          </p:val>
                                        </p:tav>
                                        <p:tav tm="100000">
                                          <p:val>
                                            <p:strVal val="#ppt_h"/>
                                          </p:val>
                                        </p:tav>
                                      </p:tavLst>
                                    </p:anim>
                                    <p:animEffect transition="in" filter="fade">
                                      <p:cBhvr>
                                        <p:cTn id="74" dur="1500"/>
                                        <p:tgtEl>
                                          <p:spTgt spid="11"/>
                                        </p:tgtEl>
                                      </p:cBhvr>
                                    </p:animEffect>
                                  </p:childTnLst>
                                </p:cTn>
                              </p:par>
                              <p:par>
                                <p:cTn id="75" presetID="55" presetClass="entr" presetSubtype="0" fill="hold" grpId="0" nodeType="withEffect">
                                  <p:stCondLst>
                                    <p:cond delay="2250"/>
                                  </p:stCondLst>
                                  <p:childTnLst>
                                    <p:set>
                                      <p:cBhvr>
                                        <p:cTn id="76" dur="1" fill="hold">
                                          <p:stCondLst>
                                            <p:cond delay="0"/>
                                          </p:stCondLst>
                                        </p:cTn>
                                        <p:tgtEl>
                                          <p:spTgt spid="12"/>
                                        </p:tgtEl>
                                        <p:attrNameLst>
                                          <p:attrName>style.visibility</p:attrName>
                                        </p:attrNameLst>
                                      </p:cBhvr>
                                      <p:to>
                                        <p:strVal val="visible"/>
                                      </p:to>
                                    </p:set>
                                    <p:anim calcmode="lin" valueType="num">
                                      <p:cBhvr>
                                        <p:cTn id="77" dur="1500" fill="hold"/>
                                        <p:tgtEl>
                                          <p:spTgt spid="12"/>
                                        </p:tgtEl>
                                        <p:attrNameLst>
                                          <p:attrName>ppt_w</p:attrName>
                                        </p:attrNameLst>
                                      </p:cBhvr>
                                      <p:tavLst>
                                        <p:tav tm="0">
                                          <p:val>
                                            <p:strVal val="#ppt_w*0.70"/>
                                          </p:val>
                                        </p:tav>
                                        <p:tav tm="100000">
                                          <p:val>
                                            <p:strVal val="#ppt_w"/>
                                          </p:val>
                                        </p:tav>
                                      </p:tavLst>
                                    </p:anim>
                                    <p:anim calcmode="lin" valueType="num">
                                      <p:cBhvr>
                                        <p:cTn id="78" dur="1500" fill="hold"/>
                                        <p:tgtEl>
                                          <p:spTgt spid="12"/>
                                        </p:tgtEl>
                                        <p:attrNameLst>
                                          <p:attrName>ppt_h</p:attrName>
                                        </p:attrNameLst>
                                      </p:cBhvr>
                                      <p:tavLst>
                                        <p:tav tm="0">
                                          <p:val>
                                            <p:strVal val="#ppt_h"/>
                                          </p:val>
                                        </p:tav>
                                        <p:tav tm="100000">
                                          <p:val>
                                            <p:strVal val="#ppt_h"/>
                                          </p:val>
                                        </p:tav>
                                      </p:tavLst>
                                    </p:anim>
                                    <p:animEffect transition="in" filter="fade">
                                      <p:cBhvr>
                                        <p:cTn id="79" dur="1500"/>
                                        <p:tgtEl>
                                          <p:spTgt spid="12"/>
                                        </p:tgtEl>
                                      </p:cBhvr>
                                    </p:animEffect>
                                  </p:childTnLst>
                                </p:cTn>
                              </p:par>
                              <p:par>
                                <p:cTn id="80" presetID="10" presetClass="entr" presetSubtype="0" fill="hold" nodeType="withEffect">
                                  <p:stCondLst>
                                    <p:cond delay="3000"/>
                                  </p:stCondLst>
                                  <p:childTnLst>
                                    <p:set>
                                      <p:cBhvr>
                                        <p:cTn id="81" dur="1" fill="hold">
                                          <p:stCondLst>
                                            <p:cond delay="0"/>
                                          </p:stCondLst>
                                        </p:cTn>
                                        <p:tgtEl>
                                          <p:spTgt spid="212"/>
                                        </p:tgtEl>
                                        <p:attrNameLst>
                                          <p:attrName>style.visibility</p:attrName>
                                        </p:attrNameLst>
                                      </p:cBhvr>
                                      <p:to>
                                        <p:strVal val="visible"/>
                                      </p:to>
                                    </p:set>
                                    <p:animEffect transition="in" filter="fade">
                                      <p:cBhvr>
                                        <p:cTn id="82" dur="1500"/>
                                        <p:tgtEl>
                                          <p:spTgt spid="212"/>
                                        </p:tgtEl>
                                      </p:cBhvr>
                                    </p:animEffect>
                                  </p:childTnLst>
                                </p:cTn>
                              </p:par>
                              <p:par>
                                <p:cTn id="83" presetID="55" presetClass="entr" presetSubtype="0" fill="hold" grpId="0" nodeType="withEffect">
                                  <p:stCondLst>
                                    <p:cond delay="3000"/>
                                  </p:stCondLst>
                                  <p:childTnLst>
                                    <p:set>
                                      <p:cBhvr>
                                        <p:cTn id="84" dur="1" fill="hold">
                                          <p:stCondLst>
                                            <p:cond delay="0"/>
                                          </p:stCondLst>
                                        </p:cTn>
                                        <p:tgtEl>
                                          <p:spTgt spid="6"/>
                                        </p:tgtEl>
                                        <p:attrNameLst>
                                          <p:attrName>style.visibility</p:attrName>
                                        </p:attrNameLst>
                                      </p:cBhvr>
                                      <p:to>
                                        <p:strVal val="visible"/>
                                      </p:to>
                                    </p:set>
                                    <p:anim calcmode="lin" valueType="num">
                                      <p:cBhvr>
                                        <p:cTn id="85" dur="1500" fill="hold"/>
                                        <p:tgtEl>
                                          <p:spTgt spid="6"/>
                                        </p:tgtEl>
                                        <p:attrNameLst>
                                          <p:attrName>ppt_w</p:attrName>
                                        </p:attrNameLst>
                                      </p:cBhvr>
                                      <p:tavLst>
                                        <p:tav tm="0">
                                          <p:val>
                                            <p:strVal val="#ppt_w*0.70"/>
                                          </p:val>
                                        </p:tav>
                                        <p:tav tm="100000">
                                          <p:val>
                                            <p:strVal val="#ppt_w"/>
                                          </p:val>
                                        </p:tav>
                                      </p:tavLst>
                                    </p:anim>
                                    <p:anim calcmode="lin" valueType="num">
                                      <p:cBhvr>
                                        <p:cTn id="86" dur="1500" fill="hold"/>
                                        <p:tgtEl>
                                          <p:spTgt spid="6"/>
                                        </p:tgtEl>
                                        <p:attrNameLst>
                                          <p:attrName>ppt_h</p:attrName>
                                        </p:attrNameLst>
                                      </p:cBhvr>
                                      <p:tavLst>
                                        <p:tav tm="0">
                                          <p:val>
                                            <p:strVal val="#ppt_h"/>
                                          </p:val>
                                        </p:tav>
                                        <p:tav tm="100000">
                                          <p:val>
                                            <p:strVal val="#ppt_h"/>
                                          </p:val>
                                        </p:tav>
                                      </p:tavLst>
                                    </p:anim>
                                    <p:animEffect transition="in" filter="fade">
                                      <p:cBhvr>
                                        <p:cTn id="87" dur="1500"/>
                                        <p:tgtEl>
                                          <p:spTgt spid="6"/>
                                        </p:tgtEl>
                                      </p:cBhvr>
                                    </p:animEffect>
                                  </p:childTnLst>
                                </p:cTn>
                              </p:par>
                              <p:par>
                                <p:cTn id="88" presetID="55" presetClass="entr" presetSubtype="0" fill="hold" grpId="0" nodeType="withEffect">
                                  <p:stCondLst>
                                    <p:cond delay="3000"/>
                                  </p:stCondLst>
                                  <p:childTnLst>
                                    <p:set>
                                      <p:cBhvr>
                                        <p:cTn id="89" dur="1" fill="hold">
                                          <p:stCondLst>
                                            <p:cond delay="0"/>
                                          </p:stCondLst>
                                        </p:cTn>
                                        <p:tgtEl>
                                          <p:spTgt spid="22"/>
                                        </p:tgtEl>
                                        <p:attrNameLst>
                                          <p:attrName>style.visibility</p:attrName>
                                        </p:attrNameLst>
                                      </p:cBhvr>
                                      <p:to>
                                        <p:strVal val="visible"/>
                                      </p:to>
                                    </p:set>
                                    <p:anim calcmode="lin" valueType="num">
                                      <p:cBhvr>
                                        <p:cTn id="90" dur="1500" fill="hold"/>
                                        <p:tgtEl>
                                          <p:spTgt spid="22"/>
                                        </p:tgtEl>
                                        <p:attrNameLst>
                                          <p:attrName>ppt_w</p:attrName>
                                        </p:attrNameLst>
                                      </p:cBhvr>
                                      <p:tavLst>
                                        <p:tav tm="0">
                                          <p:val>
                                            <p:strVal val="#ppt_w*0.70"/>
                                          </p:val>
                                        </p:tav>
                                        <p:tav tm="100000">
                                          <p:val>
                                            <p:strVal val="#ppt_w"/>
                                          </p:val>
                                        </p:tav>
                                      </p:tavLst>
                                    </p:anim>
                                    <p:anim calcmode="lin" valueType="num">
                                      <p:cBhvr>
                                        <p:cTn id="91" dur="1500" fill="hold"/>
                                        <p:tgtEl>
                                          <p:spTgt spid="22"/>
                                        </p:tgtEl>
                                        <p:attrNameLst>
                                          <p:attrName>ppt_h</p:attrName>
                                        </p:attrNameLst>
                                      </p:cBhvr>
                                      <p:tavLst>
                                        <p:tav tm="0">
                                          <p:val>
                                            <p:strVal val="#ppt_h"/>
                                          </p:val>
                                        </p:tav>
                                        <p:tav tm="100000">
                                          <p:val>
                                            <p:strVal val="#ppt_h"/>
                                          </p:val>
                                        </p:tav>
                                      </p:tavLst>
                                    </p:anim>
                                    <p:animEffect transition="in" filter="fade">
                                      <p:cBhvr>
                                        <p:cTn id="92" dur="1500"/>
                                        <p:tgtEl>
                                          <p:spTgt spid="22"/>
                                        </p:tgtEl>
                                      </p:cBhvr>
                                    </p:animEffect>
                                  </p:childTnLst>
                                </p:cTn>
                              </p:par>
                              <p:par>
                                <p:cTn id="93" presetID="55" presetClass="entr" presetSubtype="0" fill="hold" grpId="0" nodeType="withEffect">
                                  <p:stCondLst>
                                    <p:cond delay="3000"/>
                                  </p:stCondLst>
                                  <p:childTnLst>
                                    <p:set>
                                      <p:cBhvr>
                                        <p:cTn id="94" dur="1" fill="hold">
                                          <p:stCondLst>
                                            <p:cond delay="0"/>
                                          </p:stCondLst>
                                        </p:cTn>
                                        <p:tgtEl>
                                          <p:spTgt spid="26"/>
                                        </p:tgtEl>
                                        <p:attrNameLst>
                                          <p:attrName>style.visibility</p:attrName>
                                        </p:attrNameLst>
                                      </p:cBhvr>
                                      <p:to>
                                        <p:strVal val="visible"/>
                                      </p:to>
                                    </p:set>
                                    <p:anim calcmode="lin" valueType="num">
                                      <p:cBhvr>
                                        <p:cTn id="95" dur="1500" fill="hold"/>
                                        <p:tgtEl>
                                          <p:spTgt spid="26"/>
                                        </p:tgtEl>
                                        <p:attrNameLst>
                                          <p:attrName>ppt_w</p:attrName>
                                        </p:attrNameLst>
                                      </p:cBhvr>
                                      <p:tavLst>
                                        <p:tav tm="0">
                                          <p:val>
                                            <p:strVal val="#ppt_w*0.70"/>
                                          </p:val>
                                        </p:tav>
                                        <p:tav tm="100000">
                                          <p:val>
                                            <p:strVal val="#ppt_w"/>
                                          </p:val>
                                        </p:tav>
                                      </p:tavLst>
                                    </p:anim>
                                    <p:anim calcmode="lin" valueType="num">
                                      <p:cBhvr>
                                        <p:cTn id="96" dur="1500" fill="hold"/>
                                        <p:tgtEl>
                                          <p:spTgt spid="26"/>
                                        </p:tgtEl>
                                        <p:attrNameLst>
                                          <p:attrName>ppt_h</p:attrName>
                                        </p:attrNameLst>
                                      </p:cBhvr>
                                      <p:tavLst>
                                        <p:tav tm="0">
                                          <p:val>
                                            <p:strVal val="#ppt_h"/>
                                          </p:val>
                                        </p:tav>
                                        <p:tav tm="100000">
                                          <p:val>
                                            <p:strVal val="#ppt_h"/>
                                          </p:val>
                                        </p:tav>
                                      </p:tavLst>
                                    </p:anim>
                                    <p:animEffect transition="in" filter="fade">
                                      <p:cBhvr>
                                        <p:cTn id="97" dur="1500"/>
                                        <p:tgtEl>
                                          <p:spTgt spid="26"/>
                                        </p:tgtEl>
                                      </p:cBhvr>
                                    </p:animEffect>
                                  </p:childTnLst>
                                </p:cTn>
                              </p:par>
                              <p:par>
                                <p:cTn id="98" presetID="55" presetClass="entr" presetSubtype="0" fill="hold" grpId="0" nodeType="withEffect">
                                  <p:stCondLst>
                                    <p:cond delay="3000"/>
                                  </p:stCondLst>
                                  <p:childTnLst>
                                    <p:set>
                                      <p:cBhvr>
                                        <p:cTn id="99" dur="1" fill="hold">
                                          <p:stCondLst>
                                            <p:cond delay="0"/>
                                          </p:stCondLst>
                                        </p:cTn>
                                        <p:tgtEl>
                                          <p:spTgt spid="27"/>
                                        </p:tgtEl>
                                        <p:attrNameLst>
                                          <p:attrName>style.visibility</p:attrName>
                                        </p:attrNameLst>
                                      </p:cBhvr>
                                      <p:to>
                                        <p:strVal val="visible"/>
                                      </p:to>
                                    </p:set>
                                    <p:anim calcmode="lin" valueType="num">
                                      <p:cBhvr>
                                        <p:cTn id="100" dur="1500" fill="hold"/>
                                        <p:tgtEl>
                                          <p:spTgt spid="27"/>
                                        </p:tgtEl>
                                        <p:attrNameLst>
                                          <p:attrName>ppt_w</p:attrName>
                                        </p:attrNameLst>
                                      </p:cBhvr>
                                      <p:tavLst>
                                        <p:tav tm="0">
                                          <p:val>
                                            <p:strVal val="#ppt_w*0.70"/>
                                          </p:val>
                                        </p:tav>
                                        <p:tav tm="100000">
                                          <p:val>
                                            <p:strVal val="#ppt_w"/>
                                          </p:val>
                                        </p:tav>
                                      </p:tavLst>
                                    </p:anim>
                                    <p:anim calcmode="lin" valueType="num">
                                      <p:cBhvr>
                                        <p:cTn id="101" dur="1500" fill="hold"/>
                                        <p:tgtEl>
                                          <p:spTgt spid="27"/>
                                        </p:tgtEl>
                                        <p:attrNameLst>
                                          <p:attrName>ppt_h</p:attrName>
                                        </p:attrNameLst>
                                      </p:cBhvr>
                                      <p:tavLst>
                                        <p:tav tm="0">
                                          <p:val>
                                            <p:strVal val="#ppt_h"/>
                                          </p:val>
                                        </p:tav>
                                        <p:tav tm="100000">
                                          <p:val>
                                            <p:strVal val="#ppt_h"/>
                                          </p:val>
                                        </p:tav>
                                      </p:tavLst>
                                    </p:anim>
                                    <p:animEffect transition="in" filter="fade">
                                      <p:cBhvr>
                                        <p:cTn id="102" dur="1500"/>
                                        <p:tgtEl>
                                          <p:spTgt spid="27"/>
                                        </p:tgtEl>
                                      </p:cBhvr>
                                    </p:animEffect>
                                  </p:childTnLst>
                                </p:cTn>
                              </p:par>
                              <p:par>
                                <p:cTn id="103" presetID="10" presetClass="entr" presetSubtype="0" fill="hold" nodeType="withEffect">
                                  <p:stCondLst>
                                    <p:cond delay="3750"/>
                                  </p:stCondLst>
                                  <p:childTnLst>
                                    <p:set>
                                      <p:cBhvr>
                                        <p:cTn id="104" dur="1" fill="hold">
                                          <p:stCondLst>
                                            <p:cond delay="0"/>
                                          </p:stCondLst>
                                        </p:cTn>
                                        <p:tgtEl>
                                          <p:spTgt spid="218"/>
                                        </p:tgtEl>
                                        <p:attrNameLst>
                                          <p:attrName>style.visibility</p:attrName>
                                        </p:attrNameLst>
                                      </p:cBhvr>
                                      <p:to>
                                        <p:strVal val="visible"/>
                                      </p:to>
                                    </p:set>
                                    <p:animEffect transition="in" filter="fade">
                                      <p:cBhvr>
                                        <p:cTn id="105" dur="1500"/>
                                        <p:tgtEl>
                                          <p:spTgt spid="218"/>
                                        </p:tgtEl>
                                      </p:cBhvr>
                                    </p:animEffect>
                                  </p:childTnLst>
                                </p:cTn>
                              </p:par>
                              <p:par>
                                <p:cTn id="106" presetID="55" presetClass="entr" presetSubtype="0" fill="hold" grpId="0" nodeType="withEffect">
                                  <p:stCondLst>
                                    <p:cond delay="3750"/>
                                  </p:stCondLst>
                                  <p:childTnLst>
                                    <p:set>
                                      <p:cBhvr>
                                        <p:cTn id="107" dur="1" fill="hold">
                                          <p:stCondLst>
                                            <p:cond delay="0"/>
                                          </p:stCondLst>
                                        </p:cTn>
                                        <p:tgtEl>
                                          <p:spTgt spid="8"/>
                                        </p:tgtEl>
                                        <p:attrNameLst>
                                          <p:attrName>style.visibility</p:attrName>
                                        </p:attrNameLst>
                                      </p:cBhvr>
                                      <p:to>
                                        <p:strVal val="visible"/>
                                      </p:to>
                                    </p:set>
                                    <p:anim calcmode="lin" valueType="num">
                                      <p:cBhvr>
                                        <p:cTn id="108" dur="1500" fill="hold"/>
                                        <p:tgtEl>
                                          <p:spTgt spid="8"/>
                                        </p:tgtEl>
                                        <p:attrNameLst>
                                          <p:attrName>ppt_w</p:attrName>
                                        </p:attrNameLst>
                                      </p:cBhvr>
                                      <p:tavLst>
                                        <p:tav tm="0">
                                          <p:val>
                                            <p:strVal val="#ppt_w*0.70"/>
                                          </p:val>
                                        </p:tav>
                                        <p:tav tm="100000">
                                          <p:val>
                                            <p:strVal val="#ppt_w"/>
                                          </p:val>
                                        </p:tav>
                                      </p:tavLst>
                                    </p:anim>
                                    <p:anim calcmode="lin" valueType="num">
                                      <p:cBhvr>
                                        <p:cTn id="109" dur="1500" fill="hold"/>
                                        <p:tgtEl>
                                          <p:spTgt spid="8"/>
                                        </p:tgtEl>
                                        <p:attrNameLst>
                                          <p:attrName>ppt_h</p:attrName>
                                        </p:attrNameLst>
                                      </p:cBhvr>
                                      <p:tavLst>
                                        <p:tav tm="0">
                                          <p:val>
                                            <p:strVal val="#ppt_h"/>
                                          </p:val>
                                        </p:tav>
                                        <p:tav tm="100000">
                                          <p:val>
                                            <p:strVal val="#ppt_h"/>
                                          </p:val>
                                        </p:tav>
                                      </p:tavLst>
                                    </p:anim>
                                    <p:animEffect transition="in" filter="fade">
                                      <p:cBhvr>
                                        <p:cTn id="110" dur="1500"/>
                                        <p:tgtEl>
                                          <p:spTgt spid="8"/>
                                        </p:tgtEl>
                                      </p:cBhvr>
                                    </p:animEffect>
                                  </p:childTnLst>
                                </p:cTn>
                              </p:par>
                              <p:par>
                                <p:cTn id="111" presetID="55" presetClass="entr" presetSubtype="0" fill="hold" grpId="0" nodeType="withEffect">
                                  <p:stCondLst>
                                    <p:cond delay="3750"/>
                                  </p:stCondLst>
                                  <p:childTnLst>
                                    <p:set>
                                      <p:cBhvr>
                                        <p:cTn id="112" dur="1" fill="hold">
                                          <p:stCondLst>
                                            <p:cond delay="0"/>
                                          </p:stCondLst>
                                        </p:cTn>
                                        <p:tgtEl>
                                          <p:spTgt spid="18"/>
                                        </p:tgtEl>
                                        <p:attrNameLst>
                                          <p:attrName>style.visibility</p:attrName>
                                        </p:attrNameLst>
                                      </p:cBhvr>
                                      <p:to>
                                        <p:strVal val="visible"/>
                                      </p:to>
                                    </p:set>
                                    <p:anim calcmode="lin" valueType="num">
                                      <p:cBhvr>
                                        <p:cTn id="113" dur="1500" fill="hold"/>
                                        <p:tgtEl>
                                          <p:spTgt spid="18"/>
                                        </p:tgtEl>
                                        <p:attrNameLst>
                                          <p:attrName>ppt_w</p:attrName>
                                        </p:attrNameLst>
                                      </p:cBhvr>
                                      <p:tavLst>
                                        <p:tav tm="0">
                                          <p:val>
                                            <p:strVal val="#ppt_w*0.70"/>
                                          </p:val>
                                        </p:tav>
                                        <p:tav tm="100000">
                                          <p:val>
                                            <p:strVal val="#ppt_w"/>
                                          </p:val>
                                        </p:tav>
                                      </p:tavLst>
                                    </p:anim>
                                    <p:anim calcmode="lin" valueType="num">
                                      <p:cBhvr>
                                        <p:cTn id="114" dur="1500" fill="hold"/>
                                        <p:tgtEl>
                                          <p:spTgt spid="18"/>
                                        </p:tgtEl>
                                        <p:attrNameLst>
                                          <p:attrName>ppt_h</p:attrName>
                                        </p:attrNameLst>
                                      </p:cBhvr>
                                      <p:tavLst>
                                        <p:tav tm="0">
                                          <p:val>
                                            <p:strVal val="#ppt_h"/>
                                          </p:val>
                                        </p:tav>
                                        <p:tav tm="100000">
                                          <p:val>
                                            <p:strVal val="#ppt_h"/>
                                          </p:val>
                                        </p:tav>
                                      </p:tavLst>
                                    </p:anim>
                                    <p:animEffect transition="in" filter="fade">
                                      <p:cBhvr>
                                        <p:cTn id="115" dur="1500"/>
                                        <p:tgtEl>
                                          <p:spTgt spid="18"/>
                                        </p:tgtEl>
                                      </p:cBhvr>
                                    </p:animEffect>
                                  </p:childTnLst>
                                </p:cTn>
                              </p:par>
                              <p:par>
                                <p:cTn id="116" presetID="55" presetClass="entr" presetSubtype="0" fill="hold" grpId="0" nodeType="withEffect">
                                  <p:stCondLst>
                                    <p:cond delay="3750"/>
                                  </p:stCondLst>
                                  <p:childTnLst>
                                    <p:set>
                                      <p:cBhvr>
                                        <p:cTn id="117" dur="1" fill="hold">
                                          <p:stCondLst>
                                            <p:cond delay="0"/>
                                          </p:stCondLst>
                                        </p:cTn>
                                        <p:tgtEl>
                                          <p:spTgt spid="21"/>
                                        </p:tgtEl>
                                        <p:attrNameLst>
                                          <p:attrName>style.visibility</p:attrName>
                                        </p:attrNameLst>
                                      </p:cBhvr>
                                      <p:to>
                                        <p:strVal val="visible"/>
                                      </p:to>
                                    </p:set>
                                    <p:anim calcmode="lin" valueType="num">
                                      <p:cBhvr>
                                        <p:cTn id="118" dur="1500" fill="hold"/>
                                        <p:tgtEl>
                                          <p:spTgt spid="21"/>
                                        </p:tgtEl>
                                        <p:attrNameLst>
                                          <p:attrName>ppt_w</p:attrName>
                                        </p:attrNameLst>
                                      </p:cBhvr>
                                      <p:tavLst>
                                        <p:tav tm="0">
                                          <p:val>
                                            <p:strVal val="#ppt_w*0.70"/>
                                          </p:val>
                                        </p:tav>
                                        <p:tav tm="100000">
                                          <p:val>
                                            <p:strVal val="#ppt_w"/>
                                          </p:val>
                                        </p:tav>
                                      </p:tavLst>
                                    </p:anim>
                                    <p:anim calcmode="lin" valueType="num">
                                      <p:cBhvr>
                                        <p:cTn id="119" dur="1500" fill="hold"/>
                                        <p:tgtEl>
                                          <p:spTgt spid="21"/>
                                        </p:tgtEl>
                                        <p:attrNameLst>
                                          <p:attrName>ppt_h</p:attrName>
                                        </p:attrNameLst>
                                      </p:cBhvr>
                                      <p:tavLst>
                                        <p:tav tm="0">
                                          <p:val>
                                            <p:strVal val="#ppt_h"/>
                                          </p:val>
                                        </p:tav>
                                        <p:tav tm="100000">
                                          <p:val>
                                            <p:strVal val="#ppt_h"/>
                                          </p:val>
                                        </p:tav>
                                      </p:tavLst>
                                    </p:anim>
                                    <p:animEffect transition="in" filter="fade">
                                      <p:cBhvr>
                                        <p:cTn id="120" dur="1500"/>
                                        <p:tgtEl>
                                          <p:spTgt spid="21"/>
                                        </p:tgtEl>
                                      </p:cBhvr>
                                    </p:animEffect>
                                  </p:childTnLst>
                                </p:cTn>
                              </p:par>
                              <p:par>
                                <p:cTn id="121" presetID="12" presetClass="entr" presetSubtype="1" fill="hold" grpId="0" nodeType="withEffect">
                                  <p:stCondLst>
                                    <p:cond delay="4000"/>
                                  </p:stCondLst>
                                  <p:childTnLst>
                                    <p:set>
                                      <p:cBhvr>
                                        <p:cTn id="122" dur="1" fill="hold">
                                          <p:stCondLst>
                                            <p:cond delay="0"/>
                                          </p:stCondLst>
                                        </p:cTn>
                                        <p:tgtEl>
                                          <p:spTgt spid="182"/>
                                        </p:tgtEl>
                                        <p:attrNameLst>
                                          <p:attrName>style.visibility</p:attrName>
                                        </p:attrNameLst>
                                      </p:cBhvr>
                                      <p:to>
                                        <p:strVal val="visible"/>
                                      </p:to>
                                    </p:set>
                                    <p:anim calcmode="lin" valueType="num">
                                      <p:cBhvr additive="base">
                                        <p:cTn id="123" dur="1000"/>
                                        <p:tgtEl>
                                          <p:spTgt spid="182"/>
                                        </p:tgtEl>
                                        <p:attrNameLst>
                                          <p:attrName>ppt_y</p:attrName>
                                        </p:attrNameLst>
                                      </p:cBhvr>
                                      <p:tavLst>
                                        <p:tav tm="0">
                                          <p:val>
                                            <p:strVal val="#ppt_y-#ppt_h*1.125000"/>
                                          </p:val>
                                        </p:tav>
                                        <p:tav tm="100000">
                                          <p:val>
                                            <p:strVal val="#ppt_y"/>
                                          </p:val>
                                        </p:tav>
                                      </p:tavLst>
                                    </p:anim>
                                    <p:animEffect transition="in" filter="wipe(down)">
                                      <p:cBhvr>
                                        <p:cTn id="124" dur="1000"/>
                                        <p:tgtEl>
                                          <p:spTgt spid="182"/>
                                        </p:tgtEl>
                                      </p:cBhvr>
                                    </p:animEffect>
                                  </p:childTnLst>
                                </p:cTn>
                              </p:par>
                              <p:par>
                                <p:cTn id="125" presetID="12" presetClass="entr" presetSubtype="1" fill="hold" grpId="0" nodeType="withEffect">
                                  <p:stCondLst>
                                    <p:cond delay="4100"/>
                                  </p:stCondLst>
                                  <p:childTnLst>
                                    <p:set>
                                      <p:cBhvr>
                                        <p:cTn id="126" dur="1" fill="hold">
                                          <p:stCondLst>
                                            <p:cond delay="0"/>
                                          </p:stCondLst>
                                        </p:cTn>
                                        <p:tgtEl>
                                          <p:spTgt spid="198"/>
                                        </p:tgtEl>
                                        <p:attrNameLst>
                                          <p:attrName>style.visibility</p:attrName>
                                        </p:attrNameLst>
                                      </p:cBhvr>
                                      <p:to>
                                        <p:strVal val="visible"/>
                                      </p:to>
                                    </p:set>
                                    <p:anim calcmode="lin" valueType="num">
                                      <p:cBhvr additive="base">
                                        <p:cTn id="127" dur="1000"/>
                                        <p:tgtEl>
                                          <p:spTgt spid="198"/>
                                        </p:tgtEl>
                                        <p:attrNameLst>
                                          <p:attrName>ppt_y</p:attrName>
                                        </p:attrNameLst>
                                      </p:cBhvr>
                                      <p:tavLst>
                                        <p:tav tm="0">
                                          <p:val>
                                            <p:strVal val="#ppt_y-#ppt_h*1.125000"/>
                                          </p:val>
                                        </p:tav>
                                        <p:tav tm="100000">
                                          <p:val>
                                            <p:strVal val="#ppt_y"/>
                                          </p:val>
                                        </p:tav>
                                      </p:tavLst>
                                    </p:anim>
                                    <p:animEffect transition="in" filter="wipe(down)">
                                      <p:cBhvr>
                                        <p:cTn id="128" dur="1000"/>
                                        <p:tgtEl>
                                          <p:spTgt spid="198"/>
                                        </p:tgtEl>
                                      </p:cBhvr>
                                    </p:animEffect>
                                  </p:childTnLst>
                                </p:cTn>
                              </p:par>
                              <p:par>
                                <p:cTn id="129" presetID="12" presetClass="entr" presetSubtype="1" fill="hold" grpId="0" nodeType="withEffect">
                                  <p:stCondLst>
                                    <p:cond delay="4200"/>
                                  </p:stCondLst>
                                  <p:childTnLst>
                                    <p:set>
                                      <p:cBhvr>
                                        <p:cTn id="130" dur="1" fill="hold">
                                          <p:stCondLst>
                                            <p:cond delay="0"/>
                                          </p:stCondLst>
                                        </p:cTn>
                                        <p:tgtEl>
                                          <p:spTgt spid="199"/>
                                        </p:tgtEl>
                                        <p:attrNameLst>
                                          <p:attrName>style.visibility</p:attrName>
                                        </p:attrNameLst>
                                      </p:cBhvr>
                                      <p:to>
                                        <p:strVal val="visible"/>
                                      </p:to>
                                    </p:set>
                                    <p:anim calcmode="lin" valueType="num">
                                      <p:cBhvr additive="base">
                                        <p:cTn id="131" dur="1000"/>
                                        <p:tgtEl>
                                          <p:spTgt spid="199"/>
                                        </p:tgtEl>
                                        <p:attrNameLst>
                                          <p:attrName>ppt_y</p:attrName>
                                        </p:attrNameLst>
                                      </p:cBhvr>
                                      <p:tavLst>
                                        <p:tav tm="0">
                                          <p:val>
                                            <p:strVal val="#ppt_y-#ppt_h*1.125000"/>
                                          </p:val>
                                        </p:tav>
                                        <p:tav tm="100000">
                                          <p:val>
                                            <p:strVal val="#ppt_y"/>
                                          </p:val>
                                        </p:tav>
                                      </p:tavLst>
                                    </p:anim>
                                    <p:animEffect transition="in" filter="wipe(down)">
                                      <p:cBhvr>
                                        <p:cTn id="132" dur="1000"/>
                                        <p:tgtEl>
                                          <p:spTgt spid="199"/>
                                        </p:tgtEl>
                                      </p:cBhvr>
                                    </p:animEffect>
                                  </p:childTnLst>
                                </p:cTn>
                              </p:par>
                              <p:par>
                                <p:cTn id="133" presetID="12" presetClass="entr" presetSubtype="1" fill="hold" grpId="0" nodeType="withEffect">
                                  <p:stCondLst>
                                    <p:cond delay="4300"/>
                                  </p:stCondLst>
                                  <p:childTnLst>
                                    <p:set>
                                      <p:cBhvr>
                                        <p:cTn id="134" dur="1" fill="hold">
                                          <p:stCondLst>
                                            <p:cond delay="0"/>
                                          </p:stCondLst>
                                        </p:cTn>
                                        <p:tgtEl>
                                          <p:spTgt spid="200"/>
                                        </p:tgtEl>
                                        <p:attrNameLst>
                                          <p:attrName>style.visibility</p:attrName>
                                        </p:attrNameLst>
                                      </p:cBhvr>
                                      <p:to>
                                        <p:strVal val="visible"/>
                                      </p:to>
                                    </p:set>
                                    <p:anim calcmode="lin" valueType="num">
                                      <p:cBhvr additive="base">
                                        <p:cTn id="135" dur="1000"/>
                                        <p:tgtEl>
                                          <p:spTgt spid="200"/>
                                        </p:tgtEl>
                                        <p:attrNameLst>
                                          <p:attrName>ppt_y</p:attrName>
                                        </p:attrNameLst>
                                      </p:cBhvr>
                                      <p:tavLst>
                                        <p:tav tm="0">
                                          <p:val>
                                            <p:strVal val="#ppt_y-#ppt_h*1.125000"/>
                                          </p:val>
                                        </p:tav>
                                        <p:tav tm="100000">
                                          <p:val>
                                            <p:strVal val="#ppt_y"/>
                                          </p:val>
                                        </p:tav>
                                      </p:tavLst>
                                    </p:anim>
                                    <p:animEffect transition="in" filter="wipe(down)">
                                      <p:cBhvr>
                                        <p:cTn id="136" dur="1000"/>
                                        <p:tgtEl>
                                          <p:spTgt spid="200"/>
                                        </p:tgtEl>
                                      </p:cBhvr>
                                    </p:animEffect>
                                  </p:childTnLst>
                                </p:cTn>
                              </p:par>
                              <p:par>
                                <p:cTn id="137" presetID="12" presetClass="entr" presetSubtype="1" fill="hold" grpId="0" nodeType="withEffect">
                                  <p:stCondLst>
                                    <p:cond delay="4400"/>
                                  </p:stCondLst>
                                  <p:childTnLst>
                                    <p:set>
                                      <p:cBhvr>
                                        <p:cTn id="138" dur="1" fill="hold">
                                          <p:stCondLst>
                                            <p:cond delay="0"/>
                                          </p:stCondLst>
                                        </p:cTn>
                                        <p:tgtEl>
                                          <p:spTgt spid="201"/>
                                        </p:tgtEl>
                                        <p:attrNameLst>
                                          <p:attrName>style.visibility</p:attrName>
                                        </p:attrNameLst>
                                      </p:cBhvr>
                                      <p:to>
                                        <p:strVal val="visible"/>
                                      </p:to>
                                    </p:set>
                                    <p:anim calcmode="lin" valueType="num">
                                      <p:cBhvr additive="base">
                                        <p:cTn id="139" dur="1000"/>
                                        <p:tgtEl>
                                          <p:spTgt spid="201"/>
                                        </p:tgtEl>
                                        <p:attrNameLst>
                                          <p:attrName>ppt_y</p:attrName>
                                        </p:attrNameLst>
                                      </p:cBhvr>
                                      <p:tavLst>
                                        <p:tav tm="0">
                                          <p:val>
                                            <p:strVal val="#ppt_y-#ppt_h*1.125000"/>
                                          </p:val>
                                        </p:tav>
                                        <p:tav tm="100000">
                                          <p:val>
                                            <p:strVal val="#ppt_y"/>
                                          </p:val>
                                        </p:tav>
                                      </p:tavLst>
                                    </p:anim>
                                    <p:animEffect transition="in" filter="wipe(down)">
                                      <p:cBhvr>
                                        <p:cTn id="140" dur="1000"/>
                                        <p:tgtEl>
                                          <p:spTgt spid="201"/>
                                        </p:tgtEl>
                                      </p:cBhvr>
                                    </p:animEffect>
                                  </p:childTnLst>
                                </p:cTn>
                              </p:par>
                              <p:par>
                                <p:cTn id="141" presetID="12" presetClass="entr" presetSubtype="1" fill="hold" grpId="0" nodeType="withEffect">
                                  <p:stCondLst>
                                    <p:cond delay="4500"/>
                                  </p:stCondLst>
                                  <p:childTnLst>
                                    <p:set>
                                      <p:cBhvr>
                                        <p:cTn id="142" dur="1" fill="hold">
                                          <p:stCondLst>
                                            <p:cond delay="0"/>
                                          </p:stCondLst>
                                        </p:cTn>
                                        <p:tgtEl>
                                          <p:spTgt spid="202"/>
                                        </p:tgtEl>
                                        <p:attrNameLst>
                                          <p:attrName>style.visibility</p:attrName>
                                        </p:attrNameLst>
                                      </p:cBhvr>
                                      <p:to>
                                        <p:strVal val="visible"/>
                                      </p:to>
                                    </p:set>
                                    <p:anim calcmode="lin" valueType="num">
                                      <p:cBhvr additive="base">
                                        <p:cTn id="143" dur="1000"/>
                                        <p:tgtEl>
                                          <p:spTgt spid="202"/>
                                        </p:tgtEl>
                                        <p:attrNameLst>
                                          <p:attrName>ppt_y</p:attrName>
                                        </p:attrNameLst>
                                      </p:cBhvr>
                                      <p:tavLst>
                                        <p:tav tm="0">
                                          <p:val>
                                            <p:strVal val="#ppt_y-#ppt_h*1.125000"/>
                                          </p:val>
                                        </p:tav>
                                        <p:tav tm="100000">
                                          <p:val>
                                            <p:strVal val="#ppt_y"/>
                                          </p:val>
                                        </p:tav>
                                      </p:tavLst>
                                    </p:anim>
                                    <p:animEffect transition="in" filter="wipe(down)">
                                      <p:cBhvr>
                                        <p:cTn id="144" dur="1000"/>
                                        <p:tgtEl>
                                          <p:spTgt spid="202"/>
                                        </p:tgtEl>
                                      </p:cBhvr>
                                    </p:animEffect>
                                  </p:childTnLst>
                                </p:cTn>
                              </p:par>
                              <p:par>
                                <p:cTn id="145" presetID="12" presetClass="entr" presetSubtype="1" fill="hold" grpId="0" nodeType="withEffect">
                                  <p:stCondLst>
                                    <p:cond delay="4600"/>
                                  </p:stCondLst>
                                  <p:childTnLst>
                                    <p:set>
                                      <p:cBhvr>
                                        <p:cTn id="146" dur="1" fill="hold">
                                          <p:stCondLst>
                                            <p:cond delay="0"/>
                                          </p:stCondLst>
                                        </p:cTn>
                                        <p:tgtEl>
                                          <p:spTgt spid="203"/>
                                        </p:tgtEl>
                                        <p:attrNameLst>
                                          <p:attrName>style.visibility</p:attrName>
                                        </p:attrNameLst>
                                      </p:cBhvr>
                                      <p:to>
                                        <p:strVal val="visible"/>
                                      </p:to>
                                    </p:set>
                                    <p:anim calcmode="lin" valueType="num">
                                      <p:cBhvr additive="base">
                                        <p:cTn id="147" dur="1000"/>
                                        <p:tgtEl>
                                          <p:spTgt spid="203"/>
                                        </p:tgtEl>
                                        <p:attrNameLst>
                                          <p:attrName>ppt_y</p:attrName>
                                        </p:attrNameLst>
                                      </p:cBhvr>
                                      <p:tavLst>
                                        <p:tav tm="0">
                                          <p:val>
                                            <p:strVal val="#ppt_y-#ppt_h*1.125000"/>
                                          </p:val>
                                        </p:tav>
                                        <p:tav tm="100000">
                                          <p:val>
                                            <p:strVal val="#ppt_y"/>
                                          </p:val>
                                        </p:tav>
                                      </p:tavLst>
                                    </p:anim>
                                    <p:animEffect transition="in" filter="wipe(down)">
                                      <p:cBhvr>
                                        <p:cTn id="148" dur="1000"/>
                                        <p:tgtEl>
                                          <p:spTgt spid="203"/>
                                        </p:tgtEl>
                                      </p:cBhvr>
                                    </p:animEffect>
                                  </p:childTnLst>
                                </p:cTn>
                              </p:par>
                              <p:par>
                                <p:cTn id="149" presetID="12" presetClass="entr" presetSubtype="1" fill="hold" grpId="0" nodeType="withEffect">
                                  <p:stCondLst>
                                    <p:cond delay="4700"/>
                                  </p:stCondLst>
                                  <p:childTnLst>
                                    <p:set>
                                      <p:cBhvr>
                                        <p:cTn id="150" dur="1" fill="hold">
                                          <p:stCondLst>
                                            <p:cond delay="0"/>
                                          </p:stCondLst>
                                        </p:cTn>
                                        <p:tgtEl>
                                          <p:spTgt spid="204"/>
                                        </p:tgtEl>
                                        <p:attrNameLst>
                                          <p:attrName>style.visibility</p:attrName>
                                        </p:attrNameLst>
                                      </p:cBhvr>
                                      <p:to>
                                        <p:strVal val="visible"/>
                                      </p:to>
                                    </p:set>
                                    <p:anim calcmode="lin" valueType="num">
                                      <p:cBhvr additive="base">
                                        <p:cTn id="151" dur="1000"/>
                                        <p:tgtEl>
                                          <p:spTgt spid="204"/>
                                        </p:tgtEl>
                                        <p:attrNameLst>
                                          <p:attrName>ppt_y</p:attrName>
                                        </p:attrNameLst>
                                      </p:cBhvr>
                                      <p:tavLst>
                                        <p:tav tm="0">
                                          <p:val>
                                            <p:strVal val="#ppt_y-#ppt_h*1.125000"/>
                                          </p:val>
                                        </p:tav>
                                        <p:tav tm="100000">
                                          <p:val>
                                            <p:strVal val="#ppt_y"/>
                                          </p:val>
                                        </p:tav>
                                      </p:tavLst>
                                    </p:anim>
                                    <p:animEffect transition="in" filter="wipe(down)">
                                      <p:cBhvr>
                                        <p:cTn id="152" dur="10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1" grpId="0" animBg="1"/>
      <p:bldP spid="12" grpId="0" animBg="1"/>
      <p:bldP spid="13" grpId="0" animBg="1"/>
      <p:bldP spid="16" grpId="0" animBg="1"/>
      <p:bldP spid="17" grpId="0" animBg="1"/>
      <p:bldP spid="18" grpId="0" animBg="1"/>
      <p:bldP spid="21" grpId="0" animBg="1"/>
      <p:bldP spid="22" grpId="0" animBg="1"/>
      <p:bldP spid="23" grpId="0" animBg="1"/>
      <p:bldP spid="24" grpId="0" animBg="1"/>
      <p:bldP spid="26" grpId="0" animBg="1"/>
      <p:bldP spid="27" grpId="0" animBg="1"/>
      <p:bldP spid="28" grpId="0" animBg="1"/>
      <p:bldP spid="29" grpId="0" animBg="1"/>
      <p:bldP spid="182" grpId="0" animBg="1"/>
      <p:bldP spid="198" grpId="0" animBg="1"/>
      <p:bldP spid="199" grpId="0" animBg="1"/>
      <p:bldP spid="200" grpId="0" animBg="1"/>
      <p:bldP spid="201" grpId="0" animBg="1"/>
      <p:bldP spid="202" grpId="0" animBg="1"/>
      <p:bldP spid="203" grpId="0" animBg="1"/>
      <p:bldP spid="20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1" name="Group 150">
            <a:extLst>
              <a:ext uri="{FF2B5EF4-FFF2-40B4-BE49-F238E27FC236}">
                <a16:creationId xmlns:a16="http://schemas.microsoft.com/office/drawing/2014/main" id="{FA84DB29-2832-45FF-A6E9-5BCE9313420F}"/>
              </a:ext>
            </a:extLst>
          </p:cNvPr>
          <p:cNvGrpSpPr/>
          <p:nvPr/>
        </p:nvGrpSpPr>
        <p:grpSpPr>
          <a:xfrm>
            <a:off x="522514" y="371917"/>
            <a:ext cx="11146973" cy="6114167"/>
            <a:chOff x="498451" y="310736"/>
            <a:chExt cx="11146973" cy="6114167"/>
          </a:xfrm>
        </p:grpSpPr>
        <p:grpSp>
          <p:nvGrpSpPr>
            <p:cNvPr id="140" name="Group 139">
              <a:extLst>
                <a:ext uri="{FF2B5EF4-FFF2-40B4-BE49-F238E27FC236}">
                  <a16:creationId xmlns:a16="http://schemas.microsoft.com/office/drawing/2014/main" id="{4FDECCE0-F256-4FD2-A637-581D613901F5}"/>
                </a:ext>
              </a:extLst>
            </p:cNvPr>
            <p:cNvGrpSpPr/>
            <p:nvPr/>
          </p:nvGrpSpPr>
          <p:grpSpPr>
            <a:xfrm>
              <a:off x="7964639" y="310736"/>
              <a:ext cx="3680781" cy="261610"/>
              <a:chOff x="5885415" y="316823"/>
              <a:chExt cx="3680781" cy="261610"/>
            </a:xfrm>
          </p:grpSpPr>
          <p:grpSp>
            <p:nvGrpSpPr>
              <p:cNvPr id="113" name="Group 112">
                <a:extLst>
                  <a:ext uri="{FF2B5EF4-FFF2-40B4-BE49-F238E27FC236}">
                    <a16:creationId xmlns:a16="http://schemas.microsoft.com/office/drawing/2014/main" id="{055BF171-46E7-48F7-B708-E5826BF1224D}"/>
                  </a:ext>
                </a:extLst>
              </p:cNvPr>
              <p:cNvGrpSpPr/>
              <p:nvPr/>
            </p:nvGrpSpPr>
            <p:grpSpPr>
              <a:xfrm>
                <a:off x="5885415" y="316823"/>
                <a:ext cx="997053" cy="261610"/>
                <a:chOff x="8352791" y="316823"/>
                <a:chExt cx="997053" cy="261610"/>
              </a:xfrm>
            </p:grpSpPr>
            <p:sp>
              <p:nvSpPr>
                <p:cNvPr id="138" name="Oval 137">
                  <a:extLst>
                    <a:ext uri="{FF2B5EF4-FFF2-40B4-BE49-F238E27FC236}">
                      <a16:creationId xmlns:a16="http://schemas.microsoft.com/office/drawing/2014/main" id="{D65D03C6-C883-466A-BFD0-80E6AC75FC80}"/>
                    </a:ext>
                  </a:extLst>
                </p:cNvPr>
                <p:cNvSpPr/>
                <p:nvPr/>
              </p:nvSpPr>
              <p:spPr>
                <a:xfrm>
                  <a:off x="8352791" y="381802"/>
                  <a:ext cx="131652" cy="13165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39" name="TextBox 138">
                  <a:extLst>
                    <a:ext uri="{FF2B5EF4-FFF2-40B4-BE49-F238E27FC236}">
                      <a16:creationId xmlns:a16="http://schemas.microsoft.com/office/drawing/2014/main" id="{3E746245-3A8E-4B79-8E90-D2AD7ED54A9F}"/>
                    </a:ext>
                  </a:extLst>
                </p:cNvPr>
                <p:cNvSpPr txBox="1"/>
                <p:nvPr/>
              </p:nvSpPr>
              <p:spPr>
                <a:xfrm>
                  <a:off x="8630736" y="316823"/>
                  <a:ext cx="719108" cy="261610"/>
                </a:xfrm>
                <a:prstGeom prst="rect">
                  <a:avLst/>
                </a:prstGeom>
                <a:noFill/>
              </p:spPr>
              <p:txBody>
                <a:bodyPr wrap="none" lIns="0" rtlCol="0">
                  <a:spAutoFit/>
                </a:bodyPr>
                <a:lstStyle/>
                <a:p>
                  <a:r>
                    <a:rPr lang="en-US" sz="1100" dirty="0">
                      <a:solidFill>
                        <a:schemeClr val="tx2"/>
                      </a:solidFill>
                      <a:latin typeface="Montserrat" panose="00000500000000000000" pitchFamily="50" charset="0"/>
                    </a:rPr>
                    <a:t>Low Risk</a:t>
                  </a:r>
                </a:p>
              </p:txBody>
            </p:sp>
          </p:grpSp>
          <p:grpSp>
            <p:nvGrpSpPr>
              <p:cNvPr id="141" name="Group 140">
                <a:extLst>
                  <a:ext uri="{FF2B5EF4-FFF2-40B4-BE49-F238E27FC236}">
                    <a16:creationId xmlns:a16="http://schemas.microsoft.com/office/drawing/2014/main" id="{15BC6A56-8F5E-4A7F-8B36-FDD04291E9FA}"/>
                  </a:ext>
                </a:extLst>
              </p:cNvPr>
              <p:cNvGrpSpPr/>
              <p:nvPr/>
            </p:nvGrpSpPr>
            <p:grpSpPr>
              <a:xfrm>
                <a:off x="7334680" y="316823"/>
                <a:ext cx="1048349" cy="261610"/>
                <a:chOff x="8352791" y="316823"/>
                <a:chExt cx="1048349" cy="261610"/>
              </a:xfrm>
            </p:grpSpPr>
            <p:sp>
              <p:nvSpPr>
                <p:cNvPr id="142" name="Oval 141">
                  <a:extLst>
                    <a:ext uri="{FF2B5EF4-FFF2-40B4-BE49-F238E27FC236}">
                      <a16:creationId xmlns:a16="http://schemas.microsoft.com/office/drawing/2014/main" id="{4CA1BA53-C9FA-4FFF-ADA0-0D6E995042DB}"/>
                    </a:ext>
                  </a:extLst>
                </p:cNvPr>
                <p:cNvSpPr/>
                <p:nvPr/>
              </p:nvSpPr>
              <p:spPr>
                <a:xfrm>
                  <a:off x="8352791" y="381802"/>
                  <a:ext cx="131652" cy="13165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43" name="TextBox 142">
                  <a:extLst>
                    <a:ext uri="{FF2B5EF4-FFF2-40B4-BE49-F238E27FC236}">
                      <a16:creationId xmlns:a16="http://schemas.microsoft.com/office/drawing/2014/main" id="{C11C756A-0652-4BB5-8AC0-52A83287959C}"/>
                    </a:ext>
                  </a:extLst>
                </p:cNvPr>
                <p:cNvSpPr txBox="1"/>
                <p:nvPr/>
              </p:nvSpPr>
              <p:spPr>
                <a:xfrm>
                  <a:off x="8630736" y="316823"/>
                  <a:ext cx="770404" cy="261610"/>
                </a:xfrm>
                <a:prstGeom prst="rect">
                  <a:avLst/>
                </a:prstGeom>
                <a:noFill/>
              </p:spPr>
              <p:txBody>
                <a:bodyPr wrap="none" lIns="0" rtlCol="0">
                  <a:spAutoFit/>
                </a:bodyPr>
                <a:lstStyle/>
                <a:p>
                  <a:r>
                    <a:rPr lang="en-US" sz="1100" dirty="0">
                      <a:solidFill>
                        <a:schemeClr val="tx2"/>
                      </a:solidFill>
                      <a:latin typeface="Montserrat" panose="00000500000000000000" pitchFamily="50" charset="0"/>
                    </a:rPr>
                    <a:t>High Risk</a:t>
                  </a:r>
                </a:p>
              </p:txBody>
            </p:sp>
          </p:grpSp>
          <p:grpSp>
            <p:nvGrpSpPr>
              <p:cNvPr id="145" name="Group 144">
                <a:extLst>
                  <a:ext uri="{FF2B5EF4-FFF2-40B4-BE49-F238E27FC236}">
                    <a16:creationId xmlns:a16="http://schemas.microsoft.com/office/drawing/2014/main" id="{4E0B5279-0FD3-4459-9E82-8D084B35EDED}"/>
                  </a:ext>
                </a:extLst>
              </p:cNvPr>
              <p:cNvGrpSpPr/>
              <p:nvPr/>
            </p:nvGrpSpPr>
            <p:grpSpPr>
              <a:xfrm>
                <a:off x="8835242" y="316823"/>
                <a:ext cx="730954" cy="261610"/>
                <a:chOff x="8352791" y="316823"/>
                <a:chExt cx="730954" cy="261610"/>
              </a:xfrm>
            </p:grpSpPr>
            <p:sp>
              <p:nvSpPr>
                <p:cNvPr id="146" name="Oval 145">
                  <a:extLst>
                    <a:ext uri="{FF2B5EF4-FFF2-40B4-BE49-F238E27FC236}">
                      <a16:creationId xmlns:a16="http://schemas.microsoft.com/office/drawing/2014/main" id="{38D30CEC-F87E-478D-9872-785F8E87FC5D}"/>
                    </a:ext>
                  </a:extLst>
                </p:cNvPr>
                <p:cNvSpPr/>
                <p:nvPr/>
              </p:nvSpPr>
              <p:spPr>
                <a:xfrm>
                  <a:off x="8352791" y="381802"/>
                  <a:ext cx="131652" cy="13165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47" name="TextBox 146">
                  <a:extLst>
                    <a:ext uri="{FF2B5EF4-FFF2-40B4-BE49-F238E27FC236}">
                      <a16:creationId xmlns:a16="http://schemas.microsoft.com/office/drawing/2014/main" id="{7A8B621D-40CB-44F1-8056-97919825EB3F}"/>
                    </a:ext>
                  </a:extLst>
                </p:cNvPr>
                <p:cNvSpPr txBox="1"/>
                <p:nvPr/>
              </p:nvSpPr>
              <p:spPr>
                <a:xfrm>
                  <a:off x="8630736" y="316823"/>
                  <a:ext cx="453009" cy="261610"/>
                </a:xfrm>
                <a:prstGeom prst="rect">
                  <a:avLst/>
                </a:prstGeom>
                <a:noFill/>
              </p:spPr>
              <p:txBody>
                <a:bodyPr wrap="none" lIns="0" rtlCol="0">
                  <a:spAutoFit/>
                </a:bodyPr>
                <a:lstStyle/>
                <a:p>
                  <a:r>
                    <a:rPr lang="en-US" sz="1100" dirty="0">
                      <a:solidFill>
                        <a:schemeClr val="tx2"/>
                      </a:solidFill>
                      <a:latin typeface="Montserrat" panose="00000500000000000000" pitchFamily="50" charset="0"/>
                    </a:rPr>
                    <a:t>Issue</a:t>
                  </a:r>
                </a:p>
              </p:txBody>
            </p:sp>
          </p:grpSp>
        </p:grpSp>
        <p:grpSp>
          <p:nvGrpSpPr>
            <p:cNvPr id="148" name="Group 147">
              <a:extLst>
                <a:ext uri="{FF2B5EF4-FFF2-40B4-BE49-F238E27FC236}">
                  <a16:creationId xmlns:a16="http://schemas.microsoft.com/office/drawing/2014/main" id="{4D750B5F-413D-4425-A75F-A9DBA533815E}"/>
                </a:ext>
              </a:extLst>
            </p:cNvPr>
            <p:cNvGrpSpPr/>
            <p:nvPr/>
          </p:nvGrpSpPr>
          <p:grpSpPr>
            <a:xfrm>
              <a:off x="498451" y="727812"/>
              <a:ext cx="11146973" cy="5697091"/>
              <a:chOff x="498451" y="727812"/>
              <a:chExt cx="11146973" cy="5697091"/>
            </a:xfrm>
          </p:grpSpPr>
          <p:sp>
            <p:nvSpPr>
              <p:cNvPr id="149" name="Rectangle: Rounded Corners 148">
                <a:extLst>
                  <a:ext uri="{FF2B5EF4-FFF2-40B4-BE49-F238E27FC236}">
                    <a16:creationId xmlns:a16="http://schemas.microsoft.com/office/drawing/2014/main" id="{59203937-3977-43AC-BC69-21F7777D4703}"/>
                  </a:ext>
                </a:extLst>
              </p:cNvPr>
              <p:cNvSpPr/>
              <p:nvPr/>
            </p:nvSpPr>
            <p:spPr>
              <a:xfrm>
                <a:off x="2549523" y="727812"/>
                <a:ext cx="3758604" cy="714816"/>
              </a:xfrm>
              <a:prstGeom prst="roundRect">
                <a:avLst>
                  <a:gd name="adj" fmla="val 25092"/>
                </a:avLst>
              </a:prstGeom>
              <a:gradFill>
                <a:gsLst>
                  <a:gs pos="0">
                    <a:srgbClr val="EAEDF2">
                      <a:alpha val="75000"/>
                    </a:srgbClr>
                  </a:gs>
                  <a:gs pos="55000">
                    <a:srgbClr val="EAEDF2">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nchorCtr="0"/>
              <a:lstStyle/>
              <a:p>
                <a:pPr algn="ctr"/>
                <a:r>
                  <a:rPr lang="en-US" sz="1100" b="1" dirty="0">
                    <a:solidFill>
                      <a:schemeClr val="tx2">
                        <a:lumMod val="60000"/>
                        <a:lumOff val="40000"/>
                      </a:schemeClr>
                    </a:solidFill>
                    <a:latin typeface="Montserrat" panose="00000500000000000000" pitchFamily="50" charset="0"/>
                  </a:rPr>
                  <a:t>20XX</a:t>
                </a:r>
              </a:p>
            </p:txBody>
          </p:sp>
          <p:sp>
            <p:nvSpPr>
              <p:cNvPr id="136" name="Rectangle: Rounded Corners 135">
                <a:extLst>
                  <a:ext uri="{FF2B5EF4-FFF2-40B4-BE49-F238E27FC236}">
                    <a16:creationId xmlns:a16="http://schemas.microsoft.com/office/drawing/2014/main" id="{395A4224-4759-4DCD-BC52-8C0A40B05756}"/>
                  </a:ext>
                </a:extLst>
              </p:cNvPr>
              <p:cNvSpPr/>
              <p:nvPr/>
            </p:nvSpPr>
            <p:spPr>
              <a:xfrm>
                <a:off x="498451" y="4972874"/>
                <a:ext cx="2002953" cy="1447379"/>
              </a:xfrm>
              <a:prstGeom prst="roundRect">
                <a:avLst>
                  <a:gd name="adj" fmla="val 1244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8F432262-0150-453D-9734-F0B87BE05B30}"/>
                  </a:ext>
                </a:extLst>
              </p:cNvPr>
              <p:cNvSpPr/>
              <p:nvPr/>
            </p:nvSpPr>
            <p:spPr>
              <a:xfrm>
                <a:off x="2549524" y="1074058"/>
                <a:ext cx="713884" cy="3679910"/>
              </a:xfrm>
              <a:prstGeom prst="roundRect">
                <a:avLst>
                  <a:gd name="adj" fmla="val 23890"/>
                </a:avLst>
              </a:prstGeom>
              <a:solidFill>
                <a:srgbClr val="EAEDF2"/>
              </a:solid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nchorCtr="0"/>
              <a:lstStyle/>
              <a:p>
                <a:pPr algn="ctr"/>
                <a:r>
                  <a:rPr lang="en-US" sz="1100" dirty="0">
                    <a:solidFill>
                      <a:schemeClr val="tx2">
                        <a:lumMod val="60000"/>
                        <a:lumOff val="40000"/>
                      </a:schemeClr>
                    </a:solidFill>
                    <a:latin typeface="Montserrat" panose="00000500000000000000" pitchFamily="50" charset="0"/>
                  </a:rPr>
                  <a:t>AUG</a:t>
                </a:r>
              </a:p>
            </p:txBody>
          </p:sp>
          <p:sp>
            <p:nvSpPr>
              <p:cNvPr id="32" name="Rectangle: Rounded Corners 31">
                <a:extLst>
                  <a:ext uri="{FF2B5EF4-FFF2-40B4-BE49-F238E27FC236}">
                    <a16:creationId xmlns:a16="http://schemas.microsoft.com/office/drawing/2014/main" id="{474DEB3E-75FA-4453-9660-BC4348BB76BF}"/>
                  </a:ext>
                </a:extLst>
              </p:cNvPr>
              <p:cNvSpPr/>
              <p:nvPr/>
            </p:nvSpPr>
            <p:spPr>
              <a:xfrm>
                <a:off x="3311526" y="1074058"/>
                <a:ext cx="713884" cy="3679910"/>
              </a:xfrm>
              <a:prstGeom prst="roundRect">
                <a:avLst>
                  <a:gd name="adj" fmla="val 23890"/>
                </a:avLst>
              </a:prstGeom>
              <a:solidFill>
                <a:srgbClr val="EAED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1" spcCol="0" rtlCol="0" fromWordArt="0" anchor="t" anchorCtr="0" forceAA="0" compatLnSpc="1">
                <a:prstTxWarp prst="textNoShape">
                  <a:avLst/>
                </a:prstTxWarp>
                <a:noAutofit/>
              </a:bodyPr>
              <a:lstStyle/>
              <a:p>
                <a:pPr algn="ctr"/>
                <a:r>
                  <a:rPr lang="en-US" sz="1100" dirty="0">
                    <a:solidFill>
                      <a:schemeClr val="tx2">
                        <a:lumMod val="60000"/>
                        <a:lumOff val="40000"/>
                      </a:schemeClr>
                    </a:solidFill>
                    <a:latin typeface="Montserrat" panose="00000500000000000000" pitchFamily="50" charset="0"/>
                  </a:rPr>
                  <a:t>SEP</a:t>
                </a:r>
              </a:p>
            </p:txBody>
          </p:sp>
          <p:sp>
            <p:nvSpPr>
              <p:cNvPr id="33" name="Rectangle: Rounded Corners 32">
                <a:extLst>
                  <a:ext uri="{FF2B5EF4-FFF2-40B4-BE49-F238E27FC236}">
                    <a16:creationId xmlns:a16="http://schemas.microsoft.com/office/drawing/2014/main" id="{F37ED813-A186-481E-B7DF-04E01506F73D}"/>
                  </a:ext>
                </a:extLst>
              </p:cNvPr>
              <p:cNvSpPr/>
              <p:nvPr/>
            </p:nvSpPr>
            <p:spPr>
              <a:xfrm>
                <a:off x="4073527" y="1074058"/>
                <a:ext cx="713884" cy="3679910"/>
              </a:xfrm>
              <a:prstGeom prst="roundRect">
                <a:avLst>
                  <a:gd name="adj" fmla="val 23890"/>
                </a:avLst>
              </a:prstGeom>
              <a:solidFill>
                <a:srgbClr val="EAED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1" spcCol="0" rtlCol="0" fromWordArt="0" anchor="t" anchorCtr="0" forceAA="0" compatLnSpc="1">
                <a:prstTxWarp prst="textNoShape">
                  <a:avLst/>
                </a:prstTxWarp>
                <a:noAutofit/>
              </a:bodyPr>
              <a:lstStyle/>
              <a:p>
                <a:pPr algn="ctr"/>
                <a:r>
                  <a:rPr lang="en-US" sz="1100" dirty="0">
                    <a:solidFill>
                      <a:schemeClr val="tx2">
                        <a:lumMod val="60000"/>
                        <a:lumOff val="40000"/>
                      </a:schemeClr>
                    </a:solidFill>
                    <a:latin typeface="Montserrat" panose="00000500000000000000" pitchFamily="50" charset="0"/>
                  </a:rPr>
                  <a:t>OCT</a:t>
                </a:r>
              </a:p>
            </p:txBody>
          </p:sp>
          <p:sp>
            <p:nvSpPr>
              <p:cNvPr id="34" name="Rectangle: Rounded Corners 33">
                <a:extLst>
                  <a:ext uri="{FF2B5EF4-FFF2-40B4-BE49-F238E27FC236}">
                    <a16:creationId xmlns:a16="http://schemas.microsoft.com/office/drawing/2014/main" id="{2E54A58A-889D-407E-8E5F-D5BA6188A905}"/>
                  </a:ext>
                </a:extLst>
              </p:cNvPr>
              <p:cNvSpPr/>
              <p:nvPr/>
            </p:nvSpPr>
            <p:spPr>
              <a:xfrm>
                <a:off x="4835528" y="1074058"/>
                <a:ext cx="713884" cy="3679910"/>
              </a:xfrm>
              <a:prstGeom prst="roundRect">
                <a:avLst>
                  <a:gd name="adj" fmla="val 23890"/>
                </a:avLst>
              </a:prstGeom>
              <a:solidFill>
                <a:srgbClr val="EAED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1" spcCol="0" rtlCol="0" fromWordArt="0" anchor="t" anchorCtr="0" forceAA="0" compatLnSpc="1">
                <a:prstTxWarp prst="textNoShape">
                  <a:avLst/>
                </a:prstTxWarp>
                <a:noAutofit/>
              </a:bodyPr>
              <a:lstStyle/>
              <a:p>
                <a:pPr algn="ctr"/>
                <a:r>
                  <a:rPr lang="en-US" sz="1100" dirty="0">
                    <a:solidFill>
                      <a:schemeClr val="tx2">
                        <a:lumMod val="60000"/>
                        <a:lumOff val="40000"/>
                      </a:schemeClr>
                    </a:solidFill>
                    <a:latin typeface="Montserrat" panose="00000500000000000000" pitchFamily="50" charset="0"/>
                  </a:rPr>
                  <a:t>NOV</a:t>
                </a:r>
              </a:p>
            </p:txBody>
          </p:sp>
          <p:sp>
            <p:nvSpPr>
              <p:cNvPr id="35" name="Rectangle: Rounded Corners 34">
                <a:extLst>
                  <a:ext uri="{FF2B5EF4-FFF2-40B4-BE49-F238E27FC236}">
                    <a16:creationId xmlns:a16="http://schemas.microsoft.com/office/drawing/2014/main" id="{4BD188D3-8246-43B5-B92D-CBDB2D8061A6}"/>
                  </a:ext>
                </a:extLst>
              </p:cNvPr>
              <p:cNvSpPr/>
              <p:nvPr/>
            </p:nvSpPr>
            <p:spPr>
              <a:xfrm>
                <a:off x="5597529" y="1074058"/>
                <a:ext cx="713884" cy="3679910"/>
              </a:xfrm>
              <a:prstGeom prst="roundRect">
                <a:avLst>
                  <a:gd name="adj" fmla="val 23890"/>
                </a:avLst>
              </a:prstGeom>
              <a:solidFill>
                <a:srgbClr val="EAED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1" spcCol="0" rtlCol="0" fromWordArt="0" anchor="t" anchorCtr="0" forceAA="0" compatLnSpc="1">
                <a:prstTxWarp prst="textNoShape">
                  <a:avLst/>
                </a:prstTxWarp>
                <a:noAutofit/>
              </a:bodyPr>
              <a:lstStyle/>
              <a:p>
                <a:pPr algn="ctr"/>
                <a:r>
                  <a:rPr lang="en-US" sz="1100" dirty="0">
                    <a:solidFill>
                      <a:schemeClr val="tx2">
                        <a:lumMod val="60000"/>
                        <a:lumOff val="40000"/>
                      </a:schemeClr>
                    </a:solidFill>
                    <a:latin typeface="Montserrat" panose="00000500000000000000" pitchFamily="50" charset="0"/>
                  </a:rPr>
                  <a:t>DEC</a:t>
                </a:r>
              </a:p>
            </p:txBody>
          </p:sp>
          <p:sp>
            <p:nvSpPr>
              <p:cNvPr id="36" name="Rectangle: Rounded Corners 35">
                <a:extLst>
                  <a:ext uri="{FF2B5EF4-FFF2-40B4-BE49-F238E27FC236}">
                    <a16:creationId xmlns:a16="http://schemas.microsoft.com/office/drawing/2014/main" id="{0E297AB7-DDF3-4ECE-B2DD-43FFCA1CB65A}"/>
                  </a:ext>
                </a:extLst>
              </p:cNvPr>
              <p:cNvSpPr/>
              <p:nvPr/>
            </p:nvSpPr>
            <p:spPr>
              <a:xfrm>
                <a:off x="6359530" y="1074058"/>
                <a:ext cx="713884" cy="3679910"/>
              </a:xfrm>
              <a:prstGeom prst="roundRect">
                <a:avLst>
                  <a:gd name="adj" fmla="val 23890"/>
                </a:avLst>
              </a:prstGeom>
              <a:solidFill>
                <a:srgbClr val="EAED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1" spcCol="0" rtlCol="0" fromWordArt="0" anchor="t" anchorCtr="0" forceAA="0" compatLnSpc="1">
                <a:prstTxWarp prst="textNoShape">
                  <a:avLst/>
                </a:prstTxWarp>
                <a:noAutofit/>
              </a:bodyPr>
              <a:lstStyle/>
              <a:p>
                <a:pPr algn="ctr"/>
                <a:r>
                  <a:rPr lang="en-US" sz="1100" dirty="0">
                    <a:solidFill>
                      <a:schemeClr val="tx2">
                        <a:lumMod val="60000"/>
                        <a:lumOff val="40000"/>
                      </a:schemeClr>
                    </a:solidFill>
                    <a:latin typeface="Montserrat" panose="00000500000000000000" pitchFamily="50" charset="0"/>
                  </a:rPr>
                  <a:t>JAN</a:t>
                </a:r>
              </a:p>
            </p:txBody>
          </p:sp>
          <p:sp>
            <p:nvSpPr>
              <p:cNvPr id="37" name="Rectangle: Rounded Corners 36">
                <a:extLst>
                  <a:ext uri="{FF2B5EF4-FFF2-40B4-BE49-F238E27FC236}">
                    <a16:creationId xmlns:a16="http://schemas.microsoft.com/office/drawing/2014/main" id="{D0D63189-C1E4-40F2-A6F3-CF4A4873FD96}"/>
                  </a:ext>
                </a:extLst>
              </p:cNvPr>
              <p:cNvSpPr/>
              <p:nvPr/>
            </p:nvSpPr>
            <p:spPr>
              <a:xfrm>
                <a:off x="7121531" y="1074058"/>
                <a:ext cx="713884" cy="3679910"/>
              </a:xfrm>
              <a:prstGeom prst="roundRect">
                <a:avLst>
                  <a:gd name="adj" fmla="val 23890"/>
                </a:avLst>
              </a:prstGeom>
              <a:solidFill>
                <a:srgbClr val="EAED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1" spcCol="0" rtlCol="0" fromWordArt="0" anchor="t" anchorCtr="0" forceAA="0" compatLnSpc="1">
                <a:prstTxWarp prst="textNoShape">
                  <a:avLst/>
                </a:prstTxWarp>
                <a:noAutofit/>
              </a:bodyPr>
              <a:lstStyle/>
              <a:p>
                <a:pPr algn="ctr"/>
                <a:r>
                  <a:rPr lang="en-US" sz="1100" dirty="0">
                    <a:solidFill>
                      <a:schemeClr val="tx2">
                        <a:lumMod val="60000"/>
                        <a:lumOff val="40000"/>
                      </a:schemeClr>
                    </a:solidFill>
                    <a:latin typeface="Montserrat" panose="00000500000000000000" pitchFamily="50" charset="0"/>
                  </a:rPr>
                  <a:t>FEB</a:t>
                </a:r>
              </a:p>
            </p:txBody>
          </p:sp>
          <p:sp>
            <p:nvSpPr>
              <p:cNvPr id="38" name="Rectangle: Rounded Corners 37">
                <a:extLst>
                  <a:ext uri="{FF2B5EF4-FFF2-40B4-BE49-F238E27FC236}">
                    <a16:creationId xmlns:a16="http://schemas.microsoft.com/office/drawing/2014/main" id="{98988444-6123-4C4F-88E7-4AC928E99495}"/>
                  </a:ext>
                </a:extLst>
              </p:cNvPr>
              <p:cNvSpPr/>
              <p:nvPr/>
            </p:nvSpPr>
            <p:spPr>
              <a:xfrm>
                <a:off x="7883532" y="1074058"/>
                <a:ext cx="713884" cy="3679910"/>
              </a:xfrm>
              <a:prstGeom prst="roundRect">
                <a:avLst>
                  <a:gd name="adj" fmla="val 23890"/>
                </a:avLst>
              </a:prstGeom>
              <a:solidFill>
                <a:srgbClr val="EAED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1" spcCol="0" rtlCol="0" fromWordArt="0" anchor="t" anchorCtr="0" forceAA="0" compatLnSpc="1">
                <a:prstTxWarp prst="textNoShape">
                  <a:avLst/>
                </a:prstTxWarp>
                <a:noAutofit/>
              </a:bodyPr>
              <a:lstStyle/>
              <a:p>
                <a:pPr algn="ctr"/>
                <a:r>
                  <a:rPr lang="en-US" sz="1100" dirty="0">
                    <a:solidFill>
                      <a:schemeClr val="tx2">
                        <a:lumMod val="60000"/>
                        <a:lumOff val="40000"/>
                      </a:schemeClr>
                    </a:solidFill>
                    <a:latin typeface="Montserrat" panose="00000500000000000000" pitchFamily="50" charset="0"/>
                  </a:rPr>
                  <a:t>MAR</a:t>
                </a:r>
              </a:p>
            </p:txBody>
          </p:sp>
          <p:sp>
            <p:nvSpPr>
              <p:cNvPr id="39" name="Rectangle: Rounded Corners 38">
                <a:extLst>
                  <a:ext uri="{FF2B5EF4-FFF2-40B4-BE49-F238E27FC236}">
                    <a16:creationId xmlns:a16="http://schemas.microsoft.com/office/drawing/2014/main" id="{DCEB6AB5-067C-438A-9079-41C476538C2A}"/>
                  </a:ext>
                </a:extLst>
              </p:cNvPr>
              <p:cNvSpPr/>
              <p:nvPr/>
            </p:nvSpPr>
            <p:spPr>
              <a:xfrm>
                <a:off x="8645533" y="1074058"/>
                <a:ext cx="713884" cy="3679910"/>
              </a:xfrm>
              <a:prstGeom prst="roundRect">
                <a:avLst>
                  <a:gd name="adj" fmla="val 23890"/>
                </a:avLst>
              </a:prstGeom>
              <a:solidFill>
                <a:srgbClr val="EAED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1" spcCol="0" rtlCol="0" fromWordArt="0" anchor="t" anchorCtr="0" forceAA="0" compatLnSpc="1">
                <a:prstTxWarp prst="textNoShape">
                  <a:avLst/>
                </a:prstTxWarp>
                <a:noAutofit/>
              </a:bodyPr>
              <a:lstStyle/>
              <a:p>
                <a:pPr algn="ctr"/>
                <a:r>
                  <a:rPr lang="en-US" sz="1100" dirty="0">
                    <a:solidFill>
                      <a:schemeClr val="tx2">
                        <a:lumMod val="60000"/>
                        <a:lumOff val="40000"/>
                      </a:schemeClr>
                    </a:solidFill>
                    <a:latin typeface="Montserrat" panose="00000500000000000000" pitchFamily="50" charset="0"/>
                  </a:rPr>
                  <a:t>APR</a:t>
                </a:r>
              </a:p>
            </p:txBody>
          </p:sp>
          <p:sp>
            <p:nvSpPr>
              <p:cNvPr id="40" name="Rectangle: Rounded Corners 39">
                <a:extLst>
                  <a:ext uri="{FF2B5EF4-FFF2-40B4-BE49-F238E27FC236}">
                    <a16:creationId xmlns:a16="http://schemas.microsoft.com/office/drawing/2014/main" id="{1FB528C5-4C85-48DB-8270-7A16E61BE245}"/>
                  </a:ext>
                </a:extLst>
              </p:cNvPr>
              <p:cNvSpPr/>
              <p:nvPr/>
            </p:nvSpPr>
            <p:spPr>
              <a:xfrm>
                <a:off x="9407534" y="1074058"/>
                <a:ext cx="713884" cy="3679910"/>
              </a:xfrm>
              <a:prstGeom prst="roundRect">
                <a:avLst>
                  <a:gd name="adj" fmla="val 23890"/>
                </a:avLst>
              </a:prstGeom>
              <a:solidFill>
                <a:srgbClr val="EAED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1" spcCol="0" rtlCol="0" fromWordArt="0" anchor="t" anchorCtr="0" forceAA="0" compatLnSpc="1">
                <a:prstTxWarp prst="textNoShape">
                  <a:avLst/>
                </a:prstTxWarp>
                <a:noAutofit/>
              </a:bodyPr>
              <a:lstStyle/>
              <a:p>
                <a:pPr algn="ctr"/>
                <a:r>
                  <a:rPr lang="en-US" sz="1100" dirty="0">
                    <a:solidFill>
                      <a:schemeClr val="tx2">
                        <a:lumMod val="60000"/>
                        <a:lumOff val="40000"/>
                      </a:schemeClr>
                    </a:solidFill>
                    <a:latin typeface="Montserrat" panose="00000500000000000000" pitchFamily="50" charset="0"/>
                  </a:rPr>
                  <a:t>MAY</a:t>
                </a:r>
              </a:p>
            </p:txBody>
          </p:sp>
          <p:sp>
            <p:nvSpPr>
              <p:cNvPr id="41" name="Rectangle: Rounded Corners 40">
                <a:extLst>
                  <a:ext uri="{FF2B5EF4-FFF2-40B4-BE49-F238E27FC236}">
                    <a16:creationId xmlns:a16="http://schemas.microsoft.com/office/drawing/2014/main" id="{FDA7D40B-E935-4D83-A3FA-62DCAE3B03B2}"/>
                  </a:ext>
                </a:extLst>
              </p:cNvPr>
              <p:cNvSpPr/>
              <p:nvPr/>
            </p:nvSpPr>
            <p:spPr>
              <a:xfrm>
                <a:off x="10169535" y="1074058"/>
                <a:ext cx="713884" cy="3679910"/>
              </a:xfrm>
              <a:prstGeom prst="roundRect">
                <a:avLst>
                  <a:gd name="adj" fmla="val 23890"/>
                </a:avLst>
              </a:prstGeom>
              <a:solidFill>
                <a:srgbClr val="EAED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1" spcCol="0" rtlCol="0" fromWordArt="0" anchor="t" anchorCtr="0" forceAA="0" compatLnSpc="1">
                <a:prstTxWarp prst="textNoShape">
                  <a:avLst/>
                </a:prstTxWarp>
                <a:noAutofit/>
              </a:bodyPr>
              <a:lstStyle/>
              <a:p>
                <a:pPr algn="ctr"/>
                <a:r>
                  <a:rPr lang="en-US" sz="1100" dirty="0">
                    <a:solidFill>
                      <a:schemeClr val="tx2">
                        <a:lumMod val="60000"/>
                        <a:lumOff val="40000"/>
                      </a:schemeClr>
                    </a:solidFill>
                    <a:latin typeface="Montserrat" panose="00000500000000000000" pitchFamily="50" charset="0"/>
                  </a:rPr>
                  <a:t>JUN</a:t>
                </a:r>
              </a:p>
            </p:txBody>
          </p:sp>
          <p:sp>
            <p:nvSpPr>
              <p:cNvPr id="42" name="Rectangle: Rounded Corners 41">
                <a:extLst>
                  <a:ext uri="{FF2B5EF4-FFF2-40B4-BE49-F238E27FC236}">
                    <a16:creationId xmlns:a16="http://schemas.microsoft.com/office/drawing/2014/main" id="{257B7029-FAC5-431C-8286-D5A422B212EB}"/>
                  </a:ext>
                </a:extLst>
              </p:cNvPr>
              <p:cNvSpPr/>
              <p:nvPr/>
            </p:nvSpPr>
            <p:spPr>
              <a:xfrm>
                <a:off x="10931540" y="1074058"/>
                <a:ext cx="713884" cy="3679910"/>
              </a:xfrm>
              <a:prstGeom prst="roundRect">
                <a:avLst>
                  <a:gd name="adj" fmla="val 23890"/>
                </a:avLst>
              </a:prstGeom>
              <a:solidFill>
                <a:srgbClr val="EAED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1" spcCol="0" rtlCol="0" fromWordArt="0" anchor="t" anchorCtr="0" forceAA="0" compatLnSpc="1">
                <a:prstTxWarp prst="textNoShape">
                  <a:avLst/>
                </a:prstTxWarp>
                <a:noAutofit/>
              </a:bodyPr>
              <a:lstStyle/>
              <a:p>
                <a:pPr algn="ctr"/>
                <a:r>
                  <a:rPr lang="en-US" sz="1100" dirty="0">
                    <a:solidFill>
                      <a:schemeClr val="tx2">
                        <a:lumMod val="60000"/>
                        <a:lumOff val="40000"/>
                      </a:schemeClr>
                    </a:solidFill>
                    <a:latin typeface="Montserrat" panose="00000500000000000000" pitchFamily="50" charset="0"/>
                  </a:rPr>
                  <a:t>JUL</a:t>
                </a:r>
              </a:p>
            </p:txBody>
          </p:sp>
          <p:sp>
            <p:nvSpPr>
              <p:cNvPr id="4" name="Rectangle: Rounded Corners 3">
                <a:extLst>
                  <a:ext uri="{FF2B5EF4-FFF2-40B4-BE49-F238E27FC236}">
                    <a16:creationId xmlns:a16="http://schemas.microsoft.com/office/drawing/2014/main" id="{652FB5E4-5B5D-4A13-92E9-939988EFF7E6}"/>
                  </a:ext>
                </a:extLst>
              </p:cNvPr>
              <p:cNvSpPr/>
              <p:nvPr/>
            </p:nvSpPr>
            <p:spPr>
              <a:xfrm>
                <a:off x="498451" y="1074058"/>
                <a:ext cx="2002953" cy="3679910"/>
              </a:xfrm>
              <a:prstGeom prst="roundRect">
                <a:avLst>
                  <a:gd name="adj" fmla="val 865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BF5401BB-D6B3-4377-8885-5F9909D97424}"/>
                  </a:ext>
                </a:extLst>
              </p:cNvPr>
              <p:cNvSpPr/>
              <p:nvPr/>
            </p:nvSpPr>
            <p:spPr>
              <a:xfrm>
                <a:off x="4406994" y="1859201"/>
                <a:ext cx="1524002" cy="395334"/>
              </a:xfrm>
              <a:prstGeom prst="roundRect">
                <a:avLst>
                  <a:gd name="adj" fmla="val 34176"/>
                </a:avLst>
              </a:prstGeom>
              <a:solidFill>
                <a:schemeClr val="bg1"/>
              </a:solidFill>
              <a:ln>
                <a:noFill/>
              </a:ln>
              <a:effectLst>
                <a:outerShdw blurRad="317500" dist="127000" dir="2700000" sx="93000" sy="93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4592" tIns="0" rIns="91440" bIns="0" numCol="1" spcCol="0" rtlCol="0" fromWordArt="0" anchor="ctr" anchorCtr="0" forceAA="0" compatLnSpc="1">
                <a:prstTxWarp prst="textNoShape">
                  <a:avLst/>
                </a:prstTxWarp>
                <a:noAutofit/>
              </a:bodyPr>
              <a:lstStyle/>
              <a:p>
                <a:pPr>
                  <a:spcAft>
                    <a:spcPts val="300"/>
                  </a:spcAft>
                </a:pPr>
                <a:r>
                  <a:rPr lang="en-US" sz="1100" dirty="0">
                    <a:solidFill>
                      <a:schemeClr val="tx1"/>
                    </a:solidFill>
                    <a:latin typeface="Montserrat" panose="00000500000000000000" pitchFamily="50" charset="0"/>
                  </a:rPr>
                  <a:t>Press Launch</a:t>
                </a:r>
              </a:p>
            </p:txBody>
          </p:sp>
          <p:cxnSp>
            <p:nvCxnSpPr>
              <p:cNvPr id="49" name="Straight Connector 48">
                <a:extLst>
                  <a:ext uri="{FF2B5EF4-FFF2-40B4-BE49-F238E27FC236}">
                    <a16:creationId xmlns:a16="http://schemas.microsoft.com/office/drawing/2014/main" id="{EFA05F37-820E-4113-BA2F-D91D68D9E128}"/>
                  </a:ext>
                </a:extLst>
              </p:cNvPr>
              <p:cNvCxnSpPr/>
              <p:nvPr/>
            </p:nvCxnSpPr>
            <p:spPr>
              <a:xfrm>
                <a:off x="4505315" y="1987835"/>
                <a:ext cx="0" cy="138066"/>
              </a:xfrm>
              <a:prstGeom prst="line">
                <a:avLst/>
              </a:prstGeom>
              <a:ln w="31750" cap="rnd">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7" name="Rectangle: Rounded Corners 56">
                <a:extLst>
                  <a:ext uri="{FF2B5EF4-FFF2-40B4-BE49-F238E27FC236}">
                    <a16:creationId xmlns:a16="http://schemas.microsoft.com/office/drawing/2014/main" id="{8A40FCD6-0A25-4327-B97F-87D2CA3B4378}"/>
                  </a:ext>
                </a:extLst>
              </p:cNvPr>
              <p:cNvSpPr/>
              <p:nvPr/>
            </p:nvSpPr>
            <p:spPr>
              <a:xfrm>
                <a:off x="5979117" y="1859201"/>
                <a:ext cx="2237882" cy="395334"/>
              </a:xfrm>
              <a:prstGeom prst="roundRect">
                <a:avLst>
                  <a:gd name="adj" fmla="val 34176"/>
                </a:avLst>
              </a:prstGeom>
              <a:solidFill>
                <a:schemeClr val="bg1"/>
              </a:solidFill>
              <a:ln>
                <a:noFill/>
              </a:ln>
              <a:effectLst>
                <a:outerShdw blurRad="317500" dist="127000" dir="2700000" sx="93000" sy="93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4592" tIns="0" rIns="91440" bIns="0" numCol="1" spcCol="0" rtlCol="0" fromWordArt="0" anchor="ctr" anchorCtr="0" forceAA="0" compatLnSpc="1">
                <a:prstTxWarp prst="textNoShape">
                  <a:avLst/>
                </a:prstTxWarp>
                <a:noAutofit/>
              </a:bodyPr>
              <a:lstStyle/>
              <a:p>
                <a:pPr>
                  <a:spcAft>
                    <a:spcPts val="300"/>
                  </a:spcAft>
                </a:pPr>
                <a:r>
                  <a:rPr lang="en-US" sz="1100" dirty="0">
                    <a:solidFill>
                      <a:schemeClr val="tx1"/>
                    </a:solidFill>
                    <a:latin typeface="Montserrat" panose="00000500000000000000" pitchFamily="50" charset="0"/>
                  </a:rPr>
                  <a:t>Media Campaign</a:t>
                </a:r>
              </a:p>
            </p:txBody>
          </p:sp>
          <p:cxnSp>
            <p:nvCxnSpPr>
              <p:cNvPr id="58" name="Straight Connector 57">
                <a:extLst>
                  <a:ext uri="{FF2B5EF4-FFF2-40B4-BE49-F238E27FC236}">
                    <a16:creationId xmlns:a16="http://schemas.microsoft.com/office/drawing/2014/main" id="{A943C20D-A840-482A-BAEB-640A76BF9419}"/>
                  </a:ext>
                </a:extLst>
              </p:cNvPr>
              <p:cNvCxnSpPr/>
              <p:nvPr/>
            </p:nvCxnSpPr>
            <p:spPr>
              <a:xfrm>
                <a:off x="6077438" y="1987835"/>
                <a:ext cx="0" cy="138066"/>
              </a:xfrm>
              <a:prstGeom prst="line">
                <a:avLst/>
              </a:prstGeom>
              <a:ln w="31750" cap="rnd">
                <a:solidFill>
                  <a:schemeClr val="accent4"/>
                </a:solidFill>
              </a:ln>
            </p:spPr>
            <p:style>
              <a:lnRef idx="1">
                <a:schemeClr val="accent1"/>
              </a:lnRef>
              <a:fillRef idx="0">
                <a:schemeClr val="accent1"/>
              </a:fillRef>
              <a:effectRef idx="0">
                <a:schemeClr val="accent1"/>
              </a:effectRef>
              <a:fontRef idx="minor">
                <a:schemeClr val="tx1"/>
              </a:fontRef>
            </p:style>
          </p:cxnSp>
          <p:sp>
            <p:nvSpPr>
              <p:cNvPr id="60" name="Rectangle: Rounded Corners 59">
                <a:extLst>
                  <a:ext uri="{FF2B5EF4-FFF2-40B4-BE49-F238E27FC236}">
                    <a16:creationId xmlns:a16="http://schemas.microsoft.com/office/drawing/2014/main" id="{9C7AD8CA-7EFF-4014-B58D-C8AA1D41A642}"/>
                  </a:ext>
                </a:extLst>
              </p:cNvPr>
              <p:cNvSpPr/>
              <p:nvPr/>
            </p:nvSpPr>
            <p:spPr>
              <a:xfrm>
                <a:off x="8265120" y="1859201"/>
                <a:ext cx="2269530" cy="395334"/>
              </a:xfrm>
              <a:prstGeom prst="roundRect">
                <a:avLst>
                  <a:gd name="adj" fmla="val 34176"/>
                </a:avLst>
              </a:prstGeom>
              <a:solidFill>
                <a:schemeClr val="bg1"/>
              </a:solidFill>
              <a:ln>
                <a:noFill/>
              </a:ln>
              <a:effectLst>
                <a:outerShdw blurRad="317500" dist="127000" dir="2700000" sx="93000" sy="93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4592" tIns="0" rIns="91440" bIns="0" numCol="1" spcCol="0" rtlCol="0" fromWordArt="0" anchor="ctr" anchorCtr="0" forceAA="0" compatLnSpc="1">
                <a:prstTxWarp prst="textNoShape">
                  <a:avLst/>
                </a:prstTxWarp>
                <a:noAutofit/>
              </a:bodyPr>
              <a:lstStyle/>
              <a:p>
                <a:pPr>
                  <a:spcAft>
                    <a:spcPts val="300"/>
                  </a:spcAft>
                </a:pPr>
                <a:r>
                  <a:rPr lang="en-US" sz="1100" dirty="0">
                    <a:solidFill>
                      <a:schemeClr val="tx1"/>
                    </a:solidFill>
                    <a:latin typeface="Montserrat" panose="00000500000000000000" pitchFamily="50" charset="0"/>
                  </a:rPr>
                  <a:t>Ongoing Marketing</a:t>
                </a:r>
              </a:p>
            </p:txBody>
          </p:sp>
          <p:cxnSp>
            <p:nvCxnSpPr>
              <p:cNvPr id="61" name="Straight Connector 60">
                <a:extLst>
                  <a:ext uri="{FF2B5EF4-FFF2-40B4-BE49-F238E27FC236}">
                    <a16:creationId xmlns:a16="http://schemas.microsoft.com/office/drawing/2014/main" id="{D4B14A1D-F58C-4130-AC78-7321DE2E4DFC}"/>
                  </a:ext>
                </a:extLst>
              </p:cNvPr>
              <p:cNvCxnSpPr/>
              <p:nvPr/>
            </p:nvCxnSpPr>
            <p:spPr>
              <a:xfrm>
                <a:off x="8363441" y="1987835"/>
                <a:ext cx="0" cy="138066"/>
              </a:xfrm>
              <a:prstGeom prst="line">
                <a:avLst/>
              </a:prstGeom>
              <a:ln w="31750" cap="rnd">
                <a:solidFill>
                  <a:schemeClr val="accent4"/>
                </a:solidFill>
              </a:ln>
            </p:spPr>
            <p:style>
              <a:lnRef idx="1">
                <a:schemeClr val="accent1"/>
              </a:lnRef>
              <a:fillRef idx="0">
                <a:schemeClr val="accent1"/>
              </a:fillRef>
              <a:effectRef idx="0">
                <a:schemeClr val="accent1"/>
              </a:effectRef>
              <a:fontRef idx="minor">
                <a:schemeClr val="tx1"/>
              </a:fontRef>
            </p:style>
          </p:cxnSp>
          <p:sp>
            <p:nvSpPr>
              <p:cNvPr id="63" name="Rectangle: Rounded Corners 62">
                <a:extLst>
                  <a:ext uri="{FF2B5EF4-FFF2-40B4-BE49-F238E27FC236}">
                    <a16:creationId xmlns:a16="http://schemas.microsoft.com/office/drawing/2014/main" id="{E467F1FC-8721-486B-A262-097E48707CBF}"/>
                  </a:ext>
                </a:extLst>
              </p:cNvPr>
              <p:cNvSpPr/>
              <p:nvPr/>
            </p:nvSpPr>
            <p:spPr>
              <a:xfrm>
                <a:off x="3071385" y="2692347"/>
                <a:ext cx="2814030" cy="395334"/>
              </a:xfrm>
              <a:prstGeom prst="roundRect">
                <a:avLst>
                  <a:gd name="adj" fmla="val 34176"/>
                </a:avLst>
              </a:prstGeom>
              <a:solidFill>
                <a:schemeClr val="bg1"/>
              </a:solidFill>
              <a:ln>
                <a:noFill/>
              </a:ln>
              <a:effectLst>
                <a:outerShdw blurRad="317500" dist="127000" dir="2700000" sx="93000" sy="93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4592" tIns="0" rIns="91440" bIns="0" numCol="1" spcCol="0" rtlCol="0" fromWordArt="0" anchor="ctr" anchorCtr="0" forceAA="0" compatLnSpc="1">
                <a:prstTxWarp prst="textNoShape">
                  <a:avLst/>
                </a:prstTxWarp>
                <a:noAutofit/>
              </a:bodyPr>
              <a:lstStyle/>
              <a:p>
                <a:pPr>
                  <a:spcAft>
                    <a:spcPts val="300"/>
                  </a:spcAft>
                </a:pPr>
                <a:r>
                  <a:rPr lang="en-US" sz="1100" dirty="0">
                    <a:solidFill>
                      <a:schemeClr val="tx1"/>
                    </a:solidFill>
                    <a:latin typeface="Montserrat" panose="00000500000000000000" pitchFamily="50" charset="0"/>
                  </a:rPr>
                  <a:t>Sample Text</a:t>
                </a:r>
              </a:p>
            </p:txBody>
          </p:sp>
          <p:cxnSp>
            <p:nvCxnSpPr>
              <p:cNvPr id="64" name="Straight Connector 63">
                <a:extLst>
                  <a:ext uri="{FF2B5EF4-FFF2-40B4-BE49-F238E27FC236}">
                    <a16:creationId xmlns:a16="http://schemas.microsoft.com/office/drawing/2014/main" id="{5822C679-1FDC-4320-A55E-4B2847873515}"/>
                  </a:ext>
                </a:extLst>
              </p:cNvPr>
              <p:cNvCxnSpPr/>
              <p:nvPr/>
            </p:nvCxnSpPr>
            <p:spPr>
              <a:xfrm>
                <a:off x="3169706" y="2820981"/>
                <a:ext cx="0" cy="138066"/>
              </a:xfrm>
              <a:prstGeom prst="line">
                <a:avLst/>
              </a:prstGeom>
              <a:ln w="31750" cap="rnd">
                <a:solidFill>
                  <a:schemeClr val="accent4"/>
                </a:solidFill>
              </a:ln>
            </p:spPr>
            <p:style>
              <a:lnRef idx="1">
                <a:schemeClr val="accent1"/>
              </a:lnRef>
              <a:fillRef idx="0">
                <a:schemeClr val="accent1"/>
              </a:fillRef>
              <a:effectRef idx="0">
                <a:schemeClr val="accent1"/>
              </a:effectRef>
              <a:fontRef idx="minor">
                <a:schemeClr val="tx1"/>
              </a:fontRef>
            </p:style>
          </p:cxnSp>
          <p:sp>
            <p:nvSpPr>
              <p:cNvPr id="66" name="Rectangle: Rounded Corners 65">
                <a:extLst>
                  <a:ext uri="{FF2B5EF4-FFF2-40B4-BE49-F238E27FC236}">
                    <a16:creationId xmlns:a16="http://schemas.microsoft.com/office/drawing/2014/main" id="{ACF3ACBF-B4E1-49DF-97F6-4F4958415BA5}"/>
                  </a:ext>
                </a:extLst>
              </p:cNvPr>
              <p:cNvSpPr/>
              <p:nvPr/>
            </p:nvSpPr>
            <p:spPr>
              <a:xfrm>
                <a:off x="6629773" y="2692347"/>
                <a:ext cx="2691060" cy="395334"/>
              </a:xfrm>
              <a:prstGeom prst="roundRect">
                <a:avLst>
                  <a:gd name="adj" fmla="val 34176"/>
                </a:avLst>
              </a:prstGeom>
              <a:solidFill>
                <a:schemeClr val="bg1"/>
              </a:solidFill>
              <a:ln>
                <a:noFill/>
              </a:ln>
              <a:effectLst>
                <a:outerShdw blurRad="317500" dist="127000" dir="2700000" sx="93000" sy="93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4592" tIns="0" rIns="91440" bIns="0" numCol="1" spcCol="0" rtlCol="0" fromWordArt="0" anchor="ctr" anchorCtr="0" forceAA="0" compatLnSpc="1">
                <a:prstTxWarp prst="textNoShape">
                  <a:avLst/>
                </a:prstTxWarp>
                <a:noAutofit/>
              </a:bodyPr>
              <a:lstStyle/>
              <a:p>
                <a:pPr>
                  <a:spcAft>
                    <a:spcPts val="300"/>
                  </a:spcAft>
                </a:pPr>
                <a:r>
                  <a:rPr lang="en-US" sz="1100" dirty="0">
                    <a:solidFill>
                      <a:schemeClr val="tx1"/>
                    </a:solidFill>
                    <a:latin typeface="Montserrat" panose="00000500000000000000" pitchFamily="50" charset="0"/>
                  </a:rPr>
                  <a:t>Sample Text</a:t>
                </a:r>
              </a:p>
            </p:txBody>
          </p:sp>
          <p:cxnSp>
            <p:nvCxnSpPr>
              <p:cNvPr id="67" name="Straight Connector 66">
                <a:extLst>
                  <a:ext uri="{FF2B5EF4-FFF2-40B4-BE49-F238E27FC236}">
                    <a16:creationId xmlns:a16="http://schemas.microsoft.com/office/drawing/2014/main" id="{A70B7A08-7F1B-4EFB-9E18-36B0D92D9022}"/>
                  </a:ext>
                </a:extLst>
              </p:cNvPr>
              <p:cNvCxnSpPr/>
              <p:nvPr/>
            </p:nvCxnSpPr>
            <p:spPr>
              <a:xfrm>
                <a:off x="6728094" y="2820981"/>
                <a:ext cx="0" cy="138066"/>
              </a:xfrm>
              <a:prstGeom prst="line">
                <a:avLst/>
              </a:prstGeom>
              <a:ln w="31750" cap="rnd">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EF11B636-C304-4993-BD2A-4231A2CAFC46}"/>
                  </a:ext>
                </a:extLst>
              </p:cNvPr>
              <p:cNvSpPr/>
              <p:nvPr/>
            </p:nvSpPr>
            <p:spPr>
              <a:xfrm>
                <a:off x="9642475" y="2692347"/>
                <a:ext cx="1681307" cy="395334"/>
              </a:xfrm>
              <a:prstGeom prst="roundRect">
                <a:avLst>
                  <a:gd name="adj" fmla="val 34176"/>
                </a:avLst>
              </a:prstGeom>
              <a:solidFill>
                <a:schemeClr val="bg1"/>
              </a:solidFill>
              <a:ln>
                <a:noFill/>
              </a:ln>
              <a:effectLst>
                <a:outerShdw blurRad="317500" dist="127000" dir="2700000" sx="93000" sy="93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4592" tIns="0" rIns="91440" bIns="0" numCol="1" spcCol="0" rtlCol="0" fromWordArt="0" anchor="ctr" anchorCtr="0" forceAA="0" compatLnSpc="1">
                <a:prstTxWarp prst="textNoShape">
                  <a:avLst/>
                </a:prstTxWarp>
                <a:noAutofit/>
              </a:bodyPr>
              <a:lstStyle/>
              <a:p>
                <a:pPr>
                  <a:spcAft>
                    <a:spcPts val="300"/>
                  </a:spcAft>
                </a:pPr>
                <a:r>
                  <a:rPr lang="en-US" sz="1100" dirty="0">
                    <a:solidFill>
                      <a:schemeClr val="tx1"/>
                    </a:solidFill>
                    <a:latin typeface="Montserrat" panose="00000500000000000000" pitchFamily="50" charset="0"/>
                  </a:rPr>
                  <a:t>Sample Text</a:t>
                </a:r>
              </a:p>
            </p:txBody>
          </p:sp>
          <p:cxnSp>
            <p:nvCxnSpPr>
              <p:cNvPr id="70" name="Straight Connector 69">
                <a:extLst>
                  <a:ext uri="{FF2B5EF4-FFF2-40B4-BE49-F238E27FC236}">
                    <a16:creationId xmlns:a16="http://schemas.microsoft.com/office/drawing/2014/main" id="{865F64E6-2C32-4836-AA82-08C72EBB02C2}"/>
                  </a:ext>
                </a:extLst>
              </p:cNvPr>
              <p:cNvCxnSpPr/>
              <p:nvPr/>
            </p:nvCxnSpPr>
            <p:spPr>
              <a:xfrm>
                <a:off x="9740796" y="2820981"/>
                <a:ext cx="0" cy="138066"/>
              </a:xfrm>
              <a:prstGeom prst="line">
                <a:avLst/>
              </a:prstGeom>
              <a:ln w="31750" cap="rnd">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F8AAE54-AEEB-4F9A-A74F-9365A1551169}"/>
                  </a:ext>
                </a:extLst>
              </p:cNvPr>
              <p:cNvCxnSpPr>
                <a:cxnSpLocks/>
              </p:cNvCxnSpPr>
              <p:nvPr/>
            </p:nvCxnSpPr>
            <p:spPr>
              <a:xfrm>
                <a:off x="498451" y="2473441"/>
                <a:ext cx="11146969"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76" name="Rectangle: Rounded Corners 75">
                <a:extLst>
                  <a:ext uri="{FF2B5EF4-FFF2-40B4-BE49-F238E27FC236}">
                    <a16:creationId xmlns:a16="http://schemas.microsoft.com/office/drawing/2014/main" id="{F94A3668-C0C0-43D9-9BED-348FA986FBAC}"/>
                  </a:ext>
                </a:extLst>
              </p:cNvPr>
              <p:cNvSpPr/>
              <p:nvPr/>
            </p:nvSpPr>
            <p:spPr>
              <a:xfrm>
                <a:off x="4299519" y="3306587"/>
                <a:ext cx="1905382" cy="395334"/>
              </a:xfrm>
              <a:prstGeom prst="roundRect">
                <a:avLst>
                  <a:gd name="adj" fmla="val 34176"/>
                </a:avLst>
              </a:prstGeom>
              <a:solidFill>
                <a:schemeClr val="bg1"/>
              </a:solidFill>
              <a:ln>
                <a:noFill/>
              </a:ln>
              <a:effectLst>
                <a:outerShdw blurRad="317500" dist="127000" dir="2700000" sx="93000" sy="93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4592" tIns="0" rIns="91440" bIns="0" numCol="1" spcCol="0" rtlCol="0" fromWordArt="0" anchor="ctr" anchorCtr="0" forceAA="0" compatLnSpc="1">
                <a:prstTxWarp prst="textNoShape">
                  <a:avLst/>
                </a:prstTxWarp>
                <a:noAutofit/>
              </a:bodyPr>
              <a:lstStyle/>
              <a:p>
                <a:pPr>
                  <a:spcAft>
                    <a:spcPts val="300"/>
                  </a:spcAft>
                </a:pPr>
                <a:r>
                  <a:rPr lang="en-US" sz="1100" dirty="0">
                    <a:solidFill>
                      <a:schemeClr val="tx1"/>
                    </a:solidFill>
                    <a:latin typeface="Montserrat" panose="00000500000000000000" pitchFamily="50" charset="0"/>
                  </a:rPr>
                  <a:t>Sample Text</a:t>
                </a:r>
              </a:p>
            </p:txBody>
          </p:sp>
          <p:cxnSp>
            <p:nvCxnSpPr>
              <p:cNvPr id="77" name="Straight Connector 76">
                <a:extLst>
                  <a:ext uri="{FF2B5EF4-FFF2-40B4-BE49-F238E27FC236}">
                    <a16:creationId xmlns:a16="http://schemas.microsoft.com/office/drawing/2014/main" id="{53FD52D3-1D48-471A-BF7D-EA79A88C718C}"/>
                  </a:ext>
                </a:extLst>
              </p:cNvPr>
              <p:cNvCxnSpPr/>
              <p:nvPr/>
            </p:nvCxnSpPr>
            <p:spPr>
              <a:xfrm>
                <a:off x="4397840" y="3435221"/>
                <a:ext cx="0" cy="138066"/>
              </a:xfrm>
              <a:prstGeom prst="line">
                <a:avLst/>
              </a:prstGeom>
              <a:ln w="31750" cap="rnd">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2" name="Rectangle: Rounded Corners 81">
                <a:extLst>
                  <a:ext uri="{FF2B5EF4-FFF2-40B4-BE49-F238E27FC236}">
                    <a16:creationId xmlns:a16="http://schemas.microsoft.com/office/drawing/2014/main" id="{B3CABEC1-7073-4927-8E6A-BEE596425812}"/>
                  </a:ext>
                </a:extLst>
              </p:cNvPr>
              <p:cNvSpPr/>
              <p:nvPr/>
            </p:nvSpPr>
            <p:spPr>
              <a:xfrm>
                <a:off x="7424466" y="3306587"/>
                <a:ext cx="1681307" cy="395334"/>
              </a:xfrm>
              <a:prstGeom prst="roundRect">
                <a:avLst>
                  <a:gd name="adj" fmla="val 34176"/>
                </a:avLst>
              </a:prstGeom>
              <a:solidFill>
                <a:schemeClr val="bg1"/>
              </a:solidFill>
              <a:ln>
                <a:noFill/>
              </a:ln>
              <a:effectLst>
                <a:outerShdw blurRad="317500" dist="127000" dir="2700000" sx="93000" sy="93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4592" tIns="0" rIns="91440" bIns="0" numCol="1" spcCol="0" rtlCol="0" fromWordArt="0" anchor="ctr" anchorCtr="0" forceAA="0" compatLnSpc="1">
                <a:prstTxWarp prst="textNoShape">
                  <a:avLst/>
                </a:prstTxWarp>
                <a:noAutofit/>
              </a:bodyPr>
              <a:lstStyle/>
              <a:p>
                <a:pPr>
                  <a:spcAft>
                    <a:spcPts val="300"/>
                  </a:spcAft>
                </a:pPr>
                <a:r>
                  <a:rPr lang="en-US" sz="1100" dirty="0">
                    <a:solidFill>
                      <a:schemeClr val="tx1"/>
                    </a:solidFill>
                    <a:latin typeface="Montserrat" panose="00000500000000000000" pitchFamily="50" charset="0"/>
                  </a:rPr>
                  <a:t>Sample Text</a:t>
                </a:r>
              </a:p>
            </p:txBody>
          </p:sp>
          <p:cxnSp>
            <p:nvCxnSpPr>
              <p:cNvPr id="83" name="Straight Connector 82">
                <a:extLst>
                  <a:ext uri="{FF2B5EF4-FFF2-40B4-BE49-F238E27FC236}">
                    <a16:creationId xmlns:a16="http://schemas.microsoft.com/office/drawing/2014/main" id="{7B5DFA34-89BF-4DE0-B6DF-E2E1EF5604C8}"/>
                  </a:ext>
                </a:extLst>
              </p:cNvPr>
              <p:cNvCxnSpPr/>
              <p:nvPr/>
            </p:nvCxnSpPr>
            <p:spPr>
              <a:xfrm>
                <a:off x="7522787" y="3435221"/>
                <a:ext cx="0" cy="138066"/>
              </a:xfrm>
              <a:prstGeom prst="line">
                <a:avLst/>
              </a:prstGeom>
              <a:ln w="31750" cap="rnd">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5" name="Rectangle: Rounded Corners 84">
                <a:extLst>
                  <a:ext uri="{FF2B5EF4-FFF2-40B4-BE49-F238E27FC236}">
                    <a16:creationId xmlns:a16="http://schemas.microsoft.com/office/drawing/2014/main" id="{57A8A9F1-27AB-412B-BB73-42319733B977}"/>
                  </a:ext>
                </a:extLst>
              </p:cNvPr>
              <p:cNvSpPr/>
              <p:nvPr/>
            </p:nvSpPr>
            <p:spPr>
              <a:xfrm>
                <a:off x="5315437" y="4139733"/>
                <a:ext cx="1524002" cy="395334"/>
              </a:xfrm>
              <a:prstGeom prst="roundRect">
                <a:avLst>
                  <a:gd name="adj" fmla="val 34176"/>
                </a:avLst>
              </a:prstGeom>
              <a:solidFill>
                <a:schemeClr val="bg1"/>
              </a:solidFill>
              <a:ln>
                <a:noFill/>
              </a:ln>
              <a:effectLst>
                <a:outerShdw blurRad="317500" dist="127000" dir="2700000" sx="93000" sy="93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4592" tIns="0" rIns="91440" bIns="0" numCol="1" spcCol="0" rtlCol="0" fromWordArt="0" anchor="ctr" anchorCtr="0" forceAA="0" compatLnSpc="1">
                <a:prstTxWarp prst="textNoShape">
                  <a:avLst/>
                </a:prstTxWarp>
                <a:noAutofit/>
              </a:bodyPr>
              <a:lstStyle/>
              <a:p>
                <a:pPr>
                  <a:spcAft>
                    <a:spcPts val="300"/>
                  </a:spcAft>
                </a:pPr>
                <a:r>
                  <a:rPr lang="en-US" sz="1100" dirty="0">
                    <a:solidFill>
                      <a:schemeClr val="tx1"/>
                    </a:solidFill>
                    <a:latin typeface="Montserrat" panose="00000500000000000000" pitchFamily="50" charset="0"/>
                  </a:rPr>
                  <a:t>7% Market Share</a:t>
                </a:r>
              </a:p>
            </p:txBody>
          </p:sp>
          <p:cxnSp>
            <p:nvCxnSpPr>
              <p:cNvPr id="86" name="Straight Connector 85">
                <a:extLst>
                  <a:ext uri="{FF2B5EF4-FFF2-40B4-BE49-F238E27FC236}">
                    <a16:creationId xmlns:a16="http://schemas.microsoft.com/office/drawing/2014/main" id="{F4702652-2E13-4AB7-9BBA-035C4F2DAA6B}"/>
                  </a:ext>
                </a:extLst>
              </p:cNvPr>
              <p:cNvCxnSpPr/>
              <p:nvPr/>
            </p:nvCxnSpPr>
            <p:spPr>
              <a:xfrm>
                <a:off x="5413758" y="4268367"/>
                <a:ext cx="0" cy="138066"/>
              </a:xfrm>
              <a:prstGeom prst="line">
                <a:avLst/>
              </a:prstGeom>
              <a:ln w="31750" cap="rnd">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8" name="Rectangle: Rounded Corners 87">
                <a:extLst>
                  <a:ext uri="{FF2B5EF4-FFF2-40B4-BE49-F238E27FC236}">
                    <a16:creationId xmlns:a16="http://schemas.microsoft.com/office/drawing/2014/main" id="{1F13BE34-2493-4732-B3D7-80DF1B896470}"/>
                  </a:ext>
                </a:extLst>
              </p:cNvPr>
              <p:cNvSpPr/>
              <p:nvPr/>
            </p:nvSpPr>
            <p:spPr>
              <a:xfrm>
                <a:off x="6916737" y="4139733"/>
                <a:ext cx="2237882" cy="395334"/>
              </a:xfrm>
              <a:prstGeom prst="roundRect">
                <a:avLst>
                  <a:gd name="adj" fmla="val 34176"/>
                </a:avLst>
              </a:prstGeom>
              <a:solidFill>
                <a:schemeClr val="bg1"/>
              </a:solidFill>
              <a:ln>
                <a:noFill/>
              </a:ln>
              <a:effectLst>
                <a:outerShdw blurRad="317500" dist="127000" dir="2700000" sx="93000" sy="93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4592" tIns="0" rIns="91440" bIns="0" numCol="1" spcCol="0" rtlCol="0" fromWordArt="0" anchor="ctr" anchorCtr="0" forceAA="0" compatLnSpc="1">
                <a:prstTxWarp prst="textNoShape">
                  <a:avLst/>
                </a:prstTxWarp>
                <a:noAutofit/>
              </a:bodyPr>
              <a:lstStyle/>
              <a:p>
                <a:pPr>
                  <a:spcAft>
                    <a:spcPts val="300"/>
                  </a:spcAft>
                </a:pPr>
                <a:r>
                  <a:rPr lang="en-US" sz="1100" dirty="0">
                    <a:solidFill>
                      <a:schemeClr val="tx1"/>
                    </a:solidFill>
                    <a:latin typeface="Montserrat" panose="00000500000000000000" pitchFamily="50" charset="0"/>
                  </a:rPr>
                  <a:t>Cost Reduction</a:t>
                </a:r>
              </a:p>
            </p:txBody>
          </p:sp>
          <p:cxnSp>
            <p:nvCxnSpPr>
              <p:cNvPr id="89" name="Straight Connector 88">
                <a:extLst>
                  <a:ext uri="{FF2B5EF4-FFF2-40B4-BE49-F238E27FC236}">
                    <a16:creationId xmlns:a16="http://schemas.microsoft.com/office/drawing/2014/main" id="{9F591C6F-D4DE-447D-ABCD-F243C223B819}"/>
                  </a:ext>
                </a:extLst>
              </p:cNvPr>
              <p:cNvCxnSpPr/>
              <p:nvPr/>
            </p:nvCxnSpPr>
            <p:spPr>
              <a:xfrm>
                <a:off x="7015058" y="4268367"/>
                <a:ext cx="0" cy="138066"/>
              </a:xfrm>
              <a:prstGeom prst="line">
                <a:avLst/>
              </a:prstGeom>
              <a:ln w="31750" cap="rnd">
                <a:solidFill>
                  <a:schemeClr val="accent4"/>
                </a:solidFill>
              </a:ln>
            </p:spPr>
            <p:style>
              <a:lnRef idx="1">
                <a:schemeClr val="accent1"/>
              </a:lnRef>
              <a:fillRef idx="0">
                <a:schemeClr val="accent1"/>
              </a:fillRef>
              <a:effectRef idx="0">
                <a:schemeClr val="accent1"/>
              </a:effectRef>
              <a:fontRef idx="minor">
                <a:schemeClr val="tx1"/>
              </a:fontRef>
            </p:style>
          </p:cxnSp>
          <p:sp>
            <p:nvSpPr>
              <p:cNvPr id="91" name="Rectangle: Rounded Corners 90">
                <a:extLst>
                  <a:ext uri="{FF2B5EF4-FFF2-40B4-BE49-F238E27FC236}">
                    <a16:creationId xmlns:a16="http://schemas.microsoft.com/office/drawing/2014/main" id="{67F246F2-B7BA-4312-BE2A-CD429F9F4D4B}"/>
                  </a:ext>
                </a:extLst>
              </p:cNvPr>
              <p:cNvSpPr/>
              <p:nvPr/>
            </p:nvSpPr>
            <p:spPr>
              <a:xfrm>
                <a:off x="9231918" y="4139733"/>
                <a:ext cx="2031405" cy="395334"/>
              </a:xfrm>
              <a:prstGeom prst="roundRect">
                <a:avLst>
                  <a:gd name="adj" fmla="val 34176"/>
                </a:avLst>
              </a:prstGeom>
              <a:solidFill>
                <a:schemeClr val="bg1"/>
              </a:solidFill>
              <a:ln>
                <a:noFill/>
              </a:ln>
              <a:effectLst>
                <a:outerShdw blurRad="317500" dist="127000" dir="2700000" sx="93000" sy="93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4592" tIns="0" rIns="91440" bIns="0" numCol="1" spcCol="0" rtlCol="0" fromWordArt="0" anchor="ctr" anchorCtr="0" forceAA="0" compatLnSpc="1">
                <a:prstTxWarp prst="textNoShape">
                  <a:avLst/>
                </a:prstTxWarp>
                <a:noAutofit/>
              </a:bodyPr>
              <a:lstStyle/>
              <a:p>
                <a:pPr>
                  <a:spcAft>
                    <a:spcPts val="300"/>
                  </a:spcAft>
                </a:pPr>
                <a:r>
                  <a:rPr lang="en-US" sz="1100" dirty="0">
                    <a:solidFill>
                      <a:schemeClr val="tx1"/>
                    </a:solidFill>
                    <a:latin typeface="Montserrat" panose="00000500000000000000" pitchFamily="50" charset="0"/>
                  </a:rPr>
                  <a:t>100 Production Lines</a:t>
                </a:r>
              </a:p>
            </p:txBody>
          </p:sp>
          <p:cxnSp>
            <p:nvCxnSpPr>
              <p:cNvPr id="92" name="Straight Connector 91">
                <a:extLst>
                  <a:ext uri="{FF2B5EF4-FFF2-40B4-BE49-F238E27FC236}">
                    <a16:creationId xmlns:a16="http://schemas.microsoft.com/office/drawing/2014/main" id="{BE237B96-F3F1-410A-B965-7473373BEE43}"/>
                  </a:ext>
                </a:extLst>
              </p:cNvPr>
              <p:cNvCxnSpPr/>
              <p:nvPr/>
            </p:nvCxnSpPr>
            <p:spPr>
              <a:xfrm>
                <a:off x="9330239" y="4268367"/>
                <a:ext cx="0" cy="138066"/>
              </a:xfrm>
              <a:prstGeom prst="line">
                <a:avLst/>
              </a:prstGeom>
              <a:ln w="31750" cap="rnd">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4" name="Rectangle: Rounded Corners 93">
                <a:extLst>
                  <a:ext uri="{FF2B5EF4-FFF2-40B4-BE49-F238E27FC236}">
                    <a16:creationId xmlns:a16="http://schemas.microsoft.com/office/drawing/2014/main" id="{BEFCC51A-E64C-4054-BDCE-BFF9CD4699CE}"/>
                  </a:ext>
                </a:extLst>
              </p:cNvPr>
              <p:cNvSpPr/>
              <p:nvPr/>
            </p:nvSpPr>
            <p:spPr>
              <a:xfrm>
                <a:off x="3206734" y="4139733"/>
                <a:ext cx="2031405" cy="395334"/>
              </a:xfrm>
              <a:prstGeom prst="roundRect">
                <a:avLst>
                  <a:gd name="adj" fmla="val 34176"/>
                </a:avLst>
              </a:prstGeom>
              <a:solidFill>
                <a:schemeClr val="bg1"/>
              </a:solidFill>
              <a:ln>
                <a:noFill/>
              </a:ln>
              <a:effectLst>
                <a:outerShdw blurRad="317500" dist="127000" dir="2700000" sx="93000" sy="93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4592" tIns="0" rIns="91440" bIns="0" numCol="1" spcCol="0" rtlCol="0" fromWordArt="0" anchor="ctr" anchorCtr="0" forceAA="0" compatLnSpc="1">
                <a:prstTxWarp prst="textNoShape">
                  <a:avLst/>
                </a:prstTxWarp>
                <a:noAutofit/>
              </a:bodyPr>
              <a:lstStyle/>
              <a:p>
                <a:pPr>
                  <a:spcAft>
                    <a:spcPts val="300"/>
                  </a:spcAft>
                </a:pPr>
                <a:r>
                  <a:rPr lang="en-US" sz="1100" dirty="0">
                    <a:solidFill>
                      <a:schemeClr val="tx1"/>
                    </a:solidFill>
                    <a:latin typeface="Montserrat" panose="00000500000000000000" pitchFamily="50" charset="0"/>
                  </a:rPr>
                  <a:t>3% Market Share</a:t>
                </a:r>
              </a:p>
            </p:txBody>
          </p:sp>
          <p:cxnSp>
            <p:nvCxnSpPr>
              <p:cNvPr id="95" name="Straight Connector 94">
                <a:extLst>
                  <a:ext uri="{FF2B5EF4-FFF2-40B4-BE49-F238E27FC236}">
                    <a16:creationId xmlns:a16="http://schemas.microsoft.com/office/drawing/2014/main" id="{65C62EE3-038A-47A4-BF1F-91F4ABC31637}"/>
                  </a:ext>
                </a:extLst>
              </p:cNvPr>
              <p:cNvCxnSpPr/>
              <p:nvPr/>
            </p:nvCxnSpPr>
            <p:spPr>
              <a:xfrm>
                <a:off x="3305055" y="4268367"/>
                <a:ext cx="0" cy="138066"/>
              </a:xfrm>
              <a:prstGeom prst="line">
                <a:avLst/>
              </a:prstGeom>
              <a:ln w="31750" cap="rnd">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302366F9-7E92-4836-9838-E25ECB00D8DF}"/>
                  </a:ext>
                </a:extLst>
              </p:cNvPr>
              <p:cNvCxnSpPr>
                <a:cxnSpLocks/>
              </p:cNvCxnSpPr>
              <p:nvPr/>
            </p:nvCxnSpPr>
            <p:spPr>
              <a:xfrm>
                <a:off x="498451" y="3920827"/>
                <a:ext cx="11146969"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06" name="Rectangle: Rounded Corners 105">
                <a:extLst>
                  <a:ext uri="{FF2B5EF4-FFF2-40B4-BE49-F238E27FC236}">
                    <a16:creationId xmlns:a16="http://schemas.microsoft.com/office/drawing/2014/main" id="{6672DB26-379E-4DFC-ABB6-E86494193E72}"/>
                  </a:ext>
                </a:extLst>
              </p:cNvPr>
              <p:cNvSpPr/>
              <p:nvPr/>
            </p:nvSpPr>
            <p:spPr>
              <a:xfrm>
                <a:off x="2549524" y="4977524"/>
                <a:ext cx="1475886" cy="1447379"/>
              </a:xfrm>
              <a:prstGeom prst="roundRect">
                <a:avLst>
                  <a:gd name="adj" fmla="val 11997"/>
                </a:avLst>
              </a:prstGeom>
              <a:solidFill>
                <a:srgbClr val="EAEDF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nchorCtr="0"/>
              <a:lstStyle/>
              <a:p>
                <a:pPr algn="ctr"/>
                <a:r>
                  <a:rPr lang="en-US" sz="1100" b="1" dirty="0">
                    <a:solidFill>
                      <a:schemeClr val="tx2">
                        <a:lumMod val="60000"/>
                        <a:lumOff val="40000"/>
                      </a:schemeClr>
                    </a:solidFill>
                    <a:latin typeface="Montserrat" panose="00000500000000000000" pitchFamily="50" charset="0"/>
                  </a:rPr>
                  <a:t>DEPENDENCIES</a:t>
                </a:r>
              </a:p>
            </p:txBody>
          </p:sp>
          <p:sp>
            <p:nvSpPr>
              <p:cNvPr id="115" name="Rectangle: Rounded Corners 114">
                <a:extLst>
                  <a:ext uri="{FF2B5EF4-FFF2-40B4-BE49-F238E27FC236}">
                    <a16:creationId xmlns:a16="http://schemas.microsoft.com/office/drawing/2014/main" id="{D8CE442E-1239-45A8-81A6-E67CE0396B57}"/>
                  </a:ext>
                </a:extLst>
              </p:cNvPr>
              <p:cNvSpPr/>
              <p:nvPr/>
            </p:nvSpPr>
            <p:spPr>
              <a:xfrm>
                <a:off x="4073527" y="4977524"/>
                <a:ext cx="1475886" cy="1447379"/>
              </a:xfrm>
              <a:prstGeom prst="roundRect">
                <a:avLst>
                  <a:gd name="adj" fmla="val 11997"/>
                </a:avLst>
              </a:prstGeom>
              <a:solidFill>
                <a:srgbClr val="EAEDF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nchorCtr="0"/>
              <a:lstStyle/>
              <a:p>
                <a:pPr algn="ctr"/>
                <a:r>
                  <a:rPr lang="en-US" sz="1100" b="1" dirty="0">
                    <a:solidFill>
                      <a:schemeClr val="tx2">
                        <a:lumMod val="60000"/>
                        <a:lumOff val="40000"/>
                      </a:schemeClr>
                    </a:solidFill>
                    <a:latin typeface="Montserrat" panose="00000500000000000000" pitchFamily="50" charset="0"/>
                  </a:rPr>
                  <a:t>RISKS</a:t>
                </a:r>
              </a:p>
            </p:txBody>
          </p:sp>
          <p:sp>
            <p:nvSpPr>
              <p:cNvPr id="116" name="Rectangle: Rounded Corners 115">
                <a:extLst>
                  <a:ext uri="{FF2B5EF4-FFF2-40B4-BE49-F238E27FC236}">
                    <a16:creationId xmlns:a16="http://schemas.microsoft.com/office/drawing/2014/main" id="{727DEE3D-EFE4-45D8-82DA-B7437460A7B3}"/>
                  </a:ext>
                </a:extLst>
              </p:cNvPr>
              <p:cNvSpPr/>
              <p:nvPr/>
            </p:nvSpPr>
            <p:spPr>
              <a:xfrm>
                <a:off x="5597530" y="4977524"/>
                <a:ext cx="1475886" cy="1447379"/>
              </a:xfrm>
              <a:prstGeom prst="roundRect">
                <a:avLst>
                  <a:gd name="adj" fmla="val 11997"/>
                </a:avLst>
              </a:prstGeom>
              <a:solidFill>
                <a:srgbClr val="EAEDF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nchorCtr="0"/>
              <a:lstStyle/>
              <a:p>
                <a:pPr algn="ctr"/>
                <a:r>
                  <a:rPr lang="en-US" sz="1100" b="1" dirty="0">
                    <a:solidFill>
                      <a:schemeClr val="tx2">
                        <a:lumMod val="60000"/>
                        <a:lumOff val="40000"/>
                      </a:schemeClr>
                    </a:solidFill>
                    <a:latin typeface="Montserrat" panose="00000500000000000000" pitchFamily="50" charset="0"/>
                  </a:rPr>
                  <a:t>ISSUES</a:t>
                </a:r>
              </a:p>
            </p:txBody>
          </p:sp>
          <p:sp>
            <p:nvSpPr>
              <p:cNvPr id="117" name="Rectangle: Rounded Corners 116">
                <a:extLst>
                  <a:ext uri="{FF2B5EF4-FFF2-40B4-BE49-F238E27FC236}">
                    <a16:creationId xmlns:a16="http://schemas.microsoft.com/office/drawing/2014/main" id="{1D9AF212-B926-4DA4-BFA0-92E2589AFEC8}"/>
                  </a:ext>
                </a:extLst>
              </p:cNvPr>
              <p:cNvSpPr/>
              <p:nvPr/>
            </p:nvSpPr>
            <p:spPr>
              <a:xfrm>
                <a:off x="7121533" y="4977524"/>
                <a:ext cx="1475886" cy="1447379"/>
              </a:xfrm>
              <a:prstGeom prst="roundRect">
                <a:avLst>
                  <a:gd name="adj" fmla="val 11997"/>
                </a:avLst>
              </a:prstGeom>
              <a:solidFill>
                <a:srgbClr val="EAEDF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nchorCtr="0"/>
              <a:lstStyle/>
              <a:p>
                <a:pPr algn="ctr"/>
                <a:r>
                  <a:rPr lang="en-US" sz="1100" b="1" dirty="0">
                    <a:solidFill>
                      <a:schemeClr val="tx2">
                        <a:lumMod val="60000"/>
                        <a:lumOff val="40000"/>
                      </a:schemeClr>
                    </a:solidFill>
                    <a:latin typeface="Montserrat" panose="00000500000000000000" pitchFamily="50" charset="0"/>
                  </a:rPr>
                  <a:t>DELIVERY</a:t>
                </a:r>
              </a:p>
            </p:txBody>
          </p:sp>
          <p:sp>
            <p:nvSpPr>
              <p:cNvPr id="118" name="Rectangle: Rounded Corners 117">
                <a:extLst>
                  <a:ext uri="{FF2B5EF4-FFF2-40B4-BE49-F238E27FC236}">
                    <a16:creationId xmlns:a16="http://schemas.microsoft.com/office/drawing/2014/main" id="{D6DC9892-5C80-4DB0-9956-1A7ED2E0EFB4}"/>
                  </a:ext>
                </a:extLst>
              </p:cNvPr>
              <p:cNvSpPr/>
              <p:nvPr/>
            </p:nvSpPr>
            <p:spPr>
              <a:xfrm>
                <a:off x="8645536" y="4977524"/>
                <a:ext cx="1475886" cy="1447379"/>
              </a:xfrm>
              <a:prstGeom prst="roundRect">
                <a:avLst>
                  <a:gd name="adj" fmla="val 11997"/>
                </a:avLst>
              </a:prstGeom>
              <a:solidFill>
                <a:srgbClr val="EAEDF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nchorCtr="0"/>
              <a:lstStyle/>
              <a:p>
                <a:pPr algn="ctr"/>
                <a:r>
                  <a:rPr lang="en-US" sz="1100" b="1" dirty="0">
                    <a:solidFill>
                      <a:schemeClr val="tx2">
                        <a:lumMod val="60000"/>
                        <a:lumOff val="40000"/>
                      </a:schemeClr>
                    </a:solidFill>
                    <a:latin typeface="Montserrat" panose="00000500000000000000" pitchFamily="50" charset="0"/>
                  </a:rPr>
                  <a:t>BUDGET</a:t>
                </a:r>
              </a:p>
            </p:txBody>
          </p:sp>
          <p:sp>
            <p:nvSpPr>
              <p:cNvPr id="119" name="Rectangle: Rounded Corners 118">
                <a:extLst>
                  <a:ext uri="{FF2B5EF4-FFF2-40B4-BE49-F238E27FC236}">
                    <a16:creationId xmlns:a16="http://schemas.microsoft.com/office/drawing/2014/main" id="{81343E39-E0B0-4064-AE6A-DEA4D6E03216}"/>
                  </a:ext>
                </a:extLst>
              </p:cNvPr>
              <p:cNvSpPr/>
              <p:nvPr/>
            </p:nvSpPr>
            <p:spPr>
              <a:xfrm>
                <a:off x="10169538" y="4977524"/>
                <a:ext cx="1475886" cy="1447379"/>
              </a:xfrm>
              <a:prstGeom prst="roundRect">
                <a:avLst>
                  <a:gd name="adj" fmla="val 11997"/>
                </a:avLst>
              </a:prstGeom>
              <a:solidFill>
                <a:srgbClr val="EAEDF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nchorCtr="0"/>
              <a:lstStyle/>
              <a:p>
                <a:pPr algn="ctr"/>
                <a:r>
                  <a:rPr lang="en-US" sz="1100" b="1" dirty="0">
                    <a:solidFill>
                      <a:schemeClr val="tx2">
                        <a:lumMod val="60000"/>
                        <a:lumOff val="40000"/>
                      </a:schemeClr>
                    </a:solidFill>
                    <a:latin typeface="Montserrat" panose="00000500000000000000" pitchFamily="50" charset="0"/>
                  </a:rPr>
                  <a:t>ON RADAR</a:t>
                </a:r>
              </a:p>
            </p:txBody>
          </p:sp>
          <p:sp>
            <p:nvSpPr>
              <p:cNvPr id="126" name="Rectangle: Rounded Corners 125">
                <a:extLst>
                  <a:ext uri="{FF2B5EF4-FFF2-40B4-BE49-F238E27FC236}">
                    <a16:creationId xmlns:a16="http://schemas.microsoft.com/office/drawing/2014/main" id="{1DE5C6D5-681B-4D6A-AFEA-279F141A79FE}"/>
                  </a:ext>
                </a:extLst>
              </p:cNvPr>
              <p:cNvSpPr/>
              <p:nvPr/>
            </p:nvSpPr>
            <p:spPr>
              <a:xfrm>
                <a:off x="2614613" y="5418045"/>
                <a:ext cx="1345708" cy="939891"/>
              </a:xfrm>
              <a:prstGeom prst="roundRect">
                <a:avLst>
                  <a:gd name="adj" fmla="val 11997"/>
                </a:avLst>
              </a:prstGeom>
              <a:solidFill>
                <a:schemeClr val="bg1"/>
              </a:solidFill>
              <a:ln>
                <a:noFill/>
              </a:ln>
              <a:effectLst>
                <a:outerShdw blurRad="317500" dist="127000" dir="2700000" sx="93000" sy="93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chorCtr="0"/>
              <a:lstStyle/>
              <a:p>
                <a:pPr algn="ctr">
                  <a:lnSpc>
                    <a:spcPts val="1600"/>
                  </a:lnSpc>
                </a:pPr>
                <a:r>
                  <a:rPr lang="en-US" sz="1200" dirty="0">
                    <a:solidFill>
                      <a:schemeClr val="tx1"/>
                    </a:solidFill>
                    <a:latin typeface="Montserrat" panose="00000500000000000000" pitchFamily="50" charset="0"/>
                  </a:rPr>
                  <a:t>Platform</a:t>
                </a:r>
              </a:p>
            </p:txBody>
          </p:sp>
          <p:sp>
            <p:nvSpPr>
              <p:cNvPr id="127" name="Rectangle: Rounded Corners 126">
                <a:extLst>
                  <a:ext uri="{FF2B5EF4-FFF2-40B4-BE49-F238E27FC236}">
                    <a16:creationId xmlns:a16="http://schemas.microsoft.com/office/drawing/2014/main" id="{CB7A1F7B-1802-4453-A517-3B9A32B68449}"/>
                  </a:ext>
                </a:extLst>
              </p:cNvPr>
              <p:cNvSpPr/>
              <p:nvPr/>
            </p:nvSpPr>
            <p:spPr>
              <a:xfrm>
                <a:off x="4138616" y="5418045"/>
                <a:ext cx="1345708" cy="939891"/>
              </a:xfrm>
              <a:prstGeom prst="roundRect">
                <a:avLst>
                  <a:gd name="adj" fmla="val 11997"/>
                </a:avLst>
              </a:prstGeom>
              <a:solidFill>
                <a:schemeClr val="bg1"/>
              </a:solidFill>
              <a:ln>
                <a:noFill/>
              </a:ln>
              <a:effectLst>
                <a:outerShdw blurRad="317500" dist="127000" dir="2700000" sx="93000" sy="93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chorCtr="0"/>
              <a:lstStyle/>
              <a:p>
                <a:pPr algn="ctr">
                  <a:lnSpc>
                    <a:spcPts val="1600"/>
                  </a:lnSpc>
                </a:pPr>
                <a:r>
                  <a:rPr lang="en-US" sz="1200" dirty="0">
                    <a:solidFill>
                      <a:schemeClr val="tx1"/>
                    </a:solidFill>
                    <a:latin typeface="Montserrat" panose="00000500000000000000" pitchFamily="50" charset="0"/>
                  </a:rPr>
                  <a:t>Integration to CRM</a:t>
                </a:r>
              </a:p>
            </p:txBody>
          </p:sp>
          <p:sp>
            <p:nvSpPr>
              <p:cNvPr id="128" name="Rectangle: Rounded Corners 127">
                <a:extLst>
                  <a:ext uri="{FF2B5EF4-FFF2-40B4-BE49-F238E27FC236}">
                    <a16:creationId xmlns:a16="http://schemas.microsoft.com/office/drawing/2014/main" id="{725CBE36-A620-435C-B0BF-53BB2E798E1D}"/>
                  </a:ext>
                </a:extLst>
              </p:cNvPr>
              <p:cNvSpPr/>
              <p:nvPr/>
            </p:nvSpPr>
            <p:spPr>
              <a:xfrm>
                <a:off x="5662619" y="5418045"/>
                <a:ext cx="1345708" cy="939891"/>
              </a:xfrm>
              <a:prstGeom prst="roundRect">
                <a:avLst>
                  <a:gd name="adj" fmla="val 11997"/>
                </a:avLst>
              </a:prstGeom>
              <a:solidFill>
                <a:schemeClr val="bg1"/>
              </a:solidFill>
              <a:ln>
                <a:noFill/>
              </a:ln>
              <a:effectLst>
                <a:outerShdw blurRad="317500" dist="127000" dir="2700000" sx="93000" sy="93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chorCtr="0"/>
              <a:lstStyle/>
              <a:p>
                <a:pPr algn="ctr">
                  <a:lnSpc>
                    <a:spcPts val="1600"/>
                  </a:lnSpc>
                </a:pPr>
                <a:r>
                  <a:rPr lang="en-US" sz="1200" dirty="0">
                    <a:solidFill>
                      <a:schemeClr val="tx1"/>
                    </a:solidFill>
                    <a:latin typeface="Montserrat" panose="00000500000000000000" pitchFamily="50" charset="0"/>
                  </a:rPr>
                  <a:t>None</a:t>
                </a:r>
              </a:p>
            </p:txBody>
          </p:sp>
          <p:sp>
            <p:nvSpPr>
              <p:cNvPr id="129" name="Rectangle: Rounded Corners 128">
                <a:extLst>
                  <a:ext uri="{FF2B5EF4-FFF2-40B4-BE49-F238E27FC236}">
                    <a16:creationId xmlns:a16="http://schemas.microsoft.com/office/drawing/2014/main" id="{F78DA926-2108-4F94-AB5E-0342661D1AB5}"/>
                  </a:ext>
                </a:extLst>
              </p:cNvPr>
              <p:cNvSpPr/>
              <p:nvPr/>
            </p:nvSpPr>
            <p:spPr>
              <a:xfrm>
                <a:off x="7186622" y="5418045"/>
                <a:ext cx="1345708" cy="939891"/>
              </a:xfrm>
              <a:prstGeom prst="roundRect">
                <a:avLst>
                  <a:gd name="adj" fmla="val 11997"/>
                </a:avLst>
              </a:prstGeom>
              <a:solidFill>
                <a:schemeClr val="bg1"/>
              </a:solidFill>
              <a:ln>
                <a:noFill/>
              </a:ln>
              <a:effectLst>
                <a:outerShdw blurRad="317500" dist="127000" dir="2700000" sx="93000" sy="93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chorCtr="0"/>
              <a:lstStyle/>
              <a:p>
                <a:pPr algn="ctr">
                  <a:lnSpc>
                    <a:spcPts val="1600"/>
                  </a:lnSpc>
                </a:pPr>
                <a:r>
                  <a:rPr lang="en-US" sz="1200" dirty="0">
                    <a:solidFill>
                      <a:schemeClr val="tx1"/>
                    </a:solidFill>
                    <a:latin typeface="Montserrat" panose="00000500000000000000" pitchFamily="50" charset="0"/>
                  </a:rPr>
                  <a:t>Delay Expected to V1</a:t>
                </a:r>
              </a:p>
            </p:txBody>
          </p:sp>
          <p:sp>
            <p:nvSpPr>
              <p:cNvPr id="130" name="Rectangle: Rounded Corners 129">
                <a:extLst>
                  <a:ext uri="{FF2B5EF4-FFF2-40B4-BE49-F238E27FC236}">
                    <a16:creationId xmlns:a16="http://schemas.microsoft.com/office/drawing/2014/main" id="{2FF85946-BFA2-407A-89EB-96F6D768CCAE}"/>
                  </a:ext>
                </a:extLst>
              </p:cNvPr>
              <p:cNvSpPr/>
              <p:nvPr/>
            </p:nvSpPr>
            <p:spPr>
              <a:xfrm>
                <a:off x="8710625" y="5418045"/>
                <a:ext cx="1345708" cy="939891"/>
              </a:xfrm>
              <a:prstGeom prst="roundRect">
                <a:avLst>
                  <a:gd name="adj" fmla="val 11997"/>
                </a:avLst>
              </a:prstGeom>
              <a:solidFill>
                <a:schemeClr val="bg1"/>
              </a:solidFill>
              <a:ln>
                <a:noFill/>
              </a:ln>
              <a:effectLst>
                <a:outerShdw blurRad="317500" dist="127000" dir="2700000" sx="93000" sy="93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chorCtr="0"/>
              <a:lstStyle/>
              <a:p>
                <a:pPr algn="ctr">
                  <a:lnSpc>
                    <a:spcPts val="1600"/>
                  </a:lnSpc>
                </a:pPr>
                <a:r>
                  <a:rPr lang="en-US" sz="1200" dirty="0">
                    <a:solidFill>
                      <a:schemeClr val="tx1"/>
                    </a:solidFill>
                    <a:latin typeface="Montserrat" panose="00000500000000000000" pitchFamily="50" charset="0"/>
                  </a:rPr>
                  <a:t>Platform</a:t>
                </a:r>
              </a:p>
            </p:txBody>
          </p:sp>
          <p:sp>
            <p:nvSpPr>
              <p:cNvPr id="131" name="Rectangle: Rounded Corners 130">
                <a:extLst>
                  <a:ext uri="{FF2B5EF4-FFF2-40B4-BE49-F238E27FC236}">
                    <a16:creationId xmlns:a16="http://schemas.microsoft.com/office/drawing/2014/main" id="{21F06743-CF2D-4A69-9E04-4B37EB3380FA}"/>
                  </a:ext>
                </a:extLst>
              </p:cNvPr>
              <p:cNvSpPr/>
              <p:nvPr/>
            </p:nvSpPr>
            <p:spPr>
              <a:xfrm>
                <a:off x="10234627" y="5418045"/>
                <a:ext cx="1345708" cy="939891"/>
              </a:xfrm>
              <a:prstGeom prst="roundRect">
                <a:avLst>
                  <a:gd name="adj" fmla="val 11997"/>
                </a:avLst>
              </a:prstGeom>
              <a:solidFill>
                <a:schemeClr val="bg1"/>
              </a:solidFill>
              <a:ln>
                <a:noFill/>
              </a:ln>
              <a:effectLst>
                <a:outerShdw blurRad="317500" dist="127000" dir="2700000" sx="93000" sy="93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chorCtr="0"/>
              <a:lstStyle/>
              <a:p>
                <a:pPr algn="ctr">
                  <a:lnSpc>
                    <a:spcPts val="1600"/>
                  </a:lnSpc>
                </a:pPr>
                <a:r>
                  <a:rPr lang="en-US" sz="1200" dirty="0">
                    <a:solidFill>
                      <a:schemeClr val="tx1"/>
                    </a:solidFill>
                    <a:latin typeface="Montserrat" panose="00000500000000000000" pitchFamily="50" charset="0"/>
                  </a:rPr>
                  <a:t>New DP</a:t>
                </a:r>
              </a:p>
            </p:txBody>
          </p:sp>
          <p:sp>
            <p:nvSpPr>
              <p:cNvPr id="132" name="TextBox 131">
                <a:extLst>
                  <a:ext uri="{FF2B5EF4-FFF2-40B4-BE49-F238E27FC236}">
                    <a16:creationId xmlns:a16="http://schemas.microsoft.com/office/drawing/2014/main" id="{E18B8596-9935-4B49-87E9-7BD8D966EFA5}"/>
                  </a:ext>
                </a:extLst>
              </p:cNvPr>
              <p:cNvSpPr txBox="1"/>
              <p:nvPr/>
            </p:nvSpPr>
            <p:spPr>
              <a:xfrm>
                <a:off x="702965" y="1910674"/>
                <a:ext cx="1249060" cy="292388"/>
              </a:xfrm>
              <a:prstGeom prst="rect">
                <a:avLst/>
              </a:prstGeom>
              <a:noFill/>
            </p:spPr>
            <p:txBody>
              <a:bodyPr wrap="none" lIns="91440" rIns="91440" rtlCol="0">
                <a:spAutoFit/>
              </a:bodyPr>
              <a:lstStyle/>
              <a:p>
                <a:r>
                  <a:rPr lang="en-US" sz="1300" b="1" dirty="0">
                    <a:solidFill>
                      <a:schemeClr val="tx2"/>
                    </a:solidFill>
                    <a:latin typeface="Montserrat" panose="00000500000000000000" pitchFamily="50" charset="0"/>
                  </a:rPr>
                  <a:t>MARKETING</a:t>
                </a:r>
              </a:p>
            </p:txBody>
          </p:sp>
          <p:sp>
            <p:nvSpPr>
              <p:cNvPr id="133" name="TextBox 132">
                <a:extLst>
                  <a:ext uri="{FF2B5EF4-FFF2-40B4-BE49-F238E27FC236}">
                    <a16:creationId xmlns:a16="http://schemas.microsoft.com/office/drawing/2014/main" id="{F5CC3574-B322-4FA6-8114-3ADC476204A8}"/>
                  </a:ext>
                </a:extLst>
              </p:cNvPr>
              <p:cNvSpPr txBox="1"/>
              <p:nvPr/>
            </p:nvSpPr>
            <p:spPr>
              <a:xfrm>
                <a:off x="702965" y="3050940"/>
                <a:ext cx="1544012" cy="292388"/>
              </a:xfrm>
              <a:prstGeom prst="rect">
                <a:avLst/>
              </a:prstGeom>
              <a:noFill/>
            </p:spPr>
            <p:txBody>
              <a:bodyPr wrap="none" lIns="91440" rIns="91440" rtlCol="0">
                <a:spAutoFit/>
              </a:bodyPr>
              <a:lstStyle/>
              <a:p>
                <a:r>
                  <a:rPr lang="en-US" sz="1300" b="1" dirty="0">
                    <a:solidFill>
                      <a:schemeClr val="tx2"/>
                    </a:solidFill>
                    <a:latin typeface="Montserrat" panose="00000500000000000000" pitchFamily="50" charset="0"/>
                  </a:rPr>
                  <a:t>DEVELOPMENT</a:t>
                </a:r>
              </a:p>
            </p:txBody>
          </p:sp>
          <p:sp>
            <p:nvSpPr>
              <p:cNvPr id="134" name="TextBox 133">
                <a:extLst>
                  <a:ext uri="{FF2B5EF4-FFF2-40B4-BE49-F238E27FC236}">
                    <a16:creationId xmlns:a16="http://schemas.microsoft.com/office/drawing/2014/main" id="{BAF81670-AA4B-4F44-836A-F789044542E3}"/>
                  </a:ext>
                </a:extLst>
              </p:cNvPr>
              <p:cNvSpPr txBox="1"/>
              <p:nvPr/>
            </p:nvSpPr>
            <p:spPr>
              <a:xfrm>
                <a:off x="702965" y="4191206"/>
                <a:ext cx="484428" cy="292388"/>
              </a:xfrm>
              <a:prstGeom prst="rect">
                <a:avLst/>
              </a:prstGeom>
              <a:noFill/>
            </p:spPr>
            <p:txBody>
              <a:bodyPr wrap="none" lIns="91440" rIns="91440" rtlCol="0">
                <a:spAutoFit/>
              </a:bodyPr>
              <a:lstStyle/>
              <a:p>
                <a:r>
                  <a:rPr lang="en-US" sz="1300" b="1" dirty="0">
                    <a:solidFill>
                      <a:schemeClr val="tx2"/>
                    </a:solidFill>
                    <a:latin typeface="Montserrat" panose="00000500000000000000" pitchFamily="50" charset="0"/>
                  </a:rPr>
                  <a:t>KPI</a:t>
                </a:r>
              </a:p>
            </p:txBody>
          </p:sp>
          <p:sp>
            <p:nvSpPr>
              <p:cNvPr id="135" name="TextBox 134">
                <a:extLst>
                  <a:ext uri="{FF2B5EF4-FFF2-40B4-BE49-F238E27FC236}">
                    <a16:creationId xmlns:a16="http://schemas.microsoft.com/office/drawing/2014/main" id="{794BAB0E-925D-4317-9795-92CB3FF0EDE5}"/>
                  </a:ext>
                </a:extLst>
              </p:cNvPr>
              <p:cNvSpPr txBox="1"/>
              <p:nvPr/>
            </p:nvSpPr>
            <p:spPr>
              <a:xfrm>
                <a:off x="702965" y="5555019"/>
                <a:ext cx="1348446" cy="292388"/>
              </a:xfrm>
              <a:prstGeom prst="rect">
                <a:avLst/>
              </a:prstGeom>
              <a:noFill/>
            </p:spPr>
            <p:txBody>
              <a:bodyPr wrap="none" lIns="91440" rIns="91440" rtlCol="0">
                <a:spAutoFit/>
              </a:bodyPr>
              <a:lstStyle/>
              <a:p>
                <a:r>
                  <a:rPr lang="en-US" sz="1300" b="1" dirty="0">
                    <a:solidFill>
                      <a:schemeClr val="tx2"/>
                    </a:solidFill>
                    <a:latin typeface="Montserrat" panose="00000500000000000000" pitchFamily="50" charset="0"/>
                  </a:rPr>
                  <a:t>DASHBOARD</a:t>
                </a:r>
              </a:p>
            </p:txBody>
          </p:sp>
          <p:sp>
            <p:nvSpPr>
              <p:cNvPr id="150" name="Rectangle: Rounded Corners 149">
                <a:extLst>
                  <a:ext uri="{FF2B5EF4-FFF2-40B4-BE49-F238E27FC236}">
                    <a16:creationId xmlns:a16="http://schemas.microsoft.com/office/drawing/2014/main" id="{24DE3DCB-1CB9-4417-ACDF-AB90A482E2B9}"/>
                  </a:ext>
                </a:extLst>
              </p:cNvPr>
              <p:cNvSpPr/>
              <p:nvPr/>
            </p:nvSpPr>
            <p:spPr>
              <a:xfrm>
                <a:off x="6359530" y="727812"/>
                <a:ext cx="5285890" cy="714816"/>
              </a:xfrm>
              <a:prstGeom prst="roundRect">
                <a:avLst>
                  <a:gd name="adj" fmla="val 25092"/>
                </a:avLst>
              </a:prstGeom>
              <a:gradFill>
                <a:gsLst>
                  <a:gs pos="0">
                    <a:srgbClr val="EAEDF2">
                      <a:alpha val="75000"/>
                    </a:srgbClr>
                  </a:gs>
                  <a:gs pos="55000">
                    <a:srgbClr val="EAEDF2">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nchorCtr="0"/>
              <a:lstStyle/>
              <a:p>
                <a:pPr algn="ctr"/>
                <a:r>
                  <a:rPr lang="en-US" sz="1100" b="1" dirty="0">
                    <a:solidFill>
                      <a:schemeClr val="tx2">
                        <a:lumMod val="60000"/>
                        <a:lumOff val="40000"/>
                      </a:schemeClr>
                    </a:solidFill>
                    <a:latin typeface="Montserrat" panose="00000500000000000000" pitchFamily="50" charset="0"/>
                  </a:rPr>
                  <a:t>20XX</a:t>
                </a:r>
              </a:p>
            </p:txBody>
          </p:sp>
        </p:grpSp>
      </p:grpSp>
    </p:spTree>
    <p:extLst>
      <p:ext uri="{BB962C8B-B14F-4D97-AF65-F5344CB8AC3E}">
        <p14:creationId xmlns:p14="http://schemas.microsoft.com/office/powerpoint/2010/main" val="2755518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BF5F0A-D824-4962-9B01-B76667D8B29E}"/>
              </a:ext>
            </a:extLst>
          </p:cNvPr>
          <p:cNvSpPr txBox="1"/>
          <p:nvPr/>
        </p:nvSpPr>
        <p:spPr>
          <a:xfrm>
            <a:off x="4032615" y="193503"/>
            <a:ext cx="4126771" cy="646331"/>
          </a:xfrm>
          <a:prstGeom prst="rect">
            <a:avLst/>
          </a:prstGeom>
          <a:noFill/>
        </p:spPr>
        <p:txBody>
          <a:bodyPr wrap="none" lIns="182880" tIns="91440" rIns="182880" bIns="91440" rtlCol="0" anchor="ctr" anchorCtr="0">
            <a:spAutoFit/>
          </a:bodyPr>
          <a:lstStyle/>
          <a:p>
            <a:pPr algn="ctr"/>
            <a:r>
              <a:rPr lang="en-US" sz="3000" b="1" dirty="0">
                <a:gradFill flip="none" rotWithShape="1">
                  <a:gsLst>
                    <a:gs pos="0">
                      <a:schemeClr val="tx2">
                        <a:lumMod val="60000"/>
                        <a:lumOff val="40000"/>
                      </a:schemeClr>
                    </a:gs>
                    <a:gs pos="100000">
                      <a:schemeClr val="tx2"/>
                    </a:gs>
                  </a:gsLst>
                  <a:lin ang="5400000" scaled="0"/>
                  <a:tileRect/>
                </a:gradFill>
                <a:latin typeface="Montserrat" panose="00000500000000000000" pitchFamily="50" charset="0"/>
              </a:rPr>
              <a:t>SPRINT ROADMAP</a:t>
            </a:r>
          </a:p>
        </p:txBody>
      </p:sp>
      <p:grpSp>
        <p:nvGrpSpPr>
          <p:cNvPr id="87" name="Group 86">
            <a:extLst>
              <a:ext uri="{FF2B5EF4-FFF2-40B4-BE49-F238E27FC236}">
                <a16:creationId xmlns:a16="http://schemas.microsoft.com/office/drawing/2014/main" id="{33B16C7E-5ECE-460E-9027-543AB3A9E1F5}"/>
              </a:ext>
            </a:extLst>
          </p:cNvPr>
          <p:cNvGrpSpPr/>
          <p:nvPr/>
        </p:nvGrpSpPr>
        <p:grpSpPr>
          <a:xfrm>
            <a:off x="469900" y="979172"/>
            <a:ext cx="11252200" cy="5564676"/>
            <a:chOff x="752475" y="1134918"/>
            <a:chExt cx="10687050" cy="5215083"/>
          </a:xfrm>
        </p:grpSpPr>
        <p:sp>
          <p:nvSpPr>
            <p:cNvPr id="86" name="Rectangle 85">
              <a:extLst>
                <a:ext uri="{FF2B5EF4-FFF2-40B4-BE49-F238E27FC236}">
                  <a16:creationId xmlns:a16="http://schemas.microsoft.com/office/drawing/2014/main" id="{D15F100A-0272-46B9-B2B7-2579B2A3FC28}"/>
                </a:ext>
              </a:extLst>
            </p:cNvPr>
            <p:cNvSpPr/>
            <p:nvPr/>
          </p:nvSpPr>
          <p:spPr>
            <a:xfrm rot="10800000" flipH="1" flipV="1">
              <a:off x="6983689" y="5492283"/>
              <a:ext cx="3550902" cy="857696"/>
            </a:xfrm>
            <a:prstGeom prst="rect">
              <a:avLst/>
            </a:prstGeom>
            <a:solidFill>
              <a:schemeClr val="tx2">
                <a:lumMod val="20000"/>
                <a:lumOff val="8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Single Corner Rounded 32">
              <a:extLst>
                <a:ext uri="{FF2B5EF4-FFF2-40B4-BE49-F238E27FC236}">
                  <a16:creationId xmlns:a16="http://schemas.microsoft.com/office/drawing/2014/main" id="{25AB8257-3E5A-42BC-B456-F334D65F8081}"/>
                </a:ext>
              </a:extLst>
            </p:cNvPr>
            <p:cNvSpPr/>
            <p:nvPr/>
          </p:nvSpPr>
          <p:spPr>
            <a:xfrm rot="16200000" flipH="1" flipV="1">
              <a:off x="8842840" y="3753315"/>
              <a:ext cx="4288498" cy="904872"/>
            </a:xfrm>
            <a:prstGeom prst="round1Rect">
              <a:avLst>
                <a:gd name="adj" fmla="val 27970"/>
              </a:avLst>
            </a:prstGeom>
            <a:solidFill>
              <a:schemeClr val="tx2">
                <a:lumMod val="20000"/>
                <a:lumOff val="8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Single Corner Rounded 11">
              <a:extLst>
                <a:ext uri="{FF2B5EF4-FFF2-40B4-BE49-F238E27FC236}">
                  <a16:creationId xmlns:a16="http://schemas.microsoft.com/office/drawing/2014/main" id="{C48DE74B-807B-4DB5-B8DC-3ECFA0EBD24F}"/>
                </a:ext>
              </a:extLst>
            </p:cNvPr>
            <p:cNvSpPr/>
            <p:nvPr/>
          </p:nvSpPr>
          <p:spPr>
            <a:xfrm rot="5400000" flipV="1">
              <a:off x="-939335" y="3753315"/>
              <a:ext cx="4288498" cy="904872"/>
            </a:xfrm>
            <a:prstGeom prst="round1Rect">
              <a:avLst>
                <a:gd name="adj" fmla="val 27970"/>
              </a:avLst>
            </a:prstGeom>
            <a:solidFill>
              <a:schemeClr val="tx2">
                <a:lumMod val="20000"/>
                <a:lumOff val="8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E14C37E3-6C4E-4328-B5B4-FB41A4A4889A}"/>
                </a:ext>
              </a:extLst>
            </p:cNvPr>
            <p:cNvGrpSpPr/>
            <p:nvPr/>
          </p:nvGrpSpPr>
          <p:grpSpPr>
            <a:xfrm>
              <a:off x="752475" y="2061502"/>
              <a:ext cx="10687050" cy="857696"/>
              <a:chOff x="752475" y="1998002"/>
              <a:chExt cx="10687050" cy="857696"/>
            </a:xfrm>
          </p:grpSpPr>
          <p:sp>
            <p:nvSpPr>
              <p:cNvPr id="32" name="Rectangle 31">
                <a:extLst>
                  <a:ext uri="{FF2B5EF4-FFF2-40B4-BE49-F238E27FC236}">
                    <a16:creationId xmlns:a16="http://schemas.microsoft.com/office/drawing/2014/main" id="{23F4CACC-3C65-4F58-A028-F61BFE9FDA7C}"/>
                  </a:ext>
                </a:extLst>
              </p:cNvPr>
              <p:cNvSpPr/>
              <p:nvPr/>
            </p:nvSpPr>
            <p:spPr>
              <a:xfrm>
                <a:off x="752475" y="1998002"/>
                <a:ext cx="904872" cy="857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r>
                  <a:rPr lang="en-US" sz="1200" dirty="0">
                    <a:solidFill>
                      <a:schemeClr val="tx2">
                        <a:lumMod val="20000"/>
                        <a:lumOff val="80000"/>
                      </a:schemeClr>
                    </a:solidFill>
                    <a:latin typeface="Montserrat" panose="00000500000000000000" pitchFamily="50" charset="0"/>
                  </a:rPr>
                  <a:t>#</a:t>
                </a:r>
              </a:p>
            </p:txBody>
          </p:sp>
          <p:sp>
            <p:nvSpPr>
              <p:cNvPr id="36" name="Rectangle 35">
                <a:extLst>
                  <a:ext uri="{FF2B5EF4-FFF2-40B4-BE49-F238E27FC236}">
                    <a16:creationId xmlns:a16="http://schemas.microsoft.com/office/drawing/2014/main" id="{47E6AAE0-5E58-446A-8E20-08E50AA002EA}"/>
                  </a:ext>
                </a:extLst>
              </p:cNvPr>
              <p:cNvSpPr/>
              <p:nvPr/>
            </p:nvSpPr>
            <p:spPr>
              <a:xfrm>
                <a:off x="1657346" y="1998002"/>
                <a:ext cx="1775457" cy="857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r>
                  <a:rPr lang="en-US" sz="1200" dirty="0">
                    <a:solidFill>
                      <a:schemeClr val="tx2">
                        <a:lumMod val="60000"/>
                        <a:lumOff val="40000"/>
                      </a:schemeClr>
                    </a:solidFill>
                    <a:latin typeface="Montserrat" panose="00000500000000000000" pitchFamily="50" charset="0"/>
                  </a:rPr>
                  <a:t>1</a:t>
                </a:r>
              </a:p>
            </p:txBody>
          </p:sp>
          <p:sp>
            <p:nvSpPr>
              <p:cNvPr id="37" name="Rectangle 36">
                <a:extLst>
                  <a:ext uri="{FF2B5EF4-FFF2-40B4-BE49-F238E27FC236}">
                    <a16:creationId xmlns:a16="http://schemas.microsoft.com/office/drawing/2014/main" id="{7FC1E607-D1E1-4F08-ACCD-6583164ACE4F}"/>
                  </a:ext>
                </a:extLst>
              </p:cNvPr>
              <p:cNvSpPr/>
              <p:nvPr/>
            </p:nvSpPr>
            <p:spPr>
              <a:xfrm>
                <a:off x="3432805" y="1998002"/>
                <a:ext cx="1775457" cy="857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r>
                  <a:rPr lang="en-US" sz="1200" dirty="0">
                    <a:solidFill>
                      <a:schemeClr val="tx1"/>
                    </a:solidFill>
                    <a:latin typeface="Montserrat" panose="00000500000000000000" pitchFamily="50" charset="0"/>
                  </a:rPr>
                  <a:t>2</a:t>
                </a:r>
              </a:p>
              <a:p>
                <a:r>
                  <a:rPr lang="en-US" sz="900" dirty="0">
                    <a:solidFill>
                      <a:schemeClr val="tx1"/>
                    </a:solidFill>
                    <a:latin typeface="Montserrat" panose="00000500000000000000" pitchFamily="50" charset="0"/>
                  </a:rPr>
                  <a:t>Sprint review &amp; retro/ *prioritize backlog</a:t>
                </a:r>
              </a:p>
            </p:txBody>
          </p:sp>
          <p:sp>
            <p:nvSpPr>
              <p:cNvPr id="38" name="Rectangle 37">
                <a:extLst>
                  <a:ext uri="{FF2B5EF4-FFF2-40B4-BE49-F238E27FC236}">
                    <a16:creationId xmlns:a16="http://schemas.microsoft.com/office/drawing/2014/main" id="{513C4A75-7C4E-4552-A7B4-446D5B7A02A2}"/>
                  </a:ext>
                </a:extLst>
              </p:cNvPr>
              <p:cNvSpPr/>
              <p:nvPr/>
            </p:nvSpPr>
            <p:spPr>
              <a:xfrm>
                <a:off x="5208259" y="1998002"/>
                <a:ext cx="1775457" cy="857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r>
                  <a:rPr lang="en-US" sz="1200" dirty="0">
                    <a:solidFill>
                      <a:schemeClr val="tx1"/>
                    </a:solidFill>
                    <a:latin typeface="Montserrat" panose="00000500000000000000" pitchFamily="50" charset="0"/>
                  </a:rPr>
                  <a:t>3</a:t>
                </a:r>
              </a:p>
              <a:p>
                <a:r>
                  <a:rPr lang="en-US" sz="900" dirty="0">
                    <a:solidFill>
                      <a:schemeClr val="tx1"/>
                    </a:solidFill>
                    <a:latin typeface="Montserrat" panose="00000500000000000000" pitchFamily="50" charset="0"/>
                  </a:rPr>
                  <a:t>Sprint planning</a:t>
                </a:r>
              </a:p>
            </p:txBody>
          </p:sp>
          <p:sp>
            <p:nvSpPr>
              <p:cNvPr id="39" name="Rectangle 38">
                <a:extLst>
                  <a:ext uri="{FF2B5EF4-FFF2-40B4-BE49-F238E27FC236}">
                    <a16:creationId xmlns:a16="http://schemas.microsoft.com/office/drawing/2014/main" id="{DA79196B-8922-4A20-AF7E-E7F8EBC934A8}"/>
                  </a:ext>
                </a:extLst>
              </p:cNvPr>
              <p:cNvSpPr/>
              <p:nvPr/>
            </p:nvSpPr>
            <p:spPr>
              <a:xfrm>
                <a:off x="6983707" y="1998002"/>
                <a:ext cx="1775457" cy="857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r>
                  <a:rPr lang="en-US" sz="1200" dirty="0">
                    <a:solidFill>
                      <a:schemeClr val="tx2">
                        <a:lumMod val="60000"/>
                        <a:lumOff val="40000"/>
                      </a:schemeClr>
                    </a:solidFill>
                    <a:latin typeface="Montserrat" panose="00000500000000000000" pitchFamily="50" charset="0"/>
                  </a:rPr>
                  <a:t>4</a:t>
                </a:r>
              </a:p>
            </p:txBody>
          </p:sp>
          <p:sp>
            <p:nvSpPr>
              <p:cNvPr id="40" name="Rectangle 39">
                <a:extLst>
                  <a:ext uri="{FF2B5EF4-FFF2-40B4-BE49-F238E27FC236}">
                    <a16:creationId xmlns:a16="http://schemas.microsoft.com/office/drawing/2014/main" id="{F37230FD-3184-40B6-BF90-4E94201100B6}"/>
                  </a:ext>
                </a:extLst>
              </p:cNvPr>
              <p:cNvSpPr/>
              <p:nvPr/>
            </p:nvSpPr>
            <p:spPr>
              <a:xfrm>
                <a:off x="8759143" y="1998002"/>
                <a:ext cx="1775457" cy="857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r>
                  <a:rPr lang="en-US" sz="1200" dirty="0">
                    <a:solidFill>
                      <a:schemeClr val="tx2">
                        <a:lumMod val="60000"/>
                        <a:lumOff val="40000"/>
                      </a:schemeClr>
                    </a:solidFill>
                    <a:latin typeface="Montserrat" panose="00000500000000000000" pitchFamily="50" charset="0"/>
                  </a:rPr>
                  <a:t>5</a:t>
                </a:r>
              </a:p>
            </p:txBody>
          </p:sp>
          <p:sp>
            <p:nvSpPr>
              <p:cNvPr id="41" name="Rectangle 40">
                <a:extLst>
                  <a:ext uri="{FF2B5EF4-FFF2-40B4-BE49-F238E27FC236}">
                    <a16:creationId xmlns:a16="http://schemas.microsoft.com/office/drawing/2014/main" id="{6E84FA57-5D6F-4F5A-8D67-9B5BE5C56BA9}"/>
                  </a:ext>
                </a:extLst>
              </p:cNvPr>
              <p:cNvSpPr/>
              <p:nvPr/>
            </p:nvSpPr>
            <p:spPr>
              <a:xfrm>
                <a:off x="10534653" y="1998002"/>
                <a:ext cx="904872" cy="857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r>
                  <a:rPr lang="en-US" sz="1200" dirty="0">
                    <a:solidFill>
                      <a:schemeClr val="tx2">
                        <a:lumMod val="60000"/>
                        <a:lumOff val="40000"/>
                      </a:schemeClr>
                    </a:solidFill>
                    <a:latin typeface="Montserrat" panose="00000500000000000000" pitchFamily="50" charset="0"/>
                  </a:rPr>
                  <a:t>6</a:t>
                </a:r>
              </a:p>
            </p:txBody>
          </p:sp>
        </p:grpSp>
        <p:grpSp>
          <p:nvGrpSpPr>
            <p:cNvPr id="43" name="Group 42">
              <a:extLst>
                <a:ext uri="{FF2B5EF4-FFF2-40B4-BE49-F238E27FC236}">
                  <a16:creationId xmlns:a16="http://schemas.microsoft.com/office/drawing/2014/main" id="{14F3A92D-BDC0-4744-B678-649544038599}"/>
                </a:ext>
              </a:extLst>
            </p:cNvPr>
            <p:cNvGrpSpPr/>
            <p:nvPr/>
          </p:nvGrpSpPr>
          <p:grpSpPr>
            <a:xfrm>
              <a:off x="752475" y="2919208"/>
              <a:ext cx="10687050" cy="857696"/>
              <a:chOff x="752475" y="1998002"/>
              <a:chExt cx="10687050" cy="857696"/>
            </a:xfrm>
          </p:grpSpPr>
          <p:sp>
            <p:nvSpPr>
              <p:cNvPr id="44" name="Rectangle 43">
                <a:extLst>
                  <a:ext uri="{FF2B5EF4-FFF2-40B4-BE49-F238E27FC236}">
                    <a16:creationId xmlns:a16="http://schemas.microsoft.com/office/drawing/2014/main" id="{DB555253-A10A-4354-9521-AEB8E14F8DF8}"/>
                  </a:ext>
                </a:extLst>
              </p:cNvPr>
              <p:cNvSpPr/>
              <p:nvPr/>
            </p:nvSpPr>
            <p:spPr>
              <a:xfrm>
                <a:off x="752475" y="1998002"/>
                <a:ext cx="904872" cy="857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r>
                  <a:rPr lang="en-US" sz="1200" dirty="0">
                    <a:solidFill>
                      <a:schemeClr val="tx2">
                        <a:lumMod val="60000"/>
                        <a:lumOff val="40000"/>
                      </a:schemeClr>
                    </a:solidFill>
                    <a:latin typeface="Montserrat" panose="00000500000000000000" pitchFamily="50" charset="0"/>
                  </a:rPr>
                  <a:t>7</a:t>
                </a:r>
              </a:p>
            </p:txBody>
          </p:sp>
          <p:sp>
            <p:nvSpPr>
              <p:cNvPr id="45" name="Rectangle 44">
                <a:extLst>
                  <a:ext uri="{FF2B5EF4-FFF2-40B4-BE49-F238E27FC236}">
                    <a16:creationId xmlns:a16="http://schemas.microsoft.com/office/drawing/2014/main" id="{81B9A48D-D5A4-4064-85A4-D24AF914546F}"/>
                  </a:ext>
                </a:extLst>
              </p:cNvPr>
              <p:cNvSpPr/>
              <p:nvPr/>
            </p:nvSpPr>
            <p:spPr>
              <a:xfrm>
                <a:off x="1657346" y="1998002"/>
                <a:ext cx="1775457" cy="857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r>
                  <a:rPr lang="en-US" sz="1200" dirty="0">
                    <a:solidFill>
                      <a:schemeClr val="tx2">
                        <a:lumMod val="60000"/>
                        <a:lumOff val="40000"/>
                      </a:schemeClr>
                    </a:solidFill>
                    <a:latin typeface="Montserrat" panose="00000500000000000000" pitchFamily="50" charset="0"/>
                  </a:rPr>
                  <a:t>8</a:t>
                </a:r>
              </a:p>
            </p:txBody>
          </p:sp>
          <p:sp>
            <p:nvSpPr>
              <p:cNvPr id="46" name="Rectangle 45">
                <a:extLst>
                  <a:ext uri="{FF2B5EF4-FFF2-40B4-BE49-F238E27FC236}">
                    <a16:creationId xmlns:a16="http://schemas.microsoft.com/office/drawing/2014/main" id="{454C6D1A-AE46-4A10-A535-929FF53B5DF7}"/>
                  </a:ext>
                </a:extLst>
              </p:cNvPr>
              <p:cNvSpPr/>
              <p:nvPr/>
            </p:nvSpPr>
            <p:spPr>
              <a:xfrm>
                <a:off x="3432805" y="1998002"/>
                <a:ext cx="1775457" cy="857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r>
                  <a:rPr lang="en-US" sz="1200" dirty="0">
                    <a:solidFill>
                      <a:schemeClr val="tx1"/>
                    </a:solidFill>
                    <a:latin typeface="Montserrat" panose="00000500000000000000" pitchFamily="50" charset="0"/>
                  </a:rPr>
                  <a:t>9</a:t>
                </a:r>
              </a:p>
              <a:p>
                <a:r>
                  <a:rPr lang="en-US" sz="900" dirty="0">
                    <a:solidFill>
                      <a:schemeClr val="tx1"/>
                    </a:solidFill>
                    <a:latin typeface="Montserrat" panose="00000500000000000000" pitchFamily="50" charset="0"/>
                  </a:rPr>
                  <a:t>Story Time</a:t>
                </a:r>
              </a:p>
              <a:p>
                <a:endParaRPr lang="en-US" sz="1200" dirty="0">
                  <a:solidFill>
                    <a:schemeClr val="tx1"/>
                  </a:solidFill>
                  <a:latin typeface="Montserrat" panose="00000500000000000000" pitchFamily="50" charset="0"/>
                </a:endParaRPr>
              </a:p>
            </p:txBody>
          </p:sp>
          <p:sp>
            <p:nvSpPr>
              <p:cNvPr id="47" name="Rectangle 46">
                <a:extLst>
                  <a:ext uri="{FF2B5EF4-FFF2-40B4-BE49-F238E27FC236}">
                    <a16:creationId xmlns:a16="http://schemas.microsoft.com/office/drawing/2014/main" id="{E592AB8E-B9CD-46D5-99BE-08740332B913}"/>
                  </a:ext>
                </a:extLst>
              </p:cNvPr>
              <p:cNvSpPr/>
              <p:nvPr/>
            </p:nvSpPr>
            <p:spPr>
              <a:xfrm>
                <a:off x="5208259" y="1998002"/>
                <a:ext cx="1775457" cy="857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r>
                  <a:rPr lang="en-US" sz="1200" dirty="0">
                    <a:solidFill>
                      <a:schemeClr val="tx2">
                        <a:lumMod val="60000"/>
                        <a:lumOff val="40000"/>
                      </a:schemeClr>
                    </a:solidFill>
                    <a:latin typeface="Montserrat" panose="00000500000000000000" pitchFamily="50" charset="0"/>
                  </a:rPr>
                  <a:t>10</a:t>
                </a:r>
              </a:p>
            </p:txBody>
          </p:sp>
          <p:sp>
            <p:nvSpPr>
              <p:cNvPr id="48" name="Rectangle 47">
                <a:extLst>
                  <a:ext uri="{FF2B5EF4-FFF2-40B4-BE49-F238E27FC236}">
                    <a16:creationId xmlns:a16="http://schemas.microsoft.com/office/drawing/2014/main" id="{F27A65C9-BACB-4C28-8C29-2506C29B2828}"/>
                  </a:ext>
                </a:extLst>
              </p:cNvPr>
              <p:cNvSpPr/>
              <p:nvPr/>
            </p:nvSpPr>
            <p:spPr>
              <a:xfrm>
                <a:off x="6983707" y="1998002"/>
                <a:ext cx="1775457" cy="857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r>
                  <a:rPr lang="en-US" sz="1200" dirty="0">
                    <a:solidFill>
                      <a:schemeClr val="tx2">
                        <a:lumMod val="60000"/>
                        <a:lumOff val="40000"/>
                      </a:schemeClr>
                    </a:solidFill>
                    <a:latin typeface="Montserrat" panose="00000500000000000000" pitchFamily="50" charset="0"/>
                  </a:rPr>
                  <a:t>11</a:t>
                </a:r>
              </a:p>
            </p:txBody>
          </p:sp>
          <p:sp>
            <p:nvSpPr>
              <p:cNvPr id="49" name="Rectangle 48">
                <a:extLst>
                  <a:ext uri="{FF2B5EF4-FFF2-40B4-BE49-F238E27FC236}">
                    <a16:creationId xmlns:a16="http://schemas.microsoft.com/office/drawing/2014/main" id="{3975ED0B-6D5F-4D2F-8DAB-3AADBC9EEE86}"/>
                  </a:ext>
                </a:extLst>
              </p:cNvPr>
              <p:cNvSpPr/>
              <p:nvPr/>
            </p:nvSpPr>
            <p:spPr>
              <a:xfrm>
                <a:off x="8759143" y="1998002"/>
                <a:ext cx="1775457" cy="857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r>
                  <a:rPr lang="en-US" sz="1200" dirty="0">
                    <a:solidFill>
                      <a:schemeClr val="tx2">
                        <a:lumMod val="60000"/>
                        <a:lumOff val="40000"/>
                      </a:schemeClr>
                    </a:solidFill>
                    <a:latin typeface="Montserrat" panose="00000500000000000000" pitchFamily="50" charset="0"/>
                  </a:rPr>
                  <a:t>12</a:t>
                </a:r>
              </a:p>
            </p:txBody>
          </p:sp>
          <p:sp>
            <p:nvSpPr>
              <p:cNvPr id="50" name="Rectangle 49">
                <a:extLst>
                  <a:ext uri="{FF2B5EF4-FFF2-40B4-BE49-F238E27FC236}">
                    <a16:creationId xmlns:a16="http://schemas.microsoft.com/office/drawing/2014/main" id="{02023718-37AA-4429-B4C5-D346D6E94284}"/>
                  </a:ext>
                </a:extLst>
              </p:cNvPr>
              <p:cNvSpPr/>
              <p:nvPr/>
            </p:nvSpPr>
            <p:spPr>
              <a:xfrm>
                <a:off x="10534653" y="1998002"/>
                <a:ext cx="904872" cy="857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r>
                  <a:rPr lang="en-US" sz="1200" dirty="0">
                    <a:solidFill>
                      <a:schemeClr val="tx2">
                        <a:lumMod val="60000"/>
                        <a:lumOff val="40000"/>
                      </a:schemeClr>
                    </a:solidFill>
                    <a:latin typeface="Montserrat" panose="00000500000000000000" pitchFamily="50" charset="0"/>
                  </a:rPr>
                  <a:t>13</a:t>
                </a:r>
              </a:p>
            </p:txBody>
          </p:sp>
        </p:grpSp>
        <p:grpSp>
          <p:nvGrpSpPr>
            <p:cNvPr id="51" name="Group 50">
              <a:extLst>
                <a:ext uri="{FF2B5EF4-FFF2-40B4-BE49-F238E27FC236}">
                  <a16:creationId xmlns:a16="http://schemas.microsoft.com/office/drawing/2014/main" id="{AE06366A-ECAD-416E-8610-8C003FED1ADD}"/>
                </a:ext>
              </a:extLst>
            </p:cNvPr>
            <p:cNvGrpSpPr/>
            <p:nvPr/>
          </p:nvGrpSpPr>
          <p:grpSpPr>
            <a:xfrm>
              <a:off x="752475" y="3776897"/>
              <a:ext cx="10687050" cy="857696"/>
              <a:chOff x="752475" y="1998002"/>
              <a:chExt cx="10687050" cy="857696"/>
            </a:xfrm>
          </p:grpSpPr>
          <p:sp>
            <p:nvSpPr>
              <p:cNvPr id="52" name="Rectangle 51">
                <a:extLst>
                  <a:ext uri="{FF2B5EF4-FFF2-40B4-BE49-F238E27FC236}">
                    <a16:creationId xmlns:a16="http://schemas.microsoft.com/office/drawing/2014/main" id="{7BEA0A3E-630D-4C16-931C-1802511FB767}"/>
                  </a:ext>
                </a:extLst>
              </p:cNvPr>
              <p:cNvSpPr/>
              <p:nvPr/>
            </p:nvSpPr>
            <p:spPr>
              <a:xfrm>
                <a:off x="752475" y="1998002"/>
                <a:ext cx="904872" cy="857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r>
                  <a:rPr lang="en-US" sz="1200" dirty="0">
                    <a:solidFill>
                      <a:schemeClr val="tx2">
                        <a:lumMod val="60000"/>
                        <a:lumOff val="40000"/>
                      </a:schemeClr>
                    </a:solidFill>
                    <a:latin typeface="Montserrat" panose="00000500000000000000" pitchFamily="50" charset="0"/>
                  </a:rPr>
                  <a:t>14</a:t>
                </a:r>
              </a:p>
            </p:txBody>
          </p:sp>
          <p:sp>
            <p:nvSpPr>
              <p:cNvPr id="53" name="Rectangle 52">
                <a:extLst>
                  <a:ext uri="{FF2B5EF4-FFF2-40B4-BE49-F238E27FC236}">
                    <a16:creationId xmlns:a16="http://schemas.microsoft.com/office/drawing/2014/main" id="{9F74A119-90B4-4EA3-BCFC-63844B86BF12}"/>
                  </a:ext>
                </a:extLst>
              </p:cNvPr>
              <p:cNvSpPr/>
              <p:nvPr/>
            </p:nvSpPr>
            <p:spPr>
              <a:xfrm>
                <a:off x="1657346" y="1998002"/>
                <a:ext cx="1775457" cy="857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r>
                  <a:rPr lang="en-US" sz="1200" dirty="0">
                    <a:solidFill>
                      <a:schemeClr val="tx2">
                        <a:lumMod val="60000"/>
                        <a:lumOff val="40000"/>
                      </a:schemeClr>
                    </a:solidFill>
                    <a:latin typeface="Montserrat" panose="00000500000000000000" pitchFamily="50" charset="0"/>
                  </a:rPr>
                  <a:t>15</a:t>
                </a:r>
              </a:p>
            </p:txBody>
          </p:sp>
          <p:sp>
            <p:nvSpPr>
              <p:cNvPr id="54" name="Rectangle 53">
                <a:extLst>
                  <a:ext uri="{FF2B5EF4-FFF2-40B4-BE49-F238E27FC236}">
                    <a16:creationId xmlns:a16="http://schemas.microsoft.com/office/drawing/2014/main" id="{6B218A69-56ED-42AE-B9F1-3035CAF2BC26}"/>
                  </a:ext>
                </a:extLst>
              </p:cNvPr>
              <p:cNvSpPr/>
              <p:nvPr/>
            </p:nvSpPr>
            <p:spPr>
              <a:xfrm>
                <a:off x="3432805" y="1998002"/>
                <a:ext cx="1775457" cy="857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r>
                  <a:rPr lang="en-US" sz="1200" dirty="0">
                    <a:solidFill>
                      <a:schemeClr val="tx1"/>
                    </a:solidFill>
                    <a:latin typeface="Montserrat" panose="00000500000000000000" pitchFamily="50" charset="0"/>
                  </a:rPr>
                  <a:t>16</a:t>
                </a:r>
              </a:p>
              <a:p>
                <a:r>
                  <a:rPr lang="en-US" sz="900" dirty="0">
                    <a:solidFill>
                      <a:schemeClr val="tx1"/>
                    </a:solidFill>
                    <a:latin typeface="Montserrat" panose="00000500000000000000" pitchFamily="50" charset="0"/>
                  </a:rPr>
                  <a:t>Sprint review &amp; retro/ *prioritize backlog</a:t>
                </a:r>
              </a:p>
              <a:p>
                <a:endParaRPr lang="en-US" sz="1200" dirty="0">
                  <a:solidFill>
                    <a:schemeClr val="tx1"/>
                  </a:solidFill>
                  <a:latin typeface="Montserrat" panose="00000500000000000000" pitchFamily="50" charset="0"/>
                </a:endParaRPr>
              </a:p>
            </p:txBody>
          </p:sp>
          <p:sp>
            <p:nvSpPr>
              <p:cNvPr id="55" name="Rectangle 54">
                <a:extLst>
                  <a:ext uri="{FF2B5EF4-FFF2-40B4-BE49-F238E27FC236}">
                    <a16:creationId xmlns:a16="http://schemas.microsoft.com/office/drawing/2014/main" id="{37D5CAB8-1BCD-45CE-B7A5-FAC31FC149E9}"/>
                  </a:ext>
                </a:extLst>
              </p:cNvPr>
              <p:cNvSpPr/>
              <p:nvPr/>
            </p:nvSpPr>
            <p:spPr>
              <a:xfrm>
                <a:off x="5208259" y="1998002"/>
                <a:ext cx="1775457" cy="857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r>
                  <a:rPr lang="en-US" sz="1200" dirty="0">
                    <a:solidFill>
                      <a:schemeClr val="tx1"/>
                    </a:solidFill>
                    <a:latin typeface="Montserrat" panose="00000500000000000000" pitchFamily="50" charset="0"/>
                  </a:rPr>
                  <a:t>17</a:t>
                </a:r>
              </a:p>
              <a:p>
                <a:r>
                  <a:rPr lang="en-US" sz="900" dirty="0">
                    <a:solidFill>
                      <a:schemeClr val="tx1"/>
                    </a:solidFill>
                    <a:latin typeface="Montserrat" panose="00000500000000000000" pitchFamily="50" charset="0"/>
                  </a:rPr>
                  <a:t>Sprint Planning</a:t>
                </a:r>
              </a:p>
            </p:txBody>
          </p:sp>
          <p:sp>
            <p:nvSpPr>
              <p:cNvPr id="56" name="Rectangle 55">
                <a:extLst>
                  <a:ext uri="{FF2B5EF4-FFF2-40B4-BE49-F238E27FC236}">
                    <a16:creationId xmlns:a16="http://schemas.microsoft.com/office/drawing/2014/main" id="{DB250FFB-646C-4327-B8F8-D9ADE4D27023}"/>
                  </a:ext>
                </a:extLst>
              </p:cNvPr>
              <p:cNvSpPr/>
              <p:nvPr/>
            </p:nvSpPr>
            <p:spPr>
              <a:xfrm>
                <a:off x="6983707" y="1998002"/>
                <a:ext cx="1775457" cy="857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r>
                  <a:rPr lang="en-US" sz="1200" dirty="0">
                    <a:solidFill>
                      <a:schemeClr val="tx2">
                        <a:lumMod val="60000"/>
                        <a:lumOff val="40000"/>
                      </a:schemeClr>
                    </a:solidFill>
                    <a:latin typeface="Montserrat" panose="00000500000000000000" pitchFamily="50" charset="0"/>
                  </a:rPr>
                  <a:t>18</a:t>
                </a:r>
              </a:p>
            </p:txBody>
          </p:sp>
          <p:sp>
            <p:nvSpPr>
              <p:cNvPr id="57" name="Rectangle 56">
                <a:extLst>
                  <a:ext uri="{FF2B5EF4-FFF2-40B4-BE49-F238E27FC236}">
                    <a16:creationId xmlns:a16="http://schemas.microsoft.com/office/drawing/2014/main" id="{D6EF0F10-3921-4CEF-83A9-44477C06E458}"/>
                  </a:ext>
                </a:extLst>
              </p:cNvPr>
              <p:cNvSpPr/>
              <p:nvPr/>
            </p:nvSpPr>
            <p:spPr>
              <a:xfrm>
                <a:off x="8759143" y="1998002"/>
                <a:ext cx="1775457" cy="857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r>
                  <a:rPr lang="en-US" sz="1200" dirty="0">
                    <a:solidFill>
                      <a:schemeClr val="tx2">
                        <a:lumMod val="60000"/>
                        <a:lumOff val="40000"/>
                      </a:schemeClr>
                    </a:solidFill>
                    <a:latin typeface="Montserrat" panose="00000500000000000000" pitchFamily="50" charset="0"/>
                  </a:rPr>
                  <a:t>19</a:t>
                </a:r>
              </a:p>
            </p:txBody>
          </p:sp>
          <p:sp>
            <p:nvSpPr>
              <p:cNvPr id="58" name="Rectangle 57">
                <a:extLst>
                  <a:ext uri="{FF2B5EF4-FFF2-40B4-BE49-F238E27FC236}">
                    <a16:creationId xmlns:a16="http://schemas.microsoft.com/office/drawing/2014/main" id="{73F245A0-E9AE-4132-BFC5-9F4337A0AC94}"/>
                  </a:ext>
                </a:extLst>
              </p:cNvPr>
              <p:cNvSpPr/>
              <p:nvPr/>
            </p:nvSpPr>
            <p:spPr>
              <a:xfrm>
                <a:off x="10534653" y="1998002"/>
                <a:ext cx="904872" cy="857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r>
                  <a:rPr lang="en-US" sz="1200" dirty="0">
                    <a:solidFill>
                      <a:schemeClr val="tx2">
                        <a:lumMod val="60000"/>
                        <a:lumOff val="40000"/>
                      </a:schemeClr>
                    </a:solidFill>
                    <a:latin typeface="Montserrat" panose="00000500000000000000" pitchFamily="50" charset="0"/>
                  </a:rPr>
                  <a:t>20</a:t>
                </a:r>
              </a:p>
            </p:txBody>
          </p:sp>
        </p:grpSp>
        <p:grpSp>
          <p:nvGrpSpPr>
            <p:cNvPr id="59" name="Group 58">
              <a:extLst>
                <a:ext uri="{FF2B5EF4-FFF2-40B4-BE49-F238E27FC236}">
                  <a16:creationId xmlns:a16="http://schemas.microsoft.com/office/drawing/2014/main" id="{CE94B3BA-7AD7-4C09-87BB-B631F358D079}"/>
                </a:ext>
              </a:extLst>
            </p:cNvPr>
            <p:cNvGrpSpPr/>
            <p:nvPr/>
          </p:nvGrpSpPr>
          <p:grpSpPr>
            <a:xfrm>
              <a:off x="752475" y="4634605"/>
              <a:ext cx="10687050" cy="857696"/>
              <a:chOff x="752475" y="1998002"/>
              <a:chExt cx="10687050" cy="857696"/>
            </a:xfrm>
          </p:grpSpPr>
          <p:sp>
            <p:nvSpPr>
              <p:cNvPr id="60" name="Rectangle 59">
                <a:extLst>
                  <a:ext uri="{FF2B5EF4-FFF2-40B4-BE49-F238E27FC236}">
                    <a16:creationId xmlns:a16="http://schemas.microsoft.com/office/drawing/2014/main" id="{EAF51E59-53C9-46CB-9466-3B1E8EF3B707}"/>
                  </a:ext>
                </a:extLst>
              </p:cNvPr>
              <p:cNvSpPr/>
              <p:nvPr/>
            </p:nvSpPr>
            <p:spPr>
              <a:xfrm>
                <a:off x="752475" y="1998002"/>
                <a:ext cx="904872" cy="857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r>
                  <a:rPr lang="en-US" sz="1200" dirty="0">
                    <a:solidFill>
                      <a:schemeClr val="tx2">
                        <a:lumMod val="60000"/>
                        <a:lumOff val="40000"/>
                      </a:schemeClr>
                    </a:solidFill>
                    <a:latin typeface="Montserrat" panose="00000500000000000000" pitchFamily="50" charset="0"/>
                  </a:rPr>
                  <a:t>21</a:t>
                </a:r>
              </a:p>
            </p:txBody>
          </p:sp>
          <p:sp>
            <p:nvSpPr>
              <p:cNvPr id="61" name="Rectangle 60">
                <a:extLst>
                  <a:ext uri="{FF2B5EF4-FFF2-40B4-BE49-F238E27FC236}">
                    <a16:creationId xmlns:a16="http://schemas.microsoft.com/office/drawing/2014/main" id="{19217858-23DD-4723-BFB5-DCF774353E31}"/>
                  </a:ext>
                </a:extLst>
              </p:cNvPr>
              <p:cNvSpPr/>
              <p:nvPr/>
            </p:nvSpPr>
            <p:spPr>
              <a:xfrm>
                <a:off x="1657346" y="1998002"/>
                <a:ext cx="1775457" cy="857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r>
                  <a:rPr lang="en-US" sz="1200" dirty="0">
                    <a:solidFill>
                      <a:schemeClr val="tx2">
                        <a:lumMod val="60000"/>
                        <a:lumOff val="40000"/>
                      </a:schemeClr>
                    </a:solidFill>
                    <a:latin typeface="Montserrat" panose="00000500000000000000" pitchFamily="50" charset="0"/>
                  </a:rPr>
                  <a:t>22</a:t>
                </a:r>
              </a:p>
            </p:txBody>
          </p:sp>
          <p:sp>
            <p:nvSpPr>
              <p:cNvPr id="62" name="Rectangle 61">
                <a:extLst>
                  <a:ext uri="{FF2B5EF4-FFF2-40B4-BE49-F238E27FC236}">
                    <a16:creationId xmlns:a16="http://schemas.microsoft.com/office/drawing/2014/main" id="{27CADF77-A721-46BF-9C0F-B8A24B587157}"/>
                  </a:ext>
                </a:extLst>
              </p:cNvPr>
              <p:cNvSpPr/>
              <p:nvPr/>
            </p:nvSpPr>
            <p:spPr>
              <a:xfrm>
                <a:off x="3432805" y="1998002"/>
                <a:ext cx="1775457" cy="857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r>
                  <a:rPr lang="en-US" sz="1200" dirty="0">
                    <a:solidFill>
                      <a:schemeClr val="tx1"/>
                    </a:solidFill>
                    <a:latin typeface="Montserrat" panose="00000500000000000000" pitchFamily="50" charset="0"/>
                  </a:rPr>
                  <a:t>23</a:t>
                </a:r>
              </a:p>
              <a:p>
                <a:r>
                  <a:rPr lang="en-US" sz="900" dirty="0">
                    <a:solidFill>
                      <a:schemeClr val="tx1"/>
                    </a:solidFill>
                    <a:latin typeface="Montserrat" panose="00000500000000000000" pitchFamily="50" charset="0"/>
                  </a:rPr>
                  <a:t>Story Time</a:t>
                </a:r>
              </a:p>
            </p:txBody>
          </p:sp>
          <p:sp>
            <p:nvSpPr>
              <p:cNvPr id="63" name="Rectangle 62">
                <a:extLst>
                  <a:ext uri="{FF2B5EF4-FFF2-40B4-BE49-F238E27FC236}">
                    <a16:creationId xmlns:a16="http://schemas.microsoft.com/office/drawing/2014/main" id="{9863F9E3-B5CA-44CD-838A-B54C4BD72671}"/>
                  </a:ext>
                </a:extLst>
              </p:cNvPr>
              <p:cNvSpPr/>
              <p:nvPr/>
            </p:nvSpPr>
            <p:spPr>
              <a:xfrm>
                <a:off x="5208259" y="1998002"/>
                <a:ext cx="1775457" cy="857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r>
                  <a:rPr lang="en-US" sz="1200" dirty="0">
                    <a:solidFill>
                      <a:schemeClr val="tx2">
                        <a:lumMod val="60000"/>
                        <a:lumOff val="40000"/>
                      </a:schemeClr>
                    </a:solidFill>
                    <a:latin typeface="Montserrat" panose="00000500000000000000" pitchFamily="50" charset="0"/>
                  </a:rPr>
                  <a:t>24</a:t>
                </a:r>
              </a:p>
            </p:txBody>
          </p:sp>
          <p:sp>
            <p:nvSpPr>
              <p:cNvPr id="64" name="Rectangle 63">
                <a:extLst>
                  <a:ext uri="{FF2B5EF4-FFF2-40B4-BE49-F238E27FC236}">
                    <a16:creationId xmlns:a16="http://schemas.microsoft.com/office/drawing/2014/main" id="{FC4503E8-8383-4439-BFBA-22A973B2CE23}"/>
                  </a:ext>
                </a:extLst>
              </p:cNvPr>
              <p:cNvSpPr/>
              <p:nvPr/>
            </p:nvSpPr>
            <p:spPr>
              <a:xfrm>
                <a:off x="6983707" y="1998002"/>
                <a:ext cx="1775457" cy="857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r>
                  <a:rPr lang="en-US" sz="1200" dirty="0">
                    <a:solidFill>
                      <a:schemeClr val="tx2">
                        <a:lumMod val="60000"/>
                        <a:lumOff val="40000"/>
                      </a:schemeClr>
                    </a:solidFill>
                    <a:latin typeface="Montserrat" panose="00000500000000000000" pitchFamily="50" charset="0"/>
                  </a:rPr>
                  <a:t>25</a:t>
                </a:r>
              </a:p>
            </p:txBody>
          </p:sp>
          <p:sp>
            <p:nvSpPr>
              <p:cNvPr id="65" name="Rectangle 64">
                <a:extLst>
                  <a:ext uri="{FF2B5EF4-FFF2-40B4-BE49-F238E27FC236}">
                    <a16:creationId xmlns:a16="http://schemas.microsoft.com/office/drawing/2014/main" id="{15777C03-35C2-4FBC-9353-22685B091F11}"/>
                  </a:ext>
                </a:extLst>
              </p:cNvPr>
              <p:cNvSpPr/>
              <p:nvPr/>
            </p:nvSpPr>
            <p:spPr>
              <a:xfrm>
                <a:off x="8759143" y="1998002"/>
                <a:ext cx="1775457" cy="857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r>
                  <a:rPr lang="en-US" sz="1200" dirty="0">
                    <a:solidFill>
                      <a:schemeClr val="tx1"/>
                    </a:solidFill>
                    <a:latin typeface="Montserrat" panose="00000500000000000000" pitchFamily="50" charset="0"/>
                  </a:rPr>
                  <a:t>26</a:t>
                </a:r>
              </a:p>
              <a:p>
                <a:r>
                  <a:rPr lang="en-US" sz="900" dirty="0">
                    <a:solidFill>
                      <a:schemeClr val="tx1"/>
                    </a:solidFill>
                    <a:latin typeface="Montserrat" panose="00000500000000000000" pitchFamily="50" charset="0"/>
                  </a:rPr>
                  <a:t>… Repeat</a:t>
                </a:r>
              </a:p>
            </p:txBody>
          </p:sp>
          <p:sp>
            <p:nvSpPr>
              <p:cNvPr id="66" name="Rectangle 65">
                <a:extLst>
                  <a:ext uri="{FF2B5EF4-FFF2-40B4-BE49-F238E27FC236}">
                    <a16:creationId xmlns:a16="http://schemas.microsoft.com/office/drawing/2014/main" id="{8029EC63-83B6-4C70-B71F-637F3BA842B6}"/>
                  </a:ext>
                </a:extLst>
              </p:cNvPr>
              <p:cNvSpPr/>
              <p:nvPr/>
            </p:nvSpPr>
            <p:spPr>
              <a:xfrm>
                <a:off x="10534653" y="1998002"/>
                <a:ext cx="904872" cy="857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r>
                  <a:rPr lang="en-US" sz="1200" dirty="0">
                    <a:solidFill>
                      <a:schemeClr val="tx2">
                        <a:lumMod val="60000"/>
                        <a:lumOff val="40000"/>
                      </a:schemeClr>
                    </a:solidFill>
                    <a:latin typeface="Montserrat" panose="00000500000000000000" pitchFamily="50" charset="0"/>
                  </a:rPr>
                  <a:t>27</a:t>
                </a:r>
              </a:p>
            </p:txBody>
          </p:sp>
        </p:grpSp>
        <p:grpSp>
          <p:nvGrpSpPr>
            <p:cNvPr id="67" name="Group 66">
              <a:extLst>
                <a:ext uri="{FF2B5EF4-FFF2-40B4-BE49-F238E27FC236}">
                  <a16:creationId xmlns:a16="http://schemas.microsoft.com/office/drawing/2014/main" id="{52F83EEC-4196-4927-A630-6C9471A4D736}"/>
                </a:ext>
              </a:extLst>
            </p:cNvPr>
            <p:cNvGrpSpPr/>
            <p:nvPr/>
          </p:nvGrpSpPr>
          <p:grpSpPr>
            <a:xfrm>
              <a:off x="752475" y="5492305"/>
              <a:ext cx="10687050" cy="857696"/>
              <a:chOff x="752475" y="1998002"/>
              <a:chExt cx="10687050" cy="857696"/>
            </a:xfrm>
          </p:grpSpPr>
          <p:sp>
            <p:nvSpPr>
              <p:cNvPr id="68" name="Rectangle 67">
                <a:extLst>
                  <a:ext uri="{FF2B5EF4-FFF2-40B4-BE49-F238E27FC236}">
                    <a16:creationId xmlns:a16="http://schemas.microsoft.com/office/drawing/2014/main" id="{269F2538-34CD-4F0D-BF7C-C70AA8EEFE49}"/>
                  </a:ext>
                </a:extLst>
              </p:cNvPr>
              <p:cNvSpPr/>
              <p:nvPr/>
            </p:nvSpPr>
            <p:spPr>
              <a:xfrm>
                <a:off x="752475" y="1998002"/>
                <a:ext cx="904872" cy="857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r>
                  <a:rPr lang="en-US" sz="1200" dirty="0">
                    <a:solidFill>
                      <a:schemeClr val="tx2">
                        <a:lumMod val="60000"/>
                        <a:lumOff val="40000"/>
                      </a:schemeClr>
                    </a:solidFill>
                    <a:latin typeface="Montserrat" panose="00000500000000000000" pitchFamily="50" charset="0"/>
                  </a:rPr>
                  <a:t>28</a:t>
                </a:r>
              </a:p>
            </p:txBody>
          </p:sp>
          <p:sp>
            <p:nvSpPr>
              <p:cNvPr id="69" name="Rectangle 68">
                <a:extLst>
                  <a:ext uri="{FF2B5EF4-FFF2-40B4-BE49-F238E27FC236}">
                    <a16:creationId xmlns:a16="http://schemas.microsoft.com/office/drawing/2014/main" id="{80C739A9-7C35-45A6-A88F-4ACFB831C10C}"/>
                  </a:ext>
                </a:extLst>
              </p:cNvPr>
              <p:cNvSpPr/>
              <p:nvPr/>
            </p:nvSpPr>
            <p:spPr>
              <a:xfrm>
                <a:off x="1657346" y="1998002"/>
                <a:ext cx="1775457" cy="857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r>
                  <a:rPr lang="en-US" sz="1200" dirty="0">
                    <a:solidFill>
                      <a:schemeClr val="tx2">
                        <a:lumMod val="60000"/>
                        <a:lumOff val="40000"/>
                      </a:schemeClr>
                    </a:solidFill>
                    <a:latin typeface="Montserrat" panose="00000500000000000000" pitchFamily="50" charset="0"/>
                  </a:rPr>
                  <a:t>29</a:t>
                </a:r>
              </a:p>
            </p:txBody>
          </p:sp>
          <p:sp>
            <p:nvSpPr>
              <p:cNvPr id="70" name="Rectangle 69">
                <a:extLst>
                  <a:ext uri="{FF2B5EF4-FFF2-40B4-BE49-F238E27FC236}">
                    <a16:creationId xmlns:a16="http://schemas.microsoft.com/office/drawing/2014/main" id="{657E4E43-A177-4BA4-9485-50F842A3B1B2}"/>
                  </a:ext>
                </a:extLst>
              </p:cNvPr>
              <p:cNvSpPr/>
              <p:nvPr/>
            </p:nvSpPr>
            <p:spPr>
              <a:xfrm>
                <a:off x="3432805" y="1998002"/>
                <a:ext cx="1775457" cy="857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r>
                  <a:rPr lang="en-US" sz="1200" dirty="0">
                    <a:solidFill>
                      <a:schemeClr val="tx2">
                        <a:lumMod val="60000"/>
                        <a:lumOff val="40000"/>
                      </a:schemeClr>
                    </a:solidFill>
                    <a:latin typeface="Montserrat" panose="00000500000000000000" pitchFamily="50" charset="0"/>
                  </a:rPr>
                  <a:t>30</a:t>
                </a:r>
              </a:p>
              <a:p>
                <a:endParaRPr lang="en-US" sz="900" dirty="0">
                  <a:solidFill>
                    <a:schemeClr val="tx2">
                      <a:lumMod val="40000"/>
                      <a:lumOff val="60000"/>
                    </a:schemeClr>
                  </a:solidFill>
                  <a:latin typeface="Montserrat" panose="00000500000000000000" pitchFamily="50" charset="0"/>
                </a:endParaRPr>
              </a:p>
            </p:txBody>
          </p:sp>
          <p:sp>
            <p:nvSpPr>
              <p:cNvPr id="71" name="Rectangle 70">
                <a:extLst>
                  <a:ext uri="{FF2B5EF4-FFF2-40B4-BE49-F238E27FC236}">
                    <a16:creationId xmlns:a16="http://schemas.microsoft.com/office/drawing/2014/main" id="{24567493-5C60-406D-AFF4-FCF2C22739E6}"/>
                  </a:ext>
                </a:extLst>
              </p:cNvPr>
              <p:cNvSpPr/>
              <p:nvPr/>
            </p:nvSpPr>
            <p:spPr>
              <a:xfrm>
                <a:off x="5208259" y="1998002"/>
                <a:ext cx="1775457" cy="857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r>
                  <a:rPr lang="en-US" sz="1200" dirty="0">
                    <a:solidFill>
                      <a:schemeClr val="tx2">
                        <a:lumMod val="60000"/>
                        <a:lumOff val="40000"/>
                      </a:schemeClr>
                    </a:solidFill>
                    <a:latin typeface="Montserrat" panose="00000500000000000000" pitchFamily="50" charset="0"/>
                  </a:rPr>
                  <a:t>31</a:t>
                </a:r>
              </a:p>
            </p:txBody>
          </p:sp>
          <p:sp>
            <p:nvSpPr>
              <p:cNvPr id="72" name="Rectangle 71">
                <a:extLst>
                  <a:ext uri="{FF2B5EF4-FFF2-40B4-BE49-F238E27FC236}">
                    <a16:creationId xmlns:a16="http://schemas.microsoft.com/office/drawing/2014/main" id="{8D0A4E76-E24D-4D6B-ACEF-C7780B29705C}"/>
                  </a:ext>
                </a:extLst>
              </p:cNvPr>
              <p:cNvSpPr/>
              <p:nvPr/>
            </p:nvSpPr>
            <p:spPr>
              <a:xfrm>
                <a:off x="6983707" y="1998002"/>
                <a:ext cx="1775457" cy="857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r>
                  <a:rPr lang="en-US" sz="1200" dirty="0">
                    <a:solidFill>
                      <a:schemeClr val="tx2">
                        <a:lumMod val="20000"/>
                        <a:lumOff val="80000"/>
                      </a:schemeClr>
                    </a:solidFill>
                    <a:latin typeface="Montserrat" panose="00000500000000000000" pitchFamily="50" charset="0"/>
                  </a:rPr>
                  <a:t>#</a:t>
                </a:r>
              </a:p>
            </p:txBody>
          </p:sp>
          <p:sp>
            <p:nvSpPr>
              <p:cNvPr id="73" name="Rectangle 72">
                <a:extLst>
                  <a:ext uri="{FF2B5EF4-FFF2-40B4-BE49-F238E27FC236}">
                    <a16:creationId xmlns:a16="http://schemas.microsoft.com/office/drawing/2014/main" id="{F61E19FC-CBA0-4DCB-914B-5E167C489F90}"/>
                  </a:ext>
                </a:extLst>
              </p:cNvPr>
              <p:cNvSpPr/>
              <p:nvPr/>
            </p:nvSpPr>
            <p:spPr>
              <a:xfrm>
                <a:off x="8759143" y="1998002"/>
                <a:ext cx="1775457" cy="857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r>
                  <a:rPr lang="en-US" sz="1200" dirty="0">
                    <a:solidFill>
                      <a:schemeClr val="tx2">
                        <a:lumMod val="20000"/>
                        <a:lumOff val="80000"/>
                      </a:schemeClr>
                    </a:solidFill>
                    <a:latin typeface="Montserrat" panose="00000500000000000000" pitchFamily="50" charset="0"/>
                  </a:rPr>
                  <a:t>#</a:t>
                </a:r>
              </a:p>
            </p:txBody>
          </p:sp>
          <p:sp>
            <p:nvSpPr>
              <p:cNvPr id="74" name="Rectangle 73">
                <a:extLst>
                  <a:ext uri="{FF2B5EF4-FFF2-40B4-BE49-F238E27FC236}">
                    <a16:creationId xmlns:a16="http://schemas.microsoft.com/office/drawing/2014/main" id="{D311AC0D-8BD2-4C42-A756-B26F7A915508}"/>
                  </a:ext>
                </a:extLst>
              </p:cNvPr>
              <p:cNvSpPr/>
              <p:nvPr/>
            </p:nvSpPr>
            <p:spPr>
              <a:xfrm>
                <a:off x="10534653" y="1998002"/>
                <a:ext cx="904872" cy="857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r>
                  <a:rPr lang="en-US" sz="1200" dirty="0">
                    <a:solidFill>
                      <a:schemeClr val="tx2">
                        <a:lumMod val="20000"/>
                        <a:lumOff val="80000"/>
                      </a:schemeClr>
                    </a:solidFill>
                    <a:latin typeface="Montserrat" panose="00000500000000000000" pitchFamily="50" charset="0"/>
                  </a:rPr>
                  <a:t>#</a:t>
                </a:r>
              </a:p>
            </p:txBody>
          </p:sp>
        </p:grpSp>
        <p:sp>
          <p:nvSpPr>
            <p:cNvPr id="6" name="Rectangle: Rounded Corners 5">
              <a:extLst>
                <a:ext uri="{FF2B5EF4-FFF2-40B4-BE49-F238E27FC236}">
                  <a16:creationId xmlns:a16="http://schemas.microsoft.com/office/drawing/2014/main" id="{2D3BAEF0-476B-4729-99F6-A66475B99B91}"/>
                </a:ext>
              </a:extLst>
            </p:cNvPr>
            <p:cNvSpPr/>
            <p:nvPr/>
          </p:nvSpPr>
          <p:spPr>
            <a:xfrm>
              <a:off x="752475" y="1134918"/>
              <a:ext cx="10687050" cy="5215082"/>
            </a:xfrm>
            <a:prstGeom prst="roundRect">
              <a:avLst>
                <a:gd name="adj" fmla="val 4631"/>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EA4D6479-4DB5-45C2-BD75-59E08849BE9B}"/>
                </a:ext>
              </a:extLst>
            </p:cNvPr>
            <p:cNvGrpSpPr/>
            <p:nvPr/>
          </p:nvGrpSpPr>
          <p:grpSpPr>
            <a:xfrm>
              <a:off x="1657350" y="2061502"/>
              <a:ext cx="8877301" cy="4288498"/>
              <a:chOff x="1657350" y="1221662"/>
              <a:chExt cx="8877301" cy="5064838"/>
            </a:xfrm>
          </p:grpSpPr>
          <p:cxnSp>
            <p:nvCxnSpPr>
              <p:cNvPr id="8" name="Straight Connector 7">
                <a:extLst>
                  <a:ext uri="{FF2B5EF4-FFF2-40B4-BE49-F238E27FC236}">
                    <a16:creationId xmlns:a16="http://schemas.microsoft.com/office/drawing/2014/main" id="{826EBE42-6940-4FB1-9863-DF25848DFBB9}"/>
                  </a:ext>
                </a:extLst>
              </p:cNvPr>
              <p:cNvCxnSpPr>
                <a:cxnSpLocks/>
              </p:cNvCxnSpPr>
              <p:nvPr/>
            </p:nvCxnSpPr>
            <p:spPr>
              <a:xfrm>
                <a:off x="1657350" y="1221662"/>
                <a:ext cx="0" cy="5064838"/>
              </a:xfrm>
              <a:prstGeom prst="line">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 name="Straight Connector 10">
                <a:extLst>
                  <a:ext uri="{FF2B5EF4-FFF2-40B4-BE49-F238E27FC236}">
                    <a16:creationId xmlns:a16="http://schemas.microsoft.com/office/drawing/2014/main" id="{536E8866-885B-4A53-AB97-14D96C33775A}"/>
                  </a:ext>
                </a:extLst>
              </p:cNvPr>
              <p:cNvCxnSpPr>
                <a:cxnSpLocks/>
              </p:cNvCxnSpPr>
              <p:nvPr/>
            </p:nvCxnSpPr>
            <p:spPr>
              <a:xfrm>
                <a:off x="10534651" y="1221662"/>
                <a:ext cx="0" cy="5064838"/>
              </a:xfrm>
              <a:prstGeom prst="line">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a:extLst>
                  <a:ext uri="{FF2B5EF4-FFF2-40B4-BE49-F238E27FC236}">
                    <a16:creationId xmlns:a16="http://schemas.microsoft.com/office/drawing/2014/main" id="{0286E18D-378F-4B2D-9CEB-55DCDF0EF00F}"/>
                  </a:ext>
                </a:extLst>
              </p:cNvPr>
              <p:cNvCxnSpPr>
                <a:cxnSpLocks/>
              </p:cNvCxnSpPr>
              <p:nvPr/>
            </p:nvCxnSpPr>
            <p:spPr>
              <a:xfrm>
                <a:off x="3432810" y="1221662"/>
                <a:ext cx="0" cy="5064838"/>
              </a:xfrm>
              <a:prstGeom prst="line">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a:extLst>
                  <a:ext uri="{FF2B5EF4-FFF2-40B4-BE49-F238E27FC236}">
                    <a16:creationId xmlns:a16="http://schemas.microsoft.com/office/drawing/2014/main" id="{682548FC-E105-45E7-B569-72F36F4D8DB5}"/>
                  </a:ext>
                </a:extLst>
              </p:cNvPr>
              <p:cNvCxnSpPr>
                <a:cxnSpLocks/>
              </p:cNvCxnSpPr>
              <p:nvPr/>
            </p:nvCxnSpPr>
            <p:spPr>
              <a:xfrm>
                <a:off x="5208270" y="1221662"/>
                <a:ext cx="0" cy="5064838"/>
              </a:xfrm>
              <a:prstGeom prst="line">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Straight Connector 14">
                <a:extLst>
                  <a:ext uri="{FF2B5EF4-FFF2-40B4-BE49-F238E27FC236}">
                    <a16:creationId xmlns:a16="http://schemas.microsoft.com/office/drawing/2014/main" id="{34B9BFE4-A911-4D61-AB85-A7539B587B27}"/>
                  </a:ext>
                </a:extLst>
              </p:cNvPr>
              <p:cNvCxnSpPr>
                <a:cxnSpLocks/>
              </p:cNvCxnSpPr>
              <p:nvPr/>
            </p:nvCxnSpPr>
            <p:spPr>
              <a:xfrm>
                <a:off x="6983730" y="1221662"/>
                <a:ext cx="0" cy="5064838"/>
              </a:xfrm>
              <a:prstGeom prst="line">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 name="Straight Connector 15">
                <a:extLst>
                  <a:ext uri="{FF2B5EF4-FFF2-40B4-BE49-F238E27FC236}">
                    <a16:creationId xmlns:a16="http://schemas.microsoft.com/office/drawing/2014/main" id="{C3633BB2-949C-4509-855D-E164829D1507}"/>
                  </a:ext>
                </a:extLst>
              </p:cNvPr>
              <p:cNvCxnSpPr>
                <a:cxnSpLocks/>
              </p:cNvCxnSpPr>
              <p:nvPr/>
            </p:nvCxnSpPr>
            <p:spPr>
              <a:xfrm>
                <a:off x="8759190" y="1221662"/>
                <a:ext cx="0" cy="5064838"/>
              </a:xfrm>
              <a:prstGeom prst="line">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3" name="Straight Connector 22">
              <a:extLst>
                <a:ext uri="{FF2B5EF4-FFF2-40B4-BE49-F238E27FC236}">
                  <a16:creationId xmlns:a16="http://schemas.microsoft.com/office/drawing/2014/main" id="{D78EC373-B34B-4F1F-BBFC-5F625F4DEAAC}"/>
                </a:ext>
              </a:extLst>
            </p:cNvPr>
            <p:cNvCxnSpPr/>
            <p:nvPr/>
          </p:nvCxnSpPr>
          <p:spPr>
            <a:xfrm>
              <a:off x="752475" y="2061502"/>
              <a:ext cx="10687050" cy="0"/>
            </a:xfrm>
            <a:prstGeom prst="line">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Straight Connector 24">
              <a:extLst>
                <a:ext uri="{FF2B5EF4-FFF2-40B4-BE49-F238E27FC236}">
                  <a16:creationId xmlns:a16="http://schemas.microsoft.com/office/drawing/2014/main" id="{D86AC54B-3D0A-4D5F-8D55-D9F28A911251}"/>
                </a:ext>
              </a:extLst>
            </p:cNvPr>
            <p:cNvCxnSpPr/>
            <p:nvPr/>
          </p:nvCxnSpPr>
          <p:spPr>
            <a:xfrm>
              <a:off x="752475" y="2919202"/>
              <a:ext cx="10687050" cy="0"/>
            </a:xfrm>
            <a:prstGeom prst="line">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Straight Connector 25">
              <a:extLst>
                <a:ext uri="{FF2B5EF4-FFF2-40B4-BE49-F238E27FC236}">
                  <a16:creationId xmlns:a16="http://schemas.microsoft.com/office/drawing/2014/main" id="{9277F568-7F80-4AB0-BCB8-9840C56D14EB}"/>
                </a:ext>
              </a:extLst>
            </p:cNvPr>
            <p:cNvCxnSpPr/>
            <p:nvPr/>
          </p:nvCxnSpPr>
          <p:spPr>
            <a:xfrm>
              <a:off x="752475" y="3776902"/>
              <a:ext cx="10687050" cy="0"/>
            </a:xfrm>
            <a:prstGeom prst="line">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 name="Straight Connector 26">
              <a:extLst>
                <a:ext uri="{FF2B5EF4-FFF2-40B4-BE49-F238E27FC236}">
                  <a16:creationId xmlns:a16="http://schemas.microsoft.com/office/drawing/2014/main" id="{24A208DD-8F0E-48DA-B2A2-98CAD4D3BDDD}"/>
                </a:ext>
              </a:extLst>
            </p:cNvPr>
            <p:cNvCxnSpPr/>
            <p:nvPr/>
          </p:nvCxnSpPr>
          <p:spPr>
            <a:xfrm>
              <a:off x="752475" y="4634602"/>
              <a:ext cx="10687050" cy="0"/>
            </a:xfrm>
            <a:prstGeom prst="line">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8" name="Straight Connector 27">
              <a:extLst>
                <a:ext uri="{FF2B5EF4-FFF2-40B4-BE49-F238E27FC236}">
                  <a16:creationId xmlns:a16="http://schemas.microsoft.com/office/drawing/2014/main" id="{CAB06E35-D3D5-4773-9735-99BA546956AA}"/>
                </a:ext>
              </a:extLst>
            </p:cNvPr>
            <p:cNvCxnSpPr/>
            <p:nvPr/>
          </p:nvCxnSpPr>
          <p:spPr>
            <a:xfrm>
              <a:off x="752475" y="5492302"/>
              <a:ext cx="10687050" cy="0"/>
            </a:xfrm>
            <a:prstGeom prst="line">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76" name="Group 75">
              <a:extLst>
                <a:ext uri="{FF2B5EF4-FFF2-40B4-BE49-F238E27FC236}">
                  <a16:creationId xmlns:a16="http://schemas.microsoft.com/office/drawing/2014/main" id="{81B6D612-6240-4B03-972A-593549381728}"/>
                </a:ext>
              </a:extLst>
            </p:cNvPr>
            <p:cNvGrpSpPr/>
            <p:nvPr/>
          </p:nvGrpSpPr>
          <p:grpSpPr>
            <a:xfrm>
              <a:off x="752475" y="1229419"/>
              <a:ext cx="10687050" cy="708248"/>
              <a:chOff x="752475" y="824239"/>
              <a:chExt cx="10687050" cy="2076310"/>
            </a:xfrm>
          </p:grpSpPr>
          <p:sp>
            <p:nvSpPr>
              <p:cNvPr id="77" name="Rectangle 76">
                <a:extLst>
                  <a:ext uri="{FF2B5EF4-FFF2-40B4-BE49-F238E27FC236}">
                    <a16:creationId xmlns:a16="http://schemas.microsoft.com/office/drawing/2014/main" id="{0BA45F17-07B6-4FBE-8343-291FCEA7C1EE}"/>
                  </a:ext>
                </a:extLst>
              </p:cNvPr>
              <p:cNvSpPr/>
              <p:nvPr/>
            </p:nvSpPr>
            <p:spPr>
              <a:xfrm>
                <a:off x="752475" y="1953154"/>
                <a:ext cx="904872" cy="947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nchorCtr="0">
                <a:noAutofit/>
              </a:bodyPr>
              <a:lstStyle/>
              <a:p>
                <a:pPr algn="ctr"/>
                <a:r>
                  <a:rPr lang="en-US" sz="1100" b="1" dirty="0">
                    <a:solidFill>
                      <a:schemeClr val="tx2">
                        <a:lumMod val="40000"/>
                        <a:lumOff val="60000"/>
                      </a:schemeClr>
                    </a:solidFill>
                    <a:latin typeface="Montserrat" panose="00000500000000000000" pitchFamily="50" charset="0"/>
                  </a:rPr>
                  <a:t>SUN</a:t>
                </a:r>
              </a:p>
            </p:txBody>
          </p:sp>
          <p:sp>
            <p:nvSpPr>
              <p:cNvPr id="78" name="Rectangle 77">
                <a:extLst>
                  <a:ext uri="{FF2B5EF4-FFF2-40B4-BE49-F238E27FC236}">
                    <a16:creationId xmlns:a16="http://schemas.microsoft.com/office/drawing/2014/main" id="{7DB7A3D9-D499-4CE5-AE53-EAB072B78A86}"/>
                  </a:ext>
                </a:extLst>
              </p:cNvPr>
              <p:cNvSpPr/>
              <p:nvPr/>
            </p:nvSpPr>
            <p:spPr>
              <a:xfrm>
                <a:off x="1657346" y="1953154"/>
                <a:ext cx="1775457" cy="947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nchorCtr="0">
                <a:noAutofit/>
              </a:bodyPr>
              <a:lstStyle/>
              <a:p>
                <a:pPr algn="ctr"/>
                <a:r>
                  <a:rPr lang="en-US" sz="1100" b="1" dirty="0">
                    <a:solidFill>
                      <a:schemeClr val="tx2">
                        <a:lumMod val="60000"/>
                        <a:lumOff val="40000"/>
                      </a:schemeClr>
                    </a:solidFill>
                    <a:latin typeface="Montserrat" panose="00000500000000000000" pitchFamily="50" charset="0"/>
                  </a:rPr>
                  <a:t>MON</a:t>
                </a:r>
              </a:p>
            </p:txBody>
          </p:sp>
          <p:sp>
            <p:nvSpPr>
              <p:cNvPr id="79" name="Rectangle 78">
                <a:extLst>
                  <a:ext uri="{FF2B5EF4-FFF2-40B4-BE49-F238E27FC236}">
                    <a16:creationId xmlns:a16="http://schemas.microsoft.com/office/drawing/2014/main" id="{4323A76E-5087-4FAC-BD44-CCAF3E5475A1}"/>
                  </a:ext>
                </a:extLst>
              </p:cNvPr>
              <p:cNvSpPr/>
              <p:nvPr/>
            </p:nvSpPr>
            <p:spPr>
              <a:xfrm>
                <a:off x="3432805" y="1953154"/>
                <a:ext cx="1775457" cy="947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nchorCtr="0">
                <a:noAutofit/>
              </a:bodyPr>
              <a:lstStyle/>
              <a:p>
                <a:pPr algn="ctr"/>
                <a:r>
                  <a:rPr lang="en-US" sz="1100" b="1" dirty="0">
                    <a:solidFill>
                      <a:schemeClr val="tx2">
                        <a:lumMod val="60000"/>
                        <a:lumOff val="40000"/>
                      </a:schemeClr>
                    </a:solidFill>
                    <a:latin typeface="Montserrat" panose="00000500000000000000" pitchFamily="50" charset="0"/>
                  </a:rPr>
                  <a:t>TUE</a:t>
                </a:r>
              </a:p>
            </p:txBody>
          </p:sp>
          <p:sp>
            <p:nvSpPr>
              <p:cNvPr id="80" name="Rectangle 79">
                <a:extLst>
                  <a:ext uri="{FF2B5EF4-FFF2-40B4-BE49-F238E27FC236}">
                    <a16:creationId xmlns:a16="http://schemas.microsoft.com/office/drawing/2014/main" id="{FD08E4E6-EA56-487B-97DD-FF520CA1C9A9}"/>
                  </a:ext>
                </a:extLst>
              </p:cNvPr>
              <p:cNvSpPr/>
              <p:nvPr/>
            </p:nvSpPr>
            <p:spPr>
              <a:xfrm>
                <a:off x="5208259" y="1953154"/>
                <a:ext cx="1775457" cy="947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nchorCtr="0">
                <a:noAutofit/>
              </a:bodyPr>
              <a:lstStyle/>
              <a:p>
                <a:pPr algn="ctr"/>
                <a:r>
                  <a:rPr lang="en-US" sz="1100" b="1" dirty="0">
                    <a:solidFill>
                      <a:schemeClr val="tx2">
                        <a:lumMod val="60000"/>
                        <a:lumOff val="40000"/>
                      </a:schemeClr>
                    </a:solidFill>
                    <a:latin typeface="Montserrat" panose="00000500000000000000" pitchFamily="50" charset="0"/>
                  </a:rPr>
                  <a:t>WED</a:t>
                </a:r>
              </a:p>
            </p:txBody>
          </p:sp>
          <p:sp>
            <p:nvSpPr>
              <p:cNvPr id="81" name="Rectangle 80">
                <a:extLst>
                  <a:ext uri="{FF2B5EF4-FFF2-40B4-BE49-F238E27FC236}">
                    <a16:creationId xmlns:a16="http://schemas.microsoft.com/office/drawing/2014/main" id="{2D34BF6A-69CB-4471-872B-9D5759BFEF8F}"/>
                  </a:ext>
                </a:extLst>
              </p:cNvPr>
              <p:cNvSpPr/>
              <p:nvPr/>
            </p:nvSpPr>
            <p:spPr>
              <a:xfrm>
                <a:off x="6983707" y="1953154"/>
                <a:ext cx="1775457" cy="947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nchorCtr="0">
                <a:noAutofit/>
              </a:bodyPr>
              <a:lstStyle/>
              <a:p>
                <a:pPr algn="ctr"/>
                <a:r>
                  <a:rPr lang="en-US" sz="1100" b="1" dirty="0">
                    <a:solidFill>
                      <a:schemeClr val="tx2">
                        <a:lumMod val="60000"/>
                        <a:lumOff val="40000"/>
                      </a:schemeClr>
                    </a:solidFill>
                    <a:latin typeface="Montserrat" panose="00000500000000000000" pitchFamily="50" charset="0"/>
                  </a:rPr>
                  <a:t>THU</a:t>
                </a:r>
              </a:p>
            </p:txBody>
          </p:sp>
          <p:sp>
            <p:nvSpPr>
              <p:cNvPr id="82" name="Rectangle 81">
                <a:extLst>
                  <a:ext uri="{FF2B5EF4-FFF2-40B4-BE49-F238E27FC236}">
                    <a16:creationId xmlns:a16="http://schemas.microsoft.com/office/drawing/2014/main" id="{75440AB8-F54D-4C31-939E-11F6F289CD52}"/>
                  </a:ext>
                </a:extLst>
              </p:cNvPr>
              <p:cNvSpPr/>
              <p:nvPr/>
            </p:nvSpPr>
            <p:spPr>
              <a:xfrm>
                <a:off x="8759143" y="1953154"/>
                <a:ext cx="1775457" cy="947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nchorCtr="0">
                <a:noAutofit/>
              </a:bodyPr>
              <a:lstStyle/>
              <a:p>
                <a:pPr algn="ctr"/>
                <a:r>
                  <a:rPr lang="en-US" sz="1100" b="1" dirty="0">
                    <a:solidFill>
                      <a:schemeClr val="tx2">
                        <a:lumMod val="60000"/>
                        <a:lumOff val="40000"/>
                      </a:schemeClr>
                    </a:solidFill>
                    <a:latin typeface="Montserrat" panose="00000500000000000000" pitchFamily="50" charset="0"/>
                  </a:rPr>
                  <a:t>FRI</a:t>
                </a:r>
              </a:p>
            </p:txBody>
          </p:sp>
          <p:sp>
            <p:nvSpPr>
              <p:cNvPr id="83" name="Rectangle 82">
                <a:extLst>
                  <a:ext uri="{FF2B5EF4-FFF2-40B4-BE49-F238E27FC236}">
                    <a16:creationId xmlns:a16="http://schemas.microsoft.com/office/drawing/2014/main" id="{5DF4BA2E-EA0B-43E4-9F06-9C554BBDAEC4}"/>
                  </a:ext>
                </a:extLst>
              </p:cNvPr>
              <p:cNvSpPr/>
              <p:nvPr/>
            </p:nvSpPr>
            <p:spPr>
              <a:xfrm>
                <a:off x="10534653" y="1953154"/>
                <a:ext cx="904872" cy="947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nchorCtr="0">
                <a:noAutofit/>
              </a:bodyPr>
              <a:lstStyle/>
              <a:p>
                <a:pPr algn="ctr"/>
                <a:r>
                  <a:rPr lang="en-US" sz="1100" b="1" dirty="0">
                    <a:solidFill>
                      <a:schemeClr val="tx2">
                        <a:lumMod val="40000"/>
                        <a:lumOff val="60000"/>
                      </a:schemeClr>
                    </a:solidFill>
                    <a:latin typeface="Montserrat" panose="00000500000000000000" pitchFamily="50" charset="0"/>
                  </a:rPr>
                  <a:t>SAT</a:t>
                </a:r>
              </a:p>
            </p:txBody>
          </p:sp>
          <p:sp>
            <p:nvSpPr>
              <p:cNvPr id="84" name="Rectangle 83">
                <a:extLst>
                  <a:ext uri="{FF2B5EF4-FFF2-40B4-BE49-F238E27FC236}">
                    <a16:creationId xmlns:a16="http://schemas.microsoft.com/office/drawing/2014/main" id="{0996E852-4973-440E-834F-5AEBAE760197}"/>
                  </a:ext>
                </a:extLst>
              </p:cNvPr>
              <p:cNvSpPr/>
              <p:nvPr/>
            </p:nvSpPr>
            <p:spPr>
              <a:xfrm>
                <a:off x="5208259" y="824239"/>
                <a:ext cx="1775457" cy="947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nchorCtr="0">
                <a:noAutofit/>
              </a:bodyPr>
              <a:lstStyle/>
              <a:p>
                <a:pPr algn="ctr"/>
                <a:r>
                  <a:rPr lang="en-US" sz="1600" b="1" dirty="0">
                    <a:solidFill>
                      <a:schemeClr val="accent2"/>
                    </a:solidFill>
                    <a:latin typeface="Montserrat" panose="00000500000000000000" pitchFamily="50" charset="0"/>
                  </a:rPr>
                  <a:t>APRIL 20XX</a:t>
                </a:r>
              </a:p>
            </p:txBody>
          </p:sp>
        </p:grpSp>
        <p:sp>
          <p:nvSpPr>
            <p:cNvPr id="85" name="Rectangle: Rounded Corners 84">
              <a:extLst>
                <a:ext uri="{FF2B5EF4-FFF2-40B4-BE49-F238E27FC236}">
                  <a16:creationId xmlns:a16="http://schemas.microsoft.com/office/drawing/2014/main" id="{DDFE7681-E2DC-42B7-8CB4-3DF0B4E2F0D6}"/>
                </a:ext>
              </a:extLst>
            </p:cNvPr>
            <p:cNvSpPr/>
            <p:nvPr/>
          </p:nvSpPr>
          <p:spPr>
            <a:xfrm>
              <a:off x="1708162" y="2664740"/>
              <a:ext cx="3345671" cy="203651"/>
            </a:xfrm>
            <a:prstGeom prst="roundRect">
              <a:avLst>
                <a:gd name="adj" fmla="val 2808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Montserrat" panose="00000500000000000000" pitchFamily="50" charset="0"/>
                </a:rPr>
                <a:t>Sprint Name Here</a:t>
              </a:r>
            </a:p>
          </p:txBody>
        </p:sp>
        <p:sp>
          <p:nvSpPr>
            <p:cNvPr id="89" name="Rectangle: Rounded Corners 88">
              <a:extLst>
                <a:ext uri="{FF2B5EF4-FFF2-40B4-BE49-F238E27FC236}">
                  <a16:creationId xmlns:a16="http://schemas.microsoft.com/office/drawing/2014/main" id="{0390FE13-9BC8-4311-97D7-C43F740CD93D}"/>
                </a:ext>
              </a:extLst>
            </p:cNvPr>
            <p:cNvSpPr/>
            <p:nvPr/>
          </p:nvSpPr>
          <p:spPr>
            <a:xfrm>
              <a:off x="5480838" y="2664740"/>
              <a:ext cx="5002993" cy="203651"/>
            </a:xfrm>
            <a:prstGeom prst="roundRect">
              <a:avLst>
                <a:gd name="adj" fmla="val 2808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Montserrat" panose="00000500000000000000" pitchFamily="50" charset="0"/>
                </a:rPr>
                <a:t>Sprint Name Here</a:t>
              </a:r>
            </a:p>
          </p:txBody>
        </p:sp>
        <p:sp>
          <p:nvSpPr>
            <p:cNvPr id="90" name="Rectangle: Rounded Corners 89">
              <a:extLst>
                <a:ext uri="{FF2B5EF4-FFF2-40B4-BE49-F238E27FC236}">
                  <a16:creationId xmlns:a16="http://schemas.microsoft.com/office/drawing/2014/main" id="{CDF7D069-6644-4386-B459-6274C838B03E}"/>
                </a:ext>
              </a:extLst>
            </p:cNvPr>
            <p:cNvSpPr/>
            <p:nvPr/>
          </p:nvSpPr>
          <p:spPr>
            <a:xfrm>
              <a:off x="1985234" y="3522419"/>
              <a:ext cx="8221525" cy="203651"/>
            </a:xfrm>
            <a:prstGeom prst="roundRect">
              <a:avLst>
                <a:gd name="adj" fmla="val 2808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Montserrat" panose="00000500000000000000" pitchFamily="50" charset="0"/>
                </a:rPr>
                <a:t>Sprint Name Here</a:t>
              </a:r>
            </a:p>
          </p:txBody>
        </p:sp>
        <p:sp>
          <p:nvSpPr>
            <p:cNvPr id="91" name="Rectangle: Rounded Corners 90">
              <a:extLst>
                <a:ext uri="{FF2B5EF4-FFF2-40B4-BE49-F238E27FC236}">
                  <a16:creationId xmlns:a16="http://schemas.microsoft.com/office/drawing/2014/main" id="{F39F0F60-2234-4189-8A42-049D8B21D61A}"/>
                </a:ext>
              </a:extLst>
            </p:cNvPr>
            <p:cNvSpPr/>
            <p:nvPr/>
          </p:nvSpPr>
          <p:spPr>
            <a:xfrm>
              <a:off x="1708162" y="5232266"/>
              <a:ext cx="2889718" cy="203651"/>
            </a:xfrm>
            <a:prstGeom prst="roundRect">
              <a:avLst>
                <a:gd name="adj" fmla="val 2808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Montserrat" panose="00000500000000000000" pitchFamily="50" charset="0"/>
                </a:rPr>
                <a:t>Sprint Name Here</a:t>
              </a:r>
            </a:p>
          </p:txBody>
        </p:sp>
        <p:sp>
          <p:nvSpPr>
            <p:cNvPr id="92" name="Rectangle: Rounded Corners 91">
              <a:extLst>
                <a:ext uri="{FF2B5EF4-FFF2-40B4-BE49-F238E27FC236}">
                  <a16:creationId xmlns:a16="http://schemas.microsoft.com/office/drawing/2014/main" id="{62C0D726-E219-457D-BFF0-9189E948CD42}"/>
                </a:ext>
              </a:extLst>
            </p:cNvPr>
            <p:cNvSpPr/>
            <p:nvPr/>
          </p:nvSpPr>
          <p:spPr>
            <a:xfrm>
              <a:off x="6610892" y="5232266"/>
              <a:ext cx="3872935" cy="203651"/>
            </a:xfrm>
            <a:prstGeom prst="roundRect">
              <a:avLst>
                <a:gd name="adj" fmla="val 2808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Montserrat" panose="00000500000000000000" pitchFamily="50" charset="0"/>
                </a:rPr>
                <a:t>Sprint Name Here</a:t>
              </a:r>
            </a:p>
          </p:txBody>
        </p:sp>
      </p:grpSp>
    </p:spTree>
    <p:extLst>
      <p:ext uri="{BB962C8B-B14F-4D97-AF65-F5344CB8AC3E}">
        <p14:creationId xmlns:p14="http://schemas.microsoft.com/office/powerpoint/2010/main" val="3813777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9E03DBF-EC4F-4DF9-B06E-850E3B8B46A3}"/>
              </a:ext>
            </a:extLst>
          </p:cNvPr>
          <p:cNvSpPr txBox="1"/>
          <p:nvPr/>
        </p:nvSpPr>
        <p:spPr>
          <a:xfrm>
            <a:off x="637713" y="405232"/>
            <a:ext cx="3942105" cy="646331"/>
          </a:xfrm>
          <a:prstGeom prst="rect">
            <a:avLst/>
          </a:prstGeom>
          <a:noFill/>
        </p:spPr>
        <p:txBody>
          <a:bodyPr wrap="none" lIns="0" tIns="91440" rIns="182880" bIns="91440" rtlCol="0" anchor="ctr" anchorCtr="0">
            <a:spAutoFit/>
          </a:bodyPr>
          <a:lstStyle/>
          <a:p>
            <a:pPr algn="ctr"/>
            <a:r>
              <a:rPr lang="en-US" sz="3000" b="1" dirty="0">
                <a:gradFill flip="none" rotWithShape="1">
                  <a:gsLst>
                    <a:gs pos="0">
                      <a:schemeClr val="tx2">
                        <a:lumMod val="60000"/>
                        <a:lumOff val="40000"/>
                      </a:schemeClr>
                    </a:gs>
                    <a:gs pos="100000">
                      <a:schemeClr val="tx2"/>
                    </a:gs>
                  </a:gsLst>
                  <a:lin ang="5400000" scaled="0"/>
                  <a:tileRect/>
                </a:gradFill>
                <a:latin typeface="Montserrat" panose="00000500000000000000" pitchFamily="50" charset="0"/>
              </a:rPr>
              <a:t>SPRINT ROADMAP</a:t>
            </a:r>
          </a:p>
        </p:txBody>
      </p:sp>
      <p:grpSp>
        <p:nvGrpSpPr>
          <p:cNvPr id="21" name="Group 20">
            <a:extLst>
              <a:ext uri="{FF2B5EF4-FFF2-40B4-BE49-F238E27FC236}">
                <a16:creationId xmlns:a16="http://schemas.microsoft.com/office/drawing/2014/main" id="{21021229-57B9-45A9-A55A-D44564376683}"/>
              </a:ext>
            </a:extLst>
          </p:cNvPr>
          <p:cNvGrpSpPr/>
          <p:nvPr/>
        </p:nvGrpSpPr>
        <p:grpSpPr>
          <a:xfrm>
            <a:off x="638638" y="1855371"/>
            <a:ext cx="10915650" cy="4368800"/>
            <a:chOff x="1025145" y="1739900"/>
            <a:chExt cx="10335998" cy="4368800"/>
          </a:xfrm>
        </p:grpSpPr>
        <p:cxnSp>
          <p:nvCxnSpPr>
            <p:cNvPr id="4" name="Straight Connector 3">
              <a:extLst>
                <a:ext uri="{FF2B5EF4-FFF2-40B4-BE49-F238E27FC236}">
                  <a16:creationId xmlns:a16="http://schemas.microsoft.com/office/drawing/2014/main" id="{E497A2B5-BC1D-4690-97A0-9122E33B3DFF}"/>
                </a:ext>
              </a:extLst>
            </p:cNvPr>
            <p:cNvCxnSpPr/>
            <p:nvPr/>
          </p:nvCxnSpPr>
          <p:spPr>
            <a:xfrm>
              <a:off x="1025145" y="1739900"/>
              <a:ext cx="10335998" cy="0"/>
            </a:xfrm>
            <a:prstGeom prst="line">
              <a:avLst/>
            </a:prstGeom>
            <a:solidFill>
              <a:schemeClr val="bg1">
                <a:alpha val="80000"/>
              </a:schemeClr>
            </a:solidFill>
            <a:ln w="6350" cap="rnd">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 name="Straight Connector 4">
              <a:extLst>
                <a:ext uri="{FF2B5EF4-FFF2-40B4-BE49-F238E27FC236}">
                  <a16:creationId xmlns:a16="http://schemas.microsoft.com/office/drawing/2014/main" id="{1F6CE97D-3044-4C4E-91A0-DFF5CD036A54}"/>
                </a:ext>
              </a:extLst>
            </p:cNvPr>
            <p:cNvCxnSpPr/>
            <p:nvPr/>
          </p:nvCxnSpPr>
          <p:spPr>
            <a:xfrm>
              <a:off x="1025145" y="2832100"/>
              <a:ext cx="10335998" cy="0"/>
            </a:xfrm>
            <a:prstGeom prst="line">
              <a:avLst/>
            </a:prstGeom>
            <a:solidFill>
              <a:schemeClr val="bg1">
                <a:alpha val="80000"/>
              </a:schemeClr>
            </a:solidFill>
            <a:ln w="6350" cap="rnd">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 name="Straight Connector 5">
              <a:extLst>
                <a:ext uri="{FF2B5EF4-FFF2-40B4-BE49-F238E27FC236}">
                  <a16:creationId xmlns:a16="http://schemas.microsoft.com/office/drawing/2014/main" id="{D7530AF8-E804-4686-A597-8FAC5AAFD4C3}"/>
                </a:ext>
              </a:extLst>
            </p:cNvPr>
            <p:cNvCxnSpPr/>
            <p:nvPr/>
          </p:nvCxnSpPr>
          <p:spPr>
            <a:xfrm>
              <a:off x="1025145" y="3924300"/>
              <a:ext cx="10335998" cy="0"/>
            </a:xfrm>
            <a:prstGeom prst="line">
              <a:avLst/>
            </a:prstGeom>
            <a:solidFill>
              <a:schemeClr val="bg1">
                <a:alpha val="80000"/>
              </a:schemeClr>
            </a:solidFill>
            <a:ln w="6350" cap="rnd">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Straight Connector 6">
              <a:extLst>
                <a:ext uri="{FF2B5EF4-FFF2-40B4-BE49-F238E27FC236}">
                  <a16:creationId xmlns:a16="http://schemas.microsoft.com/office/drawing/2014/main" id="{89AA196B-EBFE-4D62-95FE-8A3DDDBB7861}"/>
                </a:ext>
              </a:extLst>
            </p:cNvPr>
            <p:cNvCxnSpPr/>
            <p:nvPr/>
          </p:nvCxnSpPr>
          <p:spPr>
            <a:xfrm>
              <a:off x="1025145" y="5016501"/>
              <a:ext cx="10335998" cy="0"/>
            </a:xfrm>
            <a:prstGeom prst="line">
              <a:avLst/>
            </a:prstGeom>
            <a:solidFill>
              <a:schemeClr val="bg1">
                <a:alpha val="80000"/>
              </a:schemeClr>
            </a:solidFill>
            <a:ln w="6350" cap="rnd">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 name="Straight Connector 7">
              <a:extLst>
                <a:ext uri="{FF2B5EF4-FFF2-40B4-BE49-F238E27FC236}">
                  <a16:creationId xmlns:a16="http://schemas.microsoft.com/office/drawing/2014/main" id="{A137B44B-8728-4E9C-A1B3-663802E9EFA9}"/>
                </a:ext>
              </a:extLst>
            </p:cNvPr>
            <p:cNvCxnSpPr/>
            <p:nvPr/>
          </p:nvCxnSpPr>
          <p:spPr>
            <a:xfrm>
              <a:off x="1025145" y="6108700"/>
              <a:ext cx="10335998" cy="0"/>
            </a:xfrm>
            <a:prstGeom prst="line">
              <a:avLst/>
            </a:prstGeom>
            <a:solidFill>
              <a:schemeClr val="bg1">
                <a:alpha val="80000"/>
              </a:schemeClr>
            </a:solidFill>
            <a:ln w="6350" cap="rnd">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 name="TextBox 9">
            <a:extLst>
              <a:ext uri="{FF2B5EF4-FFF2-40B4-BE49-F238E27FC236}">
                <a16:creationId xmlns:a16="http://schemas.microsoft.com/office/drawing/2014/main" id="{CE1F5477-03C6-447E-AC82-380127C2B0F5}"/>
              </a:ext>
            </a:extLst>
          </p:cNvPr>
          <p:cNvSpPr txBox="1"/>
          <p:nvPr/>
        </p:nvSpPr>
        <p:spPr>
          <a:xfrm>
            <a:off x="638638" y="2286055"/>
            <a:ext cx="964951" cy="230832"/>
          </a:xfrm>
          <a:prstGeom prst="rect">
            <a:avLst/>
          </a:prstGeom>
          <a:noFill/>
        </p:spPr>
        <p:txBody>
          <a:bodyPr wrap="square" tIns="0" rtlCol="0" anchor="ctr" anchorCtr="0">
            <a:spAutoFit/>
          </a:bodyPr>
          <a:lstStyle/>
          <a:p>
            <a:r>
              <a:rPr lang="en-US" sz="1200" b="1" dirty="0">
                <a:solidFill>
                  <a:schemeClr val="tx2"/>
                </a:solidFill>
                <a:latin typeface="Montserrat" panose="00000500000000000000" pitchFamily="50" charset="0"/>
              </a:rPr>
              <a:t>Week 1</a:t>
            </a:r>
          </a:p>
        </p:txBody>
      </p:sp>
      <p:sp>
        <p:nvSpPr>
          <p:cNvPr id="11" name="TextBox 10">
            <a:extLst>
              <a:ext uri="{FF2B5EF4-FFF2-40B4-BE49-F238E27FC236}">
                <a16:creationId xmlns:a16="http://schemas.microsoft.com/office/drawing/2014/main" id="{E661BD8B-1D51-4D4C-8C0B-A98174AE8BD0}"/>
              </a:ext>
            </a:extLst>
          </p:cNvPr>
          <p:cNvSpPr txBox="1"/>
          <p:nvPr/>
        </p:nvSpPr>
        <p:spPr>
          <a:xfrm>
            <a:off x="638638" y="3378256"/>
            <a:ext cx="964951" cy="230832"/>
          </a:xfrm>
          <a:prstGeom prst="rect">
            <a:avLst/>
          </a:prstGeom>
          <a:noFill/>
        </p:spPr>
        <p:txBody>
          <a:bodyPr wrap="square" tIns="0" rtlCol="0" anchor="ctr" anchorCtr="0">
            <a:spAutoFit/>
          </a:bodyPr>
          <a:lstStyle/>
          <a:p>
            <a:r>
              <a:rPr lang="en-US" sz="1200" b="1" dirty="0">
                <a:solidFill>
                  <a:schemeClr val="tx2"/>
                </a:solidFill>
                <a:latin typeface="Montserrat" panose="00000500000000000000" pitchFamily="50" charset="0"/>
              </a:rPr>
              <a:t>Week 2</a:t>
            </a:r>
          </a:p>
        </p:txBody>
      </p:sp>
      <p:sp>
        <p:nvSpPr>
          <p:cNvPr id="12" name="TextBox 11">
            <a:extLst>
              <a:ext uri="{FF2B5EF4-FFF2-40B4-BE49-F238E27FC236}">
                <a16:creationId xmlns:a16="http://schemas.microsoft.com/office/drawing/2014/main" id="{C67E0BEE-E039-418E-BBDD-FEE0EDAC4E27}"/>
              </a:ext>
            </a:extLst>
          </p:cNvPr>
          <p:cNvSpPr txBox="1"/>
          <p:nvPr/>
        </p:nvSpPr>
        <p:spPr>
          <a:xfrm>
            <a:off x="638638" y="4470455"/>
            <a:ext cx="964951" cy="230832"/>
          </a:xfrm>
          <a:prstGeom prst="rect">
            <a:avLst/>
          </a:prstGeom>
          <a:noFill/>
        </p:spPr>
        <p:txBody>
          <a:bodyPr wrap="square" tIns="0" rtlCol="0" anchor="ctr" anchorCtr="0">
            <a:spAutoFit/>
          </a:bodyPr>
          <a:lstStyle/>
          <a:p>
            <a:r>
              <a:rPr lang="en-US" sz="1200" b="1" dirty="0">
                <a:solidFill>
                  <a:schemeClr val="tx2"/>
                </a:solidFill>
                <a:latin typeface="Montserrat" panose="00000500000000000000" pitchFamily="50" charset="0"/>
              </a:rPr>
              <a:t>Week 3</a:t>
            </a:r>
          </a:p>
        </p:txBody>
      </p:sp>
      <p:sp>
        <p:nvSpPr>
          <p:cNvPr id="13" name="TextBox 12">
            <a:extLst>
              <a:ext uri="{FF2B5EF4-FFF2-40B4-BE49-F238E27FC236}">
                <a16:creationId xmlns:a16="http://schemas.microsoft.com/office/drawing/2014/main" id="{D18B0B9E-854D-41E0-BC6B-4FCB62965CF3}"/>
              </a:ext>
            </a:extLst>
          </p:cNvPr>
          <p:cNvSpPr txBox="1"/>
          <p:nvPr/>
        </p:nvSpPr>
        <p:spPr>
          <a:xfrm>
            <a:off x="638638" y="5562656"/>
            <a:ext cx="964951" cy="230832"/>
          </a:xfrm>
          <a:prstGeom prst="rect">
            <a:avLst/>
          </a:prstGeom>
          <a:noFill/>
        </p:spPr>
        <p:txBody>
          <a:bodyPr wrap="square" tIns="0" rtlCol="0" anchor="ctr" anchorCtr="0">
            <a:spAutoFit/>
          </a:bodyPr>
          <a:lstStyle/>
          <a:p>
            <a:r>
              <a:rPr lang="en-US" sz="1200" b="1" dirty="0">
                <a:solidFill>
                  <a:schemeClr val="tx2"/>
                </a:solidFill>
                <a:latin typeface="Montserrat" panose="00000500000000000000" pitchFamily="50" charset="0"/>
              </a:rPr>
              <a:t>Week 4</a:t>
            </a:r>
          </a:p>
        </p:txBody>
      </p:sp>
      <p:sp>
        <p:nvSpPr>
          <p:cNvPr id="9" name="Rectangle: Rounded Corners 8">
            <a:extLst>
              <a:ext uri="{FF2B5EF4-FFF2-40B4-BE49-F238E27FC236}">
                <a16:creationId xmlns:a16="http://schemas.microsoft.com/office/drawing/2014/main" id="{8C1304B2-638D-4CFA-A4E8-CCFB67D35923}"/>
              </a:ext>
            </a:extLst>
          </p:cNvPr>
          <p:cNvSpPr/>
          <p:nvPr/>
        </p:nvSpPr>
        <p:spPr>
          <a:xfrm>
            <a:off x="1704653" y="1287046"/>
            <a:ext cx="1808226" cy="5165722"/>
          </a:xfrm>
          <a:prstGeom prst="roundRect">
            <a:avLst>
              <a:gd name="adj" fmla="val 7027"/>
            </a:avLst>
          </a:prstGeom>
          <a:solidFill>
            <a:schemeClr val="bg1">
              <a:alpha val="80000"/>
            </a:schemeClr>
          </a:solid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tIns="137160" rtlCol="0" anchor="t" anchorCtr="0"/>
          <a:lstStyle/>
          <a:p>
            <a:pPr algn="ctr"/>
            <a:r>
              <a:rPr lang="en-US" sz="1200" b="1" dirty="0">
                <a:solidFill>
                  <a:schemeClr val="accent1"/>
                </a:solidFill>
                <a:latin typeface="Montserrat" panose="00000500000000000000" pitchFamily="50" charset="0"/>
              </a:rPr>
              <a:t>MONDAY</a:t>
            </a:r>
          </a:p>
        </p:txBody>
      </p:sp>
      <p:sp>
        <p:nvSpPr>
          <p:cNvPr id="15" name="Rectangle: Rounded Corners 14">
            <a:extLst>
              <a:ext uri="{FF2B5EF4-FFF2-40B4-BE49-F238E27FC236}">
                <a16:creationId xmlns:a16="http://schemas.microsoft.com/office/drawing/2014/main" id="{432D5F47-3302-462D-8390-7934BC1AF8A6}"/>
              </a:ext>
            </a:extLst>
          </p:cNvPr>
          <p:cNvSpPr/>
          <p:nvPr/>
        </p:nvSpPr>
        <p:spPr>
          <a:xfrm>
            <a:off x="3715005" y="1287046"/>
            <a:ext cx="1808226" cy="5165722"/>
          </a:xfrm>
          <a:prstGeom prst="roundRect">
            <a:avLst>
              <a:gd name="adj" fmla="val 4753"/>
            </a:avLst>
          </a:prstGeom>
          <a:solidFill>
            <a:schemeClr val="bg1">
              <a:alpha val="80000"/>
            </a:schemeClr>
          </a:solid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tIns="137160" rtlCol="0" anchor="t" anchorCtr="0"/>
          <a:lstStyle/>
          <a:p>
            <a:pPr algn="ctr"/>
            <a:r>
              <a:rPr lang="en-US" sz="1200" b="1" dirty="0">
                <a:solidFill>
                  <a:schemeClr val="accent1"/>
                </a:solidFill>
                <a:latin typeface="Montserrat" panose="00000500000000000000" pitchFamily="50" charset="0"/>
              </a:rPr>
              <a:t>TUESDAY</a:t>
            </a:r>
          </a:p>
        </p:txBody>
      </p:sp>
      <p:sp>
        <p:nvSpPr>
          <p:cNvPr id="16" name="Rectangle: Rounded Corners 15">
            <a:extLst>
              <a:ext uri="{FF2B5EF4-FFF2-40B4-BE49-F238E27FC236}">
                <a16:creationId xmlns:a16="http://schemas.microsoft.com/office/drawing/2014/main" id="{A8CAD994-8EA1-4E90-BED6-207D323B158B}"/>
              </a:ext>
            </a:extLst>
          </p:cNvPr>
          <p:cNvSpPr/>
          <p:nvPr/>
        </p:nvSpPr>
        <p:spPr>
          <a:xfrm>
            <a:off x="5725357" y="1287046"/>
            <a:ext cx="1808226" cy="5165722"/>
          </a:xfrm>
          <a:prstGeom prst="roundRect">
            <a:avLst>
              <a:gd name="adj" fmla="val 4753"/>
            </a:avLst>
          </a:prstGeom>
          <a:solidFill>
            <a:schemeClr val="bg1">
              <a:alpha val="80000"/>
            </a:schemeClr>
          </a:solid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tIns="137160" rtlCol="0" anchor="t" anchorCtr="0"/>
          <a:lstStyle/>
          <a:p>
            <a:pPr algn="ctr"/>
            <a:r>
              <a:rPr lang="en-US" sz="1200" b="1" dirty="0">
                <a:solidFill>
                  <a:schemeClr val="accent1"/>
                </a:solidFill>
                <a:latin typeface="Montserrat" panose="00000500000000000000" pitchFamily="50" charset="0"/>
              </a:rPr>
              <a:t>WEDNESDAY</a:t>
            </a:r>
          </a:p>
        </p:txBody>
      </p:sp>
      <p:sp>
        <p:nvSpPr>
          <p:cNvPr id="17" name="Rectangle: Rounded Corners 16">
            <a:extLst>
              <a:ext uri="{FF2B5EF4-FFF2-40B4-BE49-F238E27FC236}">
                <a16:creationId xmlns:a16="http://schemas.microsoft.com/office/drawing/2014/main" id="{78E9A1A3-83D5-47C4-BB37-BF594F7DF29C}"/>
              </a:ext>
            </a:extLst>
          </p:cNvPr>
          <p:cNvSpPr/>
          <p:nvPr/>
        </p:nvSpPr>
        <p:spPr>
          <a:xfrm>
            <a:off x="7735710" y="1287046"/>
            <a:ext cx="1808226" cy="5165722"/>
          </a:xfrm>
          <a:prstGeom prst="roundRect">
            <a:avLst>
              <a:gd name="adj" fmla="val 4753"/>
            </a:avLst>
          </a:prstGeom>
          <a:solidFill>
            <a:schemeClr val="bg1">
              <a:alpha val="80000"/>
            </a:schemeClr>
          </a:solid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tIns="137160" rtlCol="0" anchor="t" anchorCtr="0"/>
          <a:lstStyle/>
          <a:p>
            <a:pPr algn="ctr"/>
            <a:r>
              <a:rPr lang="en-US" sz="1200" b="1" dirty="0">
                <a:solidFill>
                  <a:schemeClr val="accent1"/>
                </a:solidFill>
                <a:latin typeface="Montserrat" panose="00000500000000000000" pitchFamily="50" charset="0"/>
              </a:rPr>
              <a:t>THURSDAY</a:t>
            </a:r>
          </a:p>
        </p:txBody>
      </p:sp>
      <p:sp>
        <p:nvSpPr>
          <p:cNvPr id="18" name="Rectangle: Rounded Corners 17">
            <a:extLst>
              <a:ext uri="{FF2B5EF4-FFF2-40B4-BE49-F238E27FC236}">
                <a16:creationId xmlns:a16="http://schemas.microsoft.com/office/drawing/2014/main" id="{9A8EE6EF-DAC4-403F-A5B4-6B20061EBD5F}"/>
              </a:ext>
            </a:extLst>
          </p:cNvPr>
          <p:cNvSpPr/>
          <p:nvPr/>
        </p:nvSpPr>
        <p:spPr>
          <a:xfrm>
            <a:off x="9746062" y="1287046"/>
            <a:ext cx="1808226" cy="5165722"/>
          </a:xfrm>
          <a:prstGeom prst="roundRect">
            <a:avLst>
              <a:gd name="adj" fmla="val 4753"/>
            </a:avLst>
          </a:prstGeom>
          <a:solidFill>
            <a:schemeClr val="bg1">
              <a:alpha val="80000"/>
            </a:schemeClr>
          </a:solid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tIns="137160" rtlCol="0" anchor="t" anchorCtr="0"/>
          <a:lstStyle/>
          <a:p>
            <a:pPr algn="ctr"/>
            <a:r>
              <a:rPr lang="en-US" sz="1200" b="1" dirty="0">
                <a:solidFill>
                  <a:schemeClr val="accent1"/>
                </a:solidFill>
                <a:latin typeface="Montserrat" panose="00000500000000000000" pitchFamily="50" charset="0"/>
              </a:rPr>
              <a:t>FRIDAY</a:t>
            </a:r>
          </a:p>
        </p:txBody>
      </p:sp>
      <p:grpSp>
        <p:nvGrpSpPr>
          <p:cNvPr id="2" name="Group 1">
            <a:extLst>
              <a:ext uri="{FF2B5EF4-FFF2-40B4-BE49-F238E27FC236}">
                <a16:creationId xmlns:a16="http://schemas.microsoft.com/office/drawing/2014/main" id="{192082BF-8B5D-42D6-9C93-86AFD85654DB}"/>
              </a:ext>
            </a:extLst>
          </p:cNvPr>
          <p:cNvGrpSpPr/>
          <p:nvPr/>
        </p:nvGrpSpPr>
        <p:grpSpPr>
          <a:xfrm>
            <a:off x="1848313" y="1992286"/>
            <a:ext cx="8308509" cy="823908"/>
            <a:chOff x="1848313" y="1992286"/>
            <a:chExt cx="8308509" cy="823908"/>
          </a:xfrm>
        </p:grpSpPr>
        <p:sp>
          <p:nvSpPr>
            <p:cNvPr id="23" name="Rectangle: Rounded Corners 22">
              <a:extLst>
                <a:ext uri="{FF2B5EF4-FFF2-40B4-BE49-F238E27FC236}">
                  <a16:creationId xmlns:a16="http://schemas.microsoft.com/office/drawing/2014/main" id="{0DF244D2-C0BE-4B1C-A9DE-84EEE8E45C04}"/>
                </a:ext>
              </a:extLst>
            </p:cNvPr>
            <p:cNvSpPr/>
            <p:nvPr/>
          </p:nvSpPr>
          <p:spPr>
            <a:xfrm>
              <a:off x="1848313" y="1992286"/>
              <a:ext cx="3531258" cy="823908"/>
            </a:xfrm>
            <a:prstGeom prst="roundRect">
              <a:avLst>
                <a:gd name="adj" fmla="val 9588"/>
              </a:avLst>
            </a:prstGeom>
            <a:solidFill>
              <a:srgbClr val="D4DAE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Montserrat" panose="00000500000000000000" pitchFamily="50" charset="0"/>
                </a:rPr>
                <a:t>Previous Sprint</a:t>
              </a:r>
            </a:p>
          </p:txBody>
        </p:sp>
        <p:sp>
          <p:nvSpPr>
            <p:cNvPr id="25" name="Rectangle: Rounded Corners 24">
              <a:extLst>
                <a:ext uri="{FF2B5EF4-FFF2-40B4-BE49-F238E27FC236}">
                  <a16:creationId xmlns:a16="http://schemas.microsoft.com/office/drawing/2014/main" id="{E523DD0B-68AA-4A3B-B183-C8A3BA4F3A67}"/>
                </a:ext>
              </a:extLst>
            </p:cNvPr>
            <p:cNvSpPr/>
            <p:nvPr/>
          </p:nvSpPr>
          <p:spPr>
            <a:xfrm>
              <a:off x="5869017" y="1992286"/>
              <a:ext cx="103621" cy="823908"/>
            </a:xfrm>
            <a:prstGeom prst="roundRect">
              <a:avLst>
                <a:gd name="adj" fmla="val 5000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latin typeface="Montserrat" panose="00000500000000000000" pitchFamily="50" charset="0"/>
              </a:endParaRPr>
            </a:p>
          </p:txBody>
        </p:sp>
        <p:sp>
          <p:nvSpPr>
            <p:cNvPr id="26" name="Rectangle: Rounded Corners 25">
              <a:extLst>
                <a:ext uri="{FF2B5EF4-FFF2-40B4-BE49-F238E27FC236}">
                  <a16:creationId xmlns:a16="http://schemas.microsoft.com/office/drawing/2014/main" id="{2F9C21A4-2F34-4B45-96FB-4F70C7DEB3FD}"/>
                </a:ext>
              </a:extLst>
            </p:cNvPr>
            <p:cNvSpPr/>
            <p:nvPr/>
          </p:nvSpPr>
          <p:spPr>
            <a:xfrm>
              <a:off x="6044652" y="1992286"/>
              <a:ext cx="788411" cy="823908"/>
            </a:xfrm>
            <a:prstGeom prst="roundRect">
              <a:avLst>
                <a:gd name="adj" fmla="val 11340"/>
              </a:avLst>
            </a:prstGeom>
            <a:solidFill>
              <a:schemeClr val="tx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2"/>
                  </a:solidFill>
                  <a:latin typeface="Montserrat" panose="00000500000000000000" pitchFamily="50" charset="0"/>
                </a:rPr>
                <a:t>Sprint Planning</a:t>
              </a:r>
            </a:p>
          </p:txBody>
        </p:sp>
        <p:sp>
          <p:nvSpPr>
            <p:cNvPr id="31" name="Rectangle: Rounded Corners 30">
              <a:extLst>
                <a:ext uri="{FF2B5EF4-FFF2-40B4-BE49-F238E27FC236}">
                  <a16:creationId xmlns:a16="http://schemas.microsoft.com/office/drawing/2014/main" id="{C556D45D-3E76-4180-B5C7-4AA817B35CE7}"/>
                </a:ext>
              </a:extLst>
            </p:cNvPr>
            <p:cNvSpPr/>
            <p:nvPr/>
          </p:nvSpPr>
          <p:spPr>
            <a:xfrm>
              <a:off x="7876264" y="1992286"/>
              <a:ext cx="103621" cy="823908"/>
            </a:xfrm>
            <a:prstGeom prst="roundRect">
              <a:avLst>
                <a:gd name="adj" fmla="val 5000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latin typeface="Montserrat" panose="00000500000000000000" pitchFamily="50" charset="0"/>
              </a:endParaRPr>
            </a:p>
          </p:txBody>
        </p:sp>
        <p:sp>
          <p:nvSpPr>
            <p:cNvPr id="35" name="Rectangle: Rounded Corners 34">
              <a:extLst>
                <a:ext uri="{FF2B5EF4-FFF2-40B4-BE49-F238E27FC236}">
                  <a16:creationId xmlns:a16="http://schemas.microsoft.com/office/drawing/2014/main" id="{E4344C54-B0D9-4AC9-8D12-EB549077E288}"/>
                </a:ext>
              </a:extLst>
            </p:cNvPr>
            <p:cNvSpPr/>
            <p:nvPr/>
          </p:nvSpPr>
          <p:spPr>
            <a:xfrm>
              <a:off x="8051899" y="1992286"/>
              <a:ext cx="103621" cy="823908"/>
            </a:xfrm>
            <a:prstGeom prst="roundRect">
              <a:avLst>
                <a:gd name="adj" fmla="val 5000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latin typeface="Montserrat" panose="00000500000000000000" pitchFamily="50" charset="0"/>
              </a:endParaRPr>
            </a:p>
          </p:txBody>
        </p:sp>
        <p:sp>
          <p:nvSpPr>
            <p:cNvPr id="38" name="Rectangle: Rounded Corners 37">
              <a:extLst>
                <a:ext uri="{FF2B5EF4-FFF2-40B4-BE49-F238E27FC236}">
                  <a16:creationId xmlns:a16="http://schemas.microsoft.com/office/drawing/2014/main" id="{68FF2144-D6EB-4D5B-B7EA-D897D0518990}"/>
                </a:ext>
              </a:extLst>
            </p:cNvPr>
            <p:cNvSpPr/>
            <p:nvPr/>
          </p:nvSpPr>
          <p:spPr>
            <a:xfrm>
              <a:off x="9877566" y="1992286"/>
              <a:ext cx="103621" cy="823908"/>
            </a:xfrm>
            <a:prstGeom prst="roundRect">
              <a:avLst>
                <a:gd name="adj" fmla="val 5000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latin typeface="Montserrat" panose="00000500000000000000" pitchFamily="50" charset="0"/>
              </a:endParaRPr>
            </a:p>
          </p:txBody>
        </p:sp>
        <p:sp>
          <p:nvSpPr>
            <p:cNvPr id="39" name="Rectangle: Rounded Corners 38">
              <a:extLst>
                <a:ext uri="{FF2B5EF4-FFF2-40B4-BE49-F238E27FC236}">
                  <a16:creationId xmlns:a16="http://schemas.microsoft.com/office/drawing/2014/main" id="{30E84408-2614-430D-B83A-A5114A6035D9}"/>
                </a:ext>
              </a:extLst>
            </p:cNvPr>
            <p:cNvSpPr/>
            <p:nvPr/>
          </p:nvSpPr>
          <p:spPr>
            <a:xfrm>
              <a:off x="10053201" y="1992286"/>
              <a:ext cx="103621" cy="823908"/>
            </a:xfrm>
            <a:prstGeom prst="roundRect">
              <a:avLst>
                <a:gd name="adj" fmla="val 5000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latin typeface="Montserrat" panose="00000500000000000000" pitchFamily="50" charset="0"/>
              </a:endParaRPr>
            </a:p>
          </p:txBody>
        </p:sp>
      </p:grpSp>
      <p:grpSp>
        <p:nvGrpSpPr>
          <p:cNvPr id="24" name="Group 23">
            <a:extLst>
              <a:ext uri="{FF2B5EF4-FFF2-40B4-BE49-F238E27FC236}">
                <a16:creationId xmlns:a16="http://schemas.microsoft.com/office/drawing/2014/main" id="{B986986B-747B-4807-8488-8B98F650C373}"/>
              </a:ext>
            </a:extLst>
          </p:cNvPr>
          <p:cNvGrpSpPr/>
          <p:nvPr/>
        </p:nvGrpSpPr>
        <p:grpSpPr>
          <a:xfrm>
            <a:off x="1848313" y="5266118"/>
            <a:ext cx="9607550" cy="827659"/>
            <a:chOff x="1848313" y="5266118"/>
            <a:chExt cx="9607550" cy="827659"/>
          </a:xfrm>
        </p:grpSpPr>
        <p:sp>
          <p:nvSpPr>
            <p:cNvPr id="68" name="Rectangle: Rounded Corners 67">
              <a:extLst>
                <a:ext uri="{FF2B5EF4-FFF2-40B4-BE49-F238E27FC236}">
                  <a16:creationId xmlns:a16="http://schemas.microsoft.com/office/drawing/2014/main" id="{C9A15D6E-C830-4B09-8A08-12E9878F47B0}"/>
                </a:ext>
              </a:extLst>
            </p:cNvPr>
            <p:cNvSpPr/>
            <p:nvPr/>
          </p:nvSpPr>
          <p:spPr>
            <a:xfrm>
              <a:off x="1848313" y="5266118"/>
              <a:ext cx="103621" cy="823908"/>
            </a:xfrm>
            <a:prstGeom prst="roundRect">
              <a:avLst>
                <a:gd name="adj" fmla="val 5000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latin typeface="Montserrat" panose="00000500000000000000" pitchFamily="50" charset="0"/>
              </a:endParaRPr>
            </a:p>
          </p:txBody>
        </p:sp>
        <p:sp>
          <p:nvSpPr>
            <p:cNvPr id="69" name="Rectangle: Rounded Corners 68">
              <a:extLst>
                <a:ext uri="{FF2B5EF4-FFF2-40B4-BE49-F238E27FC236}">
                  <a16:creationId xmlns:a16="http://schemas.microsoft.com/office/drawing/2014/main" id="{8C90D2C8-6C08-4E84-AC4F-DF8A7B1300E8}"/>
                </a:ext>
              </a:extLst>
            </p:cNvPr>
            <p:cNvSpPr/>
            <p:nvPr/>
          </p:nvSpPr>
          <p:spPr>
            <a:xfrm>
              <a:off x="2023948" y="5266118"/>
              <a:ext cx="103621" cy="823908"/>
            </a:xfrm>
            <a:prstGeom prst="roundRect">
              <a:avLst>
                <a:gd name="adj" fmla="val 5000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latin typeface="Montserrat" panose="00000500000000000000" pitchFamily="50" charset="0"/>
              </a:endParaRPr>
            </a:p>
          </p:txBody>
        </p:sp>
        <p:sp>
          <p:nvSpPr>
            <p:cNvPr id="71" name="Rectangle: Rounded Corners 70">
              <a:extLst>
                <a:ext uri="{FF2B5EF4-FFF2-40B4-BE49-F238E27FC236}">
                  <a16:creationId xmlns:a16="http://schemas.microsoft.com/office/drawing/2014/main" id="{9B286299-CD8E-48B4-8B11-DEC292F0ADBC}"/>
                </a:ext>
              </a:extLst>
            </p:cNvPr>
            <p:cNvSpPr/>
            <p:nvPr/>
          </p:nvSpPr>
          <p:spPr>
            <a:xfrm>
              <a:off x="3849615" y="5266118"/>
              <a:ext cx="103621" cy="823908"/>
            </a:xfrm>
            <a:prstGeom prst="roundRect">
              <a:avLst>
                <a:gd name="adj" fmla="val 50000"/>
              </a:avLst>
            </a:prstGeom>
            <a:solidFill>
              <a:srgbClr val="014B8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latin typeface="Montserrat" panose="00000500000000000000" pitchFamily="50" charset="0"/>
              </a:endParaRPr>
            </a:p>
          </p:txBody>
        </p:sp>
        <p:sp>
          <p:nvSpPr>
            <p:cNvPr id="72" name="Rectangle: Rounded Corners 71">
              <a:extLst>
                <a:ext uri="{FF2B5EF4-FFF2-40B4-BE49-F238E27FC236}">
                  <a16:creationId xmlns:a16="http://schemas.microsoft.com/office/drawing/2014/main" id="{B463A27F-9676-4B59-92DE-4F7ACEB13707}"/>
                </a:ext>
              </a:extLst>
            </p:cNvPr>
            <p:cNvSpPr/>
            <p:nvPr/>
          </p:nvSpPr>
          <p:spPr>
            <a:xfrm>
              <a:off x="4025250" y="5266118"/>
              <a:ext cx="103621" cy="823908"/>
            </a:xfrm>
            <a:prstGeom prst="roundRect">
              <a:avLst>
                <a:gd name="adj" fmla="val 5000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latin typeface="Montserrat" panose="00000500000000000000" pitchFamily="50" charset="0"/>
              </a:endParaRPr>
            </a:p>
          </p:txBody>
        </p:sp>
        <p:sp>
          <p:nvSpPr>
            <p:cNvPr id="73" name="Rectangle: Rounded Corners 72">
              <a:extLst>
                <a:ext uri="{FF2B5EF4-FFF2-40B4-BE49-F238E27FC236}">
                  <a16:creationId xmlns:a16="http://schemas.microsoft.com/office/drawing/2014/main" id="{D621B838-53F5-480D-9D10-5B9D234F905B}"/>
                </a:ext>
              </a:extLst>
            </p:cNvPr>
            <p:cNvSpPr/>
            <p:nvPr/>
          </p:nvSpPr>
          <p:spPr>
            <a:xfrm>
              <a:off x="5869016" y="5269869"/>
              <a:ext cx="5586847" cy="823908"/>
            </a:xfrm>
            <a:prstGeom prst="roundRect">
              <a:avLst>
                <a:gd name="adj" fmla="val 9588"/>
              </a:avLst>
            </a:prstGeom>
            <a:solidFill>
              <a:srgbClr val="D4DAE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Montserrat" panose="00000500000000000000" pitchFamily="50" charset="0"/>
                </a:rPr>
                <a:t>Next Sprint</a:t>
              </a:r>
            </a:p>
          </p:txBody>
        </p:sp>
        <p:sp>
          <p:nvSpPr>
            <p:cNvPr id="74" name="Rectangle: Rounded Corners 73">
              <a:extLst>
                <a:ext uri="{FF2B5EF4-FFF2-40B4-BE49-F238E27FC236}">
                  <a16:creationId xmlns:a16="http://schemas.microsoft.com/office/drawing/2014/main" id="{AAB78148-383D-4FEE-B2B0-5341E50B6EA8}"/>
                </a:ext>
              </a:extLst>
            </p:cNvPr>
            <p:cNvSpPr/>
            <p:nvPr/>
          </p:nvSpPr>
          <p:spPr>
            <a:xfrm>
              <a:off x="2199583" y="5269869"/>
              <a:ext cx="1061316" cy="823908"/>
            </a:xfrm>
            <a:prstGeom prst="roundRect">
              <a:avLst>
                <a:gd name="adj" fmla="val 11340"/>
              </a:avLst>
            </a:prstGeom>
            <a:solidFill>
              <a:schemeClr val="tx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2"/>
                  </a:solidFill>
                  <a:latin typeface="Montserrat" panose="00000500000000000000" pitchFamily="50" charset="0"/>
                </a:rPr>
                <a:t>Refactoring</a:t>
              </a:r>
            </a:p>
          </p:txBody>
        </p:sp>
        <p:sp>
          <p:nvSpPr>
            <p:cNvPr id="75" name="Rectangle: Rounded Corners 74">
              <a:extLst>
                <a:ext uri="{FF2B5EF4-FFF2-40B4-BE49-F238E27FC236}">
                  <a16:creationId xmlns:a16="http://schemas.microsoft.com/office/drawing/2014/main" id="{264186AA-BAE3-47A1-98B4-624B25B7F467}"/>
                </a:ext>
              </a:extLst>
            </p:cNvPr>
            <p:cNvSpPr/>
            <p:nvPr/>
          </p:nvSpPr>
          <p:spPr>
            <a:xfrm>
              <a:off x="4205212" y="5269869"/>
              <a:ext cx="1214975" cy="292784"/>
            </a:xfrm>
            <a:prstGeom prst="roundRect">
              <a:avLst>
                <a:gd name="adj" fmla="val 27606"/>
              </a:avLst>
            </a:prstGeom>
            <a:solidFill>
              <a:schemeClr val="tx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2"/>
                  </a:solidFill>
                  <a:latin typeface="Montserrat" panose="00000500000000000000" pitchFamily="50" charset="0"/>
                </a:rPr>
                <a:t>Retrospective</a:t>
              </a:r>
            </a:p>
          </p:txBody>
        </p:sp>
        <p:sp>
          <p:nvSpPr>
            <p:cNvPr id="76" name="Rectangle: Rounded Corners 75">
              <a:extLst>
                <a:ext uri="{FF2B5EF4-FFF2-40B4-BE49-F238E27FC236}">
                  <a16:creationId xmlns:a16="http://schemas.microsoft.com/office/drawing/2014/main" id="{DFBCF2A4-85B5-411D-AB6B-D4B3794DDC05}"/>
                </a:ext>
              </a:extLst>
            </p:cNvPr>
            <p:cNvSpPr/>
            <p:nvPr/>
          </p:nvSpPr>
          <p:spPr>
            <a:xfrm>
              <a:off x="4205213" y="5628210"/>
              <a:ext cx="333914" cy="461797"/>
            </a:xfrm>
            <a:prstGeom prst="roundRect">
              <a:avLst>
                <a:gd name="adj" fmla="val 27606"/>
              </a:avLst>
            </a:prstGeom>
            <a:solidFill>
              <a:schemeClr val="tx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dirty="0">
                  <a:solidFill>
                    <a:schemeClr val="tx2"/>
                  </a:solidFill>
                  <a:latin typeface="Montserrat" panose="00000500000000000000" pitchFamily="50" charset="0"/>
                </a:rPr>
                <a:t>TL</a:t>
              </a:r>
            </a:p>
          </p:txBody>
        </p:sp>
        <p:sp>
          <p:nvSpPr>
            <p:cNvPr id="77" name="Rectangle: Rounded Corners 76">
              <a:extLst>
                <a:ext uri="{FF2B5EF4-FFF2-40B4-BE49-F238E27FC236}">
                  <a16:creationId xmlns:a16="http://schemas.microsoft.com/office/drawing/2014/main" id="{BC761364-4566-4A8E-8FDE-D64B6D86DC46}"/>
                </a:ext>
              </a:extLst>
            </p:cNvPr>
            <p:cNvSpPr/>
            <p:nvPr/>
          </p:nvSpPr>
          <p:spPr>
            <a:xfrm>
              <a:off x="4615469" y="5628210"/>
              <a:ext cx="804718" cy="461797"/>
            </a:xfrm>
            <a:prstGeom prst="roundRect">
              <a:avLst>
                <a:gd name="adj" fmla="val 27606"/>
              </a:avLst>
            </a:prstGeom>
            <a:solidFill>
              <a:schemeClr val="tx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dirty="0">
                  <a:solidFill>
                    <a:schemeClr val="tx2"/>
                  </a:solidFill>
                  <a:latin typeface="Montserrat" panose="00000500000000000000" pitchFamily="50" charset="0"/>
                </a:rPr>
                <a:t>Review</a:t>
              </a:r>
            </a:p>
          </p:txBody>
        </p:sp>
      </p:grpSp>
      <p:grpSp>
        <p:nvGrpSpPr>
          <p:cNvPr id="3" name="Group 2">
            <a:extLst>
              <a:ext uri="{FF2B5EF4-FFF2-40B4-BE49-F238E27FC236}">
                <a16:creationId xmlns:a16="http://schemas.microsoft.com/office/drawing/2014/main" id="{4C604FD1-530D-48E7-96A2-253A3878CC05}"/>
              </a:ext>
            </a:extLst>
          </p:cNvPr>
          <p:cNvGrpSpPr/>
          <p:nvPr/>
        </p:nvGrpSpPr>
        <p:grpSpPr>
          <a:xfrm>
            <a:off x="1848313" y="3078949"/>
            <a:ext cx="8308509" cy="829444"/>
            <a:chOff x="1848313" y="3078949"/>
            <a:chExt cx="8308509" cy="829444"/>
          </a:xfrm>
        </p:grpSpPr>
        <p:sp>
          <p:nvSpPr>
            <p:cNvPr id="41" name="Rectangle: Rounded Corners 40">
              <a:extLst>
                <a:ext uri="{FF2B5EF4-FFF2-40B4-BE49-F238E27FC236}">
                  <a16:creationId xmlns:a16="http://schemas.microsoft.com/office/drawing/2014/main" id="{04F21226-E478-401C-8195-4CAA76B72600}"/>
                </a:ext>
              </a:extLst>
            </p:cNvPr>
            <p:cNvSpPr/>
            <p:nvPr/>
          </p:nvSpPr>
          <p:spPr>
            <a:xfrm>
              <a:off x="7876264" y="3078949"/>
              <a:ext cx="103621" cy="823908"/>
            </a:xfrm>
            <a:prstGeom prst="roundRect">
              <a:avLst>
                <a:gd name="adj" fmla="val 50000"/>
              </a:avLst>
            </a:prstGeom>
            <a:solidFill>
              <a:srgbClr val="014B8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latin typeface="Montserrat" panose="00000500000000000000" pitchFamily="50" charset="0"/>
              </a:endParaRPr>
            </a:p>
          </p:txBody>
        </p:sp>
        <p:sp>
          <p:nvSpPr>
            <p:cNvPr id="42" name="Rectangle: Rounded Corners 41">
              <a:extLst>
                <a:ext uri="{FF2B5EF4-FFF2-40B4-BE49-F238E27FC236}">
                  <a16:creationId xmlns:a16="http://schemas.microsoft.com/office/drawing/2014/main" id="{F38B725B-68B6-4CD4-9355-B82EC81E7A22}"/>
                </a:ext>
              </a:extLst>
            </p:cNvPr>
            <p:cNvSpPr/>
            <p:nvPr/>
          </p:nvSpPr>
          <p:spPr>
            <a:xfrm>
              <a:off x="8051899" y="3078949"/>
              <a:ext cx="103621" cy="823908"/>
            </a:xfrm>
            <a:prstGeom prst="roundRect">
              <a:avLst>
                <a:gd name="adj" fmla="val 5000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latin typeface="Montserrat" panose="00000500000000000000" pitchFamily="50" charset="0"/>
              </a:endParaRPr>
            </a:p>
          </p:txBody>
        </p:sp>
        <p:sp>
          <p:nvSpPr>
            <p:cNvPr id="44" name="Rectangle: Rounded Corners 43">
              <a:extLst>
                <a:ext uri="{FF2B5EF4-FFF2-40B4-BE49-F238E27FC236}">
                  <a16:creationId xmlns:a16="http://schemas.microsoft.com/office/drawing/2014/main" id="{EF707563-80A7-4ACF-9AB6-DF3EECD75C26}"/>
                </a:ext>
              </a:extLst>
            </p:cNvPr>
            <p:cNvSpPr/>
            <p:nvPr/>
          </p:nvSpPr>
          <p:spPr>
            <a:xfrm>
              <a:off x="9877566" y="3078949"/>
              <a:ext cx="103621" cy="823908"/>
            </a:xfrm>
            <a:prstGeom prst="roundRect">
              <a:avLst>
                <a:gd name="adj" fmla="val 5000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latin typeface="Montserrat" panose="00000500000000000000" pitchFamily="50" charset="0"/>
              </a:endParaRPr>
            </a:p>
          </p:txBody>
        </p:sp>
        <p:sp>
          <p:nvSpPr>
            <p:cNvPr id="45" name="Rectangle: Rounded Corners 44">
              <a:extLst>
                <a:ext uri="{FF2B5EF4-FFF2-40B4-BE49-F238E27FC236}">
                  <a16:creationId xmlns:a16="http://schemas.microsoft.com/office/drawing/2014/main" id="{8749CA92-05AE-45DD-84DD-C34E16D49F2A}"/>
                </a:ext>
              </a:extLst>
            </p:cNvPr>
            <p:cNvSpPr/>
            <p:nvPr/>
          </p:nvSpPr>
          <p:spPr>
            <a:xfrm>
              <a:off x="10053201" y="3078949"/>
              <a:ext cx="103621" cy="823908"/>
            </a:xfrm>
            <a:prstGeom prst="roundRect">
              <a:avLst>
                <a:gd name="adj" fmla="val 5000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latin typeface="Montserrat" panose="00000500000000000000" pitchFamily="50" charset="0"/>
              </a:endParaRPr>
            </a:p>
          </p:txBody>
        </p:sp>
        <p:sp>
          <p:nvSpPr>
            <p:cNvPr id="47" name="Rectangle: Rounded Corners 46">
              <a:extLst>
                <a:ext uri="{FF2B5EF4-FFF2-40B4-BE49-F238E27FC236}">
                  <a16:creationId xmlns:a16="http://schemas.microsoft.com/office/drawing/2014/main" id="{FCE94E8E-5FF5-497E-AAF6-A7DAFA4ADE13}"/>
                </a:ext>
              </a:extLst>
            </p:cNvPr>
            <p:cNvSpPr/>
            <p:nvPr/>
          </p:nvSpPr>
          <p:spPr>
            <a:xfrm>
              <a:off x="1848313" y="3078949"/>
              <a:ext cx="103621" cy="823908"/>
            </a:xfrm>
            <a:prstGeom prst="roundRect">
              <a:avLst>
                <a:gd name="adj" fmla="val 5000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latin typeface="Montserrat" panose="00000500000000000000" pitchFamily="50" charset="0"/>
              </a:endParaRPr>
            </a:p>
          </p:txBody>
        </p:sp>
        <p:sp>
          <p:nvSpPr>
            <p:cNvPr id="48" name="Rectangle: Rounded Corners 47">
              <a:extLst>
                <a:ext uri="{FF2B5EF4-FFF2-40B4-BE49-F238E27FC236}">
                  <a16:creationId xmlns:a16="http://schemas.microsoft.com/office/drawing/2014/main" id="{9E5562D6-9A2C-4115-9697-F9341042B56A}"/>
                </a:ext>
              </a:extLst>
            </p:cNvPr>
            <p:cNvSpPr/>
            <p:nvPr/>
          </p:nvSpPr>
          <p:spPr>
            <a:xfrm>
              <a:off x="2023948" y="3078949"/>
              <a:ext cx="103621" cy="823908"/>
            </a:xfrm>
            <a:prstGeom prst="roundRect">
              <a:avLst>
                <a:gd name="adj" fmla="val 5000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latin typeface="Montserrat" panose="00000500000000000000" pitchFamily="50" charset="0"/>
              </a:endParaRPr>
            </a:p>
          </p:txBody>
        </p:sp>
        <p:sp>
          <p:nvSpPr>
            <p:cNvPr id="50" name="Rectangle: Rounded Corners 49">
              <a:extLst>
                <a:ext uri="{FF2B5EF4-FFF2-40B4-BE49-F238E27FC236}">
                  <a16:creationId xmlns:a16="http://schemas.microsoft.com/office/drawing/2014/main" id="{F257EF36-BD70-4C93-8E71-3CBC88B047C7}"/>
                </a:ext>
              </a:extLst>
            </p:cNvPr>
            <p:cNvSpPr/>
            <p:nvPr/>
          </p:nvSpPr>
          <p:spPr>
            <a:xfrm>
              <a:off x="3849615" y="3078949"/>
              <a:ext cx="103621" cy="823908"/>
            </a:xfrm>
            <a:prstGeom prst="roundRect">
              <a:avLst>
                <a:gd name="adj" fmla="val 5000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latin typeface="Montserrat" panose="00000500000000000000" pitchFamily="50" charset="0"/>
              </a:endParaRPr>
            </a:p>
          </p:txBody>
        </p:sp>
        <p:sp>
          <p:nvSpPr>
            <p:cNvPr id="51" name="Rectangle: Rounded Corners 50">
              <a:extLst>
                <a:ext uri="{FF2B5EF4-FFF2-40B4-BE49-F238E27FC236}">
                  <a16:creationId xmlns:a16="http://schemas.microsoft.com/office/drawing/2014/main" id="{026127F0-FFA6-4AEE-BFB3-423588EF5AA6}"/>
                </a:ext>
              </a:extLst>
            </p:cNvPr>
            <p:cNvSpPr/>
            <p:nvPr/>
          </p:nvSpPr>
          <p:spPr>
            <a:xfrm>
              <a:off x="4025250" y="3078949"/>
              <a:ext cx="103621" cy="823908"/>
            </a:xfrm>
            <a:prstGeom prst="roundRect">
              <a:avLst>
                <a:gd name="adj" fmla="val 5000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latin typeface="Montserrat" panose="00000500000000000000" pitchFamily="50" charset="0"/>
              </a:endParaRPr>
            </a:p>
          </p:txBody>
        </p:sp>
        <p:sp>
          <p:nvSpPr>
            <p:cNvPr id="79" name="Rectangle: Rounded Corners 78">
              <a:extLst>
                <a:ext uri="{FF2B5EF4-FFF2-40B4-BE49-F238E27FC236}">
                  <a16:creationId xmlns:a16="http://schemas.microsoft.com/office/drawing/2014/main" id="{B14F2768-D6E1-449C-82B4-026EC1EFDBFE}"/>
                </a:ext>
              </a:extLst>
            </p:cNvPr>
            <p:cNvSpPr/>
            <p:nvPr/>
          </p:nvSpPr>
          <p:spPr>
            <a:xfrm>
              <a:off x="5869017" y="3084485"/>
              <a:ext cx="103621" cy="823908"/>
            </a:xfrm>
            <a:prstGeom prst="roundRect">
              <a:avLst>
                <a:gd name="adj" fmla="val 5000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latin typeface="Montserrat" panose="00000500000000000000" pitchFamily="50" charset="0"/>
              </a:endParaRPr>
            </a:p>
          </p:txBody>
        </p:sp>
        <p:sp>
          <p:nvSpPr>
            <p:cNvPr id="80" name="Rectangle: Rounded Corners 79">
              <a:extLst>
                <a:ext uri="{FF2B5EF4-FFF2-40B4-BE49-F238E27FC236}">
                  <a16:creationId xmlns:a16="http://schemas.microsoft.com/office/drawing/2014/main" id="{2D4F2FEA-F87A-4E6D-8D1D-7F54D9569409}"/>
                </a:ext>
              </a:extLst>
            </p:cNvPr>
            <p:cNvSpPr/>
            <p:nvPr/>
          </p:nvSpPr>
          <p:spPr>
            <a:xfrm>
              <a:off x="6044652" y="3084485"/>
              <a:ext cx="788411" cy="823908"/>
            </a:xfrm>
            <a:prstGeom prst="roundRect">
              <a:avLst>
                <a:gd name="adj" fmla="val 11340"/>
              </a:avLst>
            </a:prstGeom>
            <a:solidFill>
              <a:schemeClr val="tx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2"/>
                  </a:solidFill>
                  <a:latin typeface="Montserrat" panose="00000500000000000000" pitchFamily="50" charset="0"/>
                </a:rPr>
                <a:t>Solution Design</a:t>
              </a:r>
            </a:p>
          </p:txBody>
        </p:sp>
        <p:sp>
          <p:nvSpPr>
            <p:cNvPr id="103" name="Rectangle: Rounded Corners 102">
              <a:extLst>
                <a:ext uri="{FF2B5EF4-FFF2-40B4-BE49-F238E27FC236}">
                  <a16:creationId xmlns:a16="http://schemas.microsoft.com/office/drawing/2014/main" id="{404B7515-31DC-4DF4-B342-2BD931984F84}"/>
                </a:ext>
              </a:extLst>
            </p:cNvPr>
            <p:cNvSpPr/>
            <p:nvPr/>
          </p:nvSpPr>
          <p:spPr>
            <a:xfrm>
              <a:off x="6905077" y="3084485"/>
              <a:ext cx="103621" cy="823908"/>
            </a:xfrm>
            <a:prstGeom prst="roundRect">
              <a:avLst>
                <a:gd name="adj" fmla="val 5000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latin typeface="Montserrat" panose="00000500000000000000" pitchFamily="50" charset="0"/>
              </a:endParaRPr>
            </a:p>
          </p:txBody>
        </p:sp>
      </p:grpSp>
      <p:grpSp>
        <p:nvGrpSpPr>
          <p:cNvPr id="20" name="Group 19">
            <a:extLst>
              <a:ext uri="{FF2B5EF4-FFF2-40B4-BE49-F238E27FC236}">
                <a16:creationId xmlns:a16="http://schemas.microsoft.com/office/drawing/2014/main" id="{9C2A7079-20CA-4555-8657-0180974216FC}"/>
              </a:ext>
            </a:extLst>
          </p:cNvPr>
          <p:cNvGrpSpPr/>
          <p:nvPr/>
        </p:nvGrpSpPr>
        <p:grpSpPr>
          <a:xfrm>
            <a:off x="1848313" y="4170166"/>
            <a:ext cx="9391650" cy="827659"/>
            <a:chOff x="1848313" y="4170166"/>
            <a:chExt cx="9391650" cy="827659"/>
          </a:xfrm>
        </p:grpSpPr>
        <p:sp>
          <p:nvSpPr>
            <p:cNvPr id="53" name="Rectangle: Rounded Corners 52">
              <a:extLst>
                <a:ext uri="{FF2B5EF4-FFF2-40B4-BE49-F238E27FC236}">
                  <a16:creationId xmlns:a16="http://schemas.microsoft.com/office/drawing/2014/main" id="{1FFF824B-62B0-402F-87E0-C704D289C648}"/>
                </a:ext>
              </a:extLst>
            </p:cNvPr>
            <p:cNvSpPr/>
            <p:nvPr/>
          </p:nvSpPr>
          <p:spPr>
            <a:xfrm>
              <a:off x="7876264" y="4173917"/>
              <a:ext cx="103621" cy="823908"/>
            </a:xfrm>
            <a:prstGeom prst="roundRect">
              <a:avLst>
                <a:gd name="adj" fmla="val 5000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latin typeface="Montserrat" panose="00000500000000000000" pitchFamily="50" charset="0"/>
              </a:endParaRPr>
            </a:p>
          </p:txBody>
        </p:sp>
        <p:sp>
          <p:nvSpPr>
            <p:cNvPr id="54" name="Rectangle: Rounded Corners 53">
              <a:extLst>
                <a:ext uri="{FF2B5EF4-FFF2-40B4-BE49-F238E27FC236}">
                  <a16:creationId xmlns:a16="http://schemas.microsoft.com/office/drawing/2014/main" id="{E740FCC0-7AE8-47E3-A9CB-7A38BC60723A}"/>
                </a:ext>
              </a:extLst>
            </p:cNvPr>
            <p:cNvSpPr/>
            <p:nvPr/>
          </p:nvSpPr>
          <p:spPr>
            <a:xfrm>
              <a:off x="8051899" y="4173917"/>
              <a:ext cx="103621" cy="823908"/>
            </a:xfrm>
            <a:prstGeom prst="roundRect">
              <a:avLst>
                <a:gd name="adj" fmla="val 5000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latin typeface="Montserrat" panose="00000500000000000000" pitchFamily="50" charset="0"/>
              </a:endParaRPr>
            </a:p>
          </p:txBody>
        </p:sp>
        <p:sp>
          <p:nvSpPr>
            <p:cNvPr id="56" name="Rectangle: Rounded Corners 55">
              <a:extLst>
                <a:ext uri="{FF2B5EF4-FFF2-40B4-BE49-F238E27FC236}">
                  <a16:creationId xmlns:a16="http://schemas.microsoft.com/office/drawing/2014/main" id="{975C29E2-529E-4735-8ABE-A8EBC2202CD9}"/>
                </a:ext>
              </a:extLst>
            </p:cNvPr>
            <p:cNvSpPr/>
            <p:nvPr/>
          </p:nvSpPr>
          <p:spPr>
            <a:xfrm>
              <a:off x="9877566" y="4173917"/>
              <a:ext cx="103621" cy="823908"/>
            </a:xfrm>
            <a:prstGeom prst="roundRect">
              <a:avLst>
                <a:gd name="adj" fmla="val 50000"/>
              </a:avLst>
            </a:prstGeom>
            <a:solidFill>
              <a:srgbClr val="014B8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latin typeface="Montserrat" panose="00000500000000000000" pitchFamily="50" charset="0"/>
              </a:endParaRPr>
            </a:p>
          </p:txBody>
        </p:sp>
        <p:sp>
          <p:nvSpPr>
            <p:cNvPr id="57" name="Rectangle: Rounded Corners 56">
              <a:extLst>
                <a:ext uri="{FF2B5EF4-FFF2-40B4-BE49-F238E27FC236}">
                  <a16:creationId xmlns:a16="http://schemas.microsoft.com/office/drawing/2014/main" id="{4AD6FC17-E6E6-4309-91E8-C40D0CFB74BF}"/>
                </a:ext>
              </a:extLst>
            </p:cNvPr>
            <p:cNvSpPr/>
            <p:nvPr/>
          </p:nvSpPr>
          <p:spPr>
            <a:xfrm>
              <a:off x="10053201" y="4173917"/>
              <a:ext cx="103621" cy="823908"/>
            </a:xfrm>
            <a:prstGeom prst="roundRect">
              <a:avLst>
                <a:gd name="adj" fmla="val 5000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latin typeface="Montserrat" panose="00000500000000000000" pitchFamily="50" charset="0"/>
              </a:endParaRPr>
            </a:p>
          </p:txBody>
        </p:sp>
        <p:sp>
          <p:nvSpPr>
            <p:cNvPr id="59" name="Rectangle: Rounded Corners 58">
              <a:extLst>
                <a:ext uri="{FF2B5EF4-FFF2-40B4-BE49-F238E27FC236}">
                  <a16:creationId xmlns:a16="http://schemas.microsoft.com/office/drawing/2014/main" id="{1EEE2975-95F8-4261-966B-367CD370045F}"/>
                </a:ext>
              </a:extLst>
            </p:cNvPr>
            <p:cNvSpPr/>
            <p:nvPr/>
          </p:nvSpPr>
          <p:spPr>
            <a:xfrm>
              <a:off x="1848313" y="4173917"/>
              <a:ext cx="103621" cy="823908"/>
            </a:xfrm>
            <a:prstGeom prst="roundRect">
              <a:avLst>
                <a:gd name="adj" fmla="val 50000"/>
              </a:avLst>
            </a:prstGeom>
            <a:solidFill>
              <a:srgbClr val="014B8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latin typeface="Montserrat" panose="00000500000000000000" pitchFamily="50" charset="0"/>
              </a:endParaRPr>
            </a:p>
          </p:txBody>
        </p:sp>
        <p:sp>
          <p:nvSpPr>
            <p:cNvPr id="60" name="Rectangle: Rounded Corners 59">
              <a:extLst>
                <a:ext uri="{FF2B5EF4-FFF2-40B4-BE49-F238E27FC236}">
                  <a16:creationId xmlns:a16="http://schemas.microsoft.com/office/drawing/2014/main" id="{6F4405E7-7301-4E08-ADD3-7131B11FC614}"/>
                </a:ext>
              </a:extLst>
            </p:cNvPr>
            <p:cNvSpPr/>
            <p:nvPr/>
          </p:nvSpPr>
          <p:spPr>
            <a:xfrm>
              <a:off x="2023948" y="4173917"/>
              <a:ext cx="103621" cy="823908"/>
            </a:xfrm>
            <a:prstGeom prst="roundRect">
              <a:avLst>
                <a:gd name="adj" fmla="val 5000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latin typeface="Montserrat" panose="00000500000000000000" pitchFamily="50" charset="0"/>
              </a:endParaRPr>
            </a:p>
          </p:txBody>
        </p:sp>
        <p:sp>
          <p:nvSpPr>
            <p:cNvPr id="62" name="Rectangle: Rounded Corners 61">
              <a:extLst>
                <a:ext uri="{FF2B5EF4-FFF2-40B4-BE49-F238E27FC236}">
                  <a16:creationId xmlns:a16="http://schemas.microsoft.com/office/drawing/2014/main" id="{BB43C448-BED7-47C1-98AE-F944EAB0DB03}"/>
                </a:ext>
              </a:extLst>
            </p:cNvPr>
            <p:cNvSpPr/>
            <p:nvPr/>
          </p:nvSpPr>
          <p:spPr>
            <a:xfrm>
              <a:off x="3849615" y="4173917"/>
              <a:ext cx="103621" cy="823908"/>
            </a:xfrm>
            <a:prstGeom prst="roundRect">
              <a:avLst>
                <a:gd name="adj" fmla="val 5000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latin typeface="Montserrat" panose="00000500000000000000" pitchFamily="50" charset="0"/>
              </a:endParaRPr>
            </a:p>
          </p:txBody>
        </p:sp>
        <p:sp>
          <p:nvSpPr>
            <p:cNvPr id="63" name="Rectangle: Rounded Corners 62">
              <a:extLst>
                <a:ext uri="{FF2B5EF4-FFF2-40B4-BE49-F238E27FC236}">
                  <a16:creationId xmlns:a16="http://schemas.microsoft.com/office/drawing/2014/main" id="{20ADA974-FBBA-4AA2-81E0-6E0BDAE820CC}"/>
                </a:ext>
              </a:extLst>
            </p:cNvPr>
            <p:cNvSpPr/>
            <p:nvPr/>
          </p:nvSpPr>
          <p:spPr>
            <a:xfrm>
              <a:off x="4025250" y="4173917"/>
              <a:ext cx="103621" cy="823908"/>
            </a:xfrm>
            <a:prstGeom prst="roundRect">
              <a:avLst>
                <a:gd name="adj" fmla="val 5000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latin typeface="Montserrat" panose="00000500000000000000" pitchFamily="50" charset="0"/>
              </a:endParaRPr>
            </a:p>
          </p:txBody>
        </p:sp>
        <p:sp>
          <p:nvSpPr>
            <p:cNvPr id="101" name="Rectangle: Rounded Corners 100">
              <a:extLst>
                <a:ext uri="{FF2B5EF4-FFF2-40B4-BE49-F238E27FC236}">
                  <a16:creationId xmlns:a16="http://schemas.microsoft.com/office/drawing/2014/main" id="{82BAD7E7-4725-41C0-AB24-A1BE8696EE0C}"/>
                </a:ext>
              </a:extLst>
            </p:cNvPr>
            <p:cNvSpPr/>
            <p:nvPr/>
          </p:nvSpPr>
          <p:spPr>
            <a:xfrm>
              <a:off x="5869017" y="4170166"/>
              <a:ext cx="103621" cy="823908"/>
            </a:xfrm>
            <a:prstGeom prst="roundRect">
              <a:avLst>
                <a:gd name="adj" fmla="val 5000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latin typeface="Montserrat" panose="00000500000000000000" pitchFamily="50" charset="0"/>
              </a:endParaRPr>
            </a:p>
          </p:txBody>
        </p:sp>
        <p:sp>
          <p:nvSpPr>
            <p:cNvPr id="102" name="Rectangle: Rounded Corners 101">
              <a:extLst>
                <a:ext uri="{FF2B5EF4-FFF2-40B4-BE49-F238E27FC236}">
                  <a16:creationId xmlns:a16="http://schemas.microsoft.com/office/drawing/2014/main" id="{C3B05B31-EC8E-4311-9DC5-A62C08A8E43F}"/>
                </a:ext>
              </a:extLst>
            </p:cNvPr>
            <p:cNvSpPr/>
            <p:nvPr/>
          </p:nvSpPr>
          <p:spPr>
            <a:xfrm>
              <a:off x="6044652" y="4170166"/>
              <a:ext cx="788411" cy="823908"/>
            </a:xfrm>
            <a:prstGeom prst="roundRect">
              <a:avLst>
                <a:gd name="adj" fmla="val 11340"/>
              </a:avLst>
            </a:prstGeom>
            <a:solidFill>
              <a:schemeClr val="tx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2"/>
                  </a:solidFill>
                  <a:latin typeface="Montserrat" panose="00000500000000000000" pitchFamily="50" charset="0"/>
                </a:rPr>
                <a:t>Product Backlog</a:t>
              </a:r>
            </a:p>
          </p:txBody>
        </p:sp>
        <p:sp>
          <p:nvSpPr>
            <p:cNvPr id="104" name="Rectangle: Rounded Corners 103">
              <a:extLst>
                <a:ext uri="{FF2B5EF4-FFF2-40B4-BE49-F238E27FC236}">
                  <a16:creationId xmlns:a16="http://schemas.microsoft.com/office/drawing/2014/main" id="{8205736E-3B66-461C-9096-3982DD75ABED}"/>
                </a:ext>
              </a:extLst>
            </p:cNvPr>
            <p:cNvSpPr/>
            <p:nvPr/>
          </p:nvSpPr>
          <p:spPr>
            <a:xfrm>
              <a:off x="6905077" y="4170166"/>
              <a:ext cx="103621" cy="823908"/>
            </a:xfrm>
            <a:prstGeom prst="roundRect">
              <a:avLst>
                <a:gd name="adj" fmla="val 5000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latin typeface="Montserrat" panose="00000500000000000000" pitchFamily="50" charset="0"/>
              </a:endParaRPr>
            </a:p>
          </p:txBody>
        </p:sp>
        <p:sp>
          <p:nvSpPr>
            <p:cNvPr id="105" name="Rectangle: Rounded Corners 104">
              <a:extLst>
                <a:ext uri="{FF2B5EF4-FFF2-40B4-BE49-F238E27FC236}">
                  <a16:creationId xmlns:a16="http://schemas.microsoft.com/office/drawing/2014/main" id="{51778D84-1CD4-4AAF-88F1-BAC36F923FC2}"/>
                </a:ext>
              </a:extLst>
            </p:cNvPr>
            <p:cNvSpPr/>
            <p:nvPr/>
          </p:nvSpPr>
          <p:spPr>
            <a:xfrm>
              <a:off x="10228836" y="4170166"/>
              <a:ext cx="1011127" cy="823908"/>
            </a:xfrm>
            <a:prstGeom prst="roundRect">
              <a:avLst>
                <a:gd name="adj" fmla="val 11340"/>
              </a:avLst>
            </a:prstGeom>
            <a:solidFill>
              <a:schemeClr val="tx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2"/>
                  </a:solidFill>
                  <a:latin typeface="Montserrat" panose="00000500000000000000" pitchFamily="50" charset="0"/>
                </a:rPr>
                <a:t>Refactoring</a:t>
              </a:r>
            </a:p>
          </p:txBody>
        </p:sp>
      </p:grpSp>
      <p:grpSp>
        <p:nvGrpSpPr>
          <p:cNvPr id="107" name="Group 106">
            <a:extLst>
              <a:ext uri="{FF2B5EF4-FFF2-40B4-BE49-F238E27FC236}">
                <a16:creationId xmlns:a16="http://schemas.microsoft.com/office/drawing/2014/main" id="{950B4406-3D8A-42B4-B5DE-900E56B0A73A}"/>
              </a:ext>
            </a:extLst>
          </p:cNvPr>
          <p:cNvGrpSpPr/>
          <p:nvPr/>
        </p:nvGrpSpPr>
        <p:grpSpPr>
          <a:xfrm>
            <a:off x="5523231" y="652024"/>
            <a:ext cx="1467527" cy="246221"/>
            <a:chOff x="7441343" y="586622"/>
            <a:chExt cx="1467527" cy="246221"/>
          </a:xfrm>
        </p:grpSpPr>
        <p:sp>
          <p:nvSpPr>
            <p:cNvPr id="27" name="Rectangle: Rounded Corners 26">
              <a:extLst>
                <a:ext uri="{FF2B5EF4-FFF2-40B4-BE49-F238E27FC236}">
                  <a16:creationId xmlns:a16="http://schemas.microsoft.com/office/drawing/2014/main" id="{253D3D72-BDC8-43E9-83A0-FF936F4EF9DD}"/>
                </a:ext>
              </a:extLst>
            </p:cNvPr>
            <p:cNvSpPr/>
            <p:nvPr/>
          </p:nvSpPr>
          <p:spPr>
            <a:xfrm>
              <a:off x="7441343" y="612121"/>
              <a:ext cx="186812" cy="195223"/>
            </a:xfrm>
            <a:prstGeom prst="roundRect">
              <a:avLst>
                <a:gd name="adj" fmla="val 3301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latin typeface="Montserrat" panose="00000500000000000000" pitchFamily="50" charset="0"/>
              </a:endParaRPr>
            </a:p>
          </p:txBody>
        </p:sp>
        <p:sp>
          <p:nvSpPr>
            <p:cNvPr id="106" name="TextBox 105">
              <a:extLst>
                <a:ext uri="{FF2B5EF4-FFF2-40B4-BE49-F238E27FC236}">
                  <a16:creationId xmlns:a16="http://schemas.microsoft.com/office/drawing/2014/main" id="{22F33E98-D4A0-4A94-8BE6-6889E6A52E52}"/>
                </a:ext>
              </a:extLst>
            </p:cNvPr>
            <p:cNvSpPr txBox="1"/>
            <p:nvPr/>
          </p:nvSpPr>
          <p:spPr>
            <a:xfrm>
              <a:off x="7679046" y="586622"/>
              <a:ext cx="1229824" cy="246221"/>
            </a:xfrm>
            <a:prstGeom prst="rect">
              <a:avLst/>
            </a:prstGeom>
            <a:noFill/>
          </p:spPr>
          <p:txBody>
            <a:bodyPr wrap="none" rtlCol="0">
              <a:spAutoFit/>
            </a:bodyPr>
            <a:lstStyle/>
            <a:p>
              <a:r>
                <a:rPr lang="en-US" sz="1000" dirty="0">
                  <a:latin typeface="Montserrat" panose="00000500000000000000" pitchFamily="50" charset="0"/>
                </a:rPr>
                <a:t>Special Standup</a:t>
              </a:r>
            </a:p>
          </p:txBody>
        </p:sp>
      </p:grpSp>
      <p:grpSp>
        <p:nvGrpSpPr>
          <p:cNvPr id="109" name="Group 108">
            <a:extLst>
              <a:ext uri="{FF2B5EF4-FFF2-40B4-BE49-F238E27FC236}">
                <a16:creationId xmlns:a16="http://schemas.microsoft.com/office/drawing/2014/main" id="{D2C0C9D1-FD57-4876-829C-3D91142AE085}"/>
              </a:ext>
            </a:extLst>
          </p:cNvPr>
          <p:cNvGrpSpPr/>
          <p:nvPr/>
        </p:nvGrpSpPr>
        <p:grpSpPr>
          <a:xfrm>
            <a:off x="7235165" y="652024"/>
            <a:ext cx="1489969" cy="246221"/>
            <a:chOff x="7441343" y="586622"/>
            <a:chExt cx="1489969" cy="246221"/>
          </a:xfrm>
        </p:grpSpPr>
        <p:sp>
          <p:nvSpPr>
            <p:cNvPr id="110" name="Rectangle: Rounded Corners 109">
              <a:extLst>
                <a:ext uri="{FF2B5EF4-FFF2-40B4-BE49-F238E27FC236}">
                  <a16:creationId xmlns:a16="http://schemas.microsoft.com/office/drawing/2014/main" id="{C1EC44A6-F04C-46CD-A5E1-6DF170C4BBC4}"/>
                </a:ext>
              </a:extLst>
            </p:cNvPr>
            <p:cNvSpPr/>
            <p:nvPr/>
          </p:nvSpPr>
          <p:spPr>
            <a:xfrm>
              <a:off x="7441343" y="612121"/>
              <a:ext cx="186812" cy="195223"/>
            </a:xfrm>
            <a:prstGeom prst="roundRect">
              <a:avLst>
                <a:gd name="adj" fmla="val 3301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latin typeface="Montserrat" panose="00000500000000000000" pitchFamily="50" charset="0"/>
              </a:endParaRPr>
            </a:p>
          </p:txBody>
        </p:sp>
        <p:sp>
          <p:nvSpPr>
            <p:cNvPr id="111" name="TextBox 110">
              <a:extLst>
                <a:ext uri="{FF2B5EF4-FFF2-40B4-BE49-F238E27FC236}">
                  <a16:creationId xmlns:a16="http://schemas.microsoft.com/office/drawing/2014/main" id="{623C82D6-023C-4ACC-9E26-366878EE9973}"/>
                </a:ext>
              </a:extLst>
            </p:cNvPr>
            <p:cNvSpPr txBox="1"/>
            <p:nvPr/>
          </p:nvSpPr>
          <p:spPr>
            <a:xfrm>
              <a:off x="7679046" y="586622"/>
              <a:ext cx="1252266" cy="246221"/>
            </a:xfrm>
            <a:prstGeom prst="rect">
              <a:avLst/>
            </a:prstGeom>
            <a:noFill/>
          </p:spPr>
          <p:txBody>
            <a:bodyPr wrap="none" rtlCol="0">
              <a:spAutoFit/>
            </a:bodyPr>
            <a:lstStyle/>
            <a:p>
              <a:r>
                <a:rPr lang="en-US" sz="1000" dirty="0">
                  <a:latin typeface="Montserrat" panose="00000500000000000000" pitchFamily="50" charset="0"/>
                </a:rPr>
                <a:t>Normal Standup</a:t>
              </a:r>
            </a:p>
          </p:txBody>
        </p:sp>
      </p:grpSp>
      <p:grpSp>
        <p:nvGrpSpPr>
          <p:cNvPr id="112" name="Group 111">
            <a:extLst>
              <a:ext uri="{FF2B5EF4-FFF2-40B4-BE49-F238E27FC236}">
                <a16:creationId xmlns:a16="http://schemas.microsoft.com/office/drawing/2014/main" id="{9FAA793A-8461-44AF-B851-58806D21454C}"/>
              </a:ext>
            </a:extLst>
          </p:cNvPr>
          <p:cNvGrpSpPr/>
          <p:nvPr/>
        </p:nvGrpSpPr>
        <p:grpSpPr>
          <a:xfrm>
            <a:off x="8969541" y="652024"/>
            <a:ext cx="1114866" cy="246221"/>
            <a:chOff x="7441343" y="586622"/>
            <a:chExt cx="1114866" cy="246221"/>
          </a:xfrm>
        </p:grpSpPr>
        <p:sp>
          <p:nvSpPr>
            <p:cNvPr id="113" name="Rectangle: Rounded Corners 112">
              <a:extLst>
                <a:ext uri="{FF2B5EF4-FFF2-40B4-BE49-F238E27FC236}">
                  <a16:creationId xmlns:a16="http://schemas.microsoft.com/office/drawing/2014/main" id="{D1CEBE7D-5011-411B-8BEF-6FBAF6758196}"/>
                </a:ext>
              </a:extLst>
            </p:cNvPr>
            <p:cNvSpPr/>
            <p:nvPr/>
          </p:nvSpPr>
          <p:spPr>
            <a:xfrm>
              <a:off x="7441343" y="612121"/>
              <a:ext cx="186812" cy="195223"/>
            </a:xfrm>
            <a:prstGeom prst="roundRect">
              <a:avLst>
                <a:gd name="adj" fmla="val 3301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latin typeface="Montserrat" panose="00000500000000000000" pitchFamily="50" charset="0"/>
              </a:endParaRPr>
            </a:p>
          </p:txBody>
        </p:sp>
        <p:sp>
          <p:nvSpPr>
            <p:cNvPr id="114" name="TextBox 113">
              <a:extLst>
                <a:ext uri="{FF2B5EF4-FFF2-40B4-BE49-F238E27FC236}">
                  <a16:creationId xmlns:a16="http://schemas.microsoft.com/office/drawing/2014/main" id="{ED76147D-CC52-4AD8-9A9A-C03145758B12}"/>
                </a:ext>
              </a:extLst>
            </p:cNvPr>
            <p:cNvSpPr txBox="1"/>
            <p:nvPr/>
          </p:nvSpPr>
          <p:spPr>
            <a:xfrm>
              <a:off x="7679046" y="586622"/>
              <a:ext cx="877163" cy="246221"/>
            </a:xfrm>
            <a:prstGeom prst="rect">
              <a:avLst/>
            </a:prstGeom>
            <a:noFill/>
          </p:spPr>
          <p:txBody>
            <a:bodyPr wrap="none" rtlCol="0">
              <a:spAutoFit/>
            </a:bodyPr>
            <a:lstStyle/>
            <a:p>
              <a:r>
                <a:rPr lang="en-US" sz="1000" dirty="0">
                  <a:latin typeface="Montserrat" panose="00000500000000000000" pitchFamily="50" charset="0"/>
                </a:rPr>
                <a:t>War Room</a:t>
              </a:r>
            </a:p>
          </p:txBody>
        </p:sp>
      </p:grpSp>
      <p:grpSp>
        <p:nvGrpSpPr>
          <p:cNvPr id="115" name="Group 114">
            <a:extLst>
              <a:ext uri="{FF2B5EF4-FFF2-40B4-BE49-F238E27FC236}">
                <a16:creationId xmlns:a16="http://schemas.microsoft.com/office/drawing/2014/main" id="{0D2ABD86-07FC-4632-B06A-0982D865E235}"/>
              </a:ext>
            </a:extLst>
          </p:cNvPr>
          <p:cNvGrpSpPr/>
          <p:nvPr/>
        </p:nvGrpSpPr>
        <p:grpSpPr>
          <a:xfrm>
            <a:off x="10328814" y="652024"/>
            <a:ext cx="1225474" cy="246221"/>
            <a:chOff x="7441343" y="586622"/>
            <a:chExt cx="1225474" cy="246221"/>
          </a:xfrm>
        </p:grpSpPr>
        <p:sp>
          <p:nvSpPr>
            <p:cNvPr id="116" name="Rectangle: Rounded Corners 115">
              <a:extLst>
                <a:ext uri="{FF2B5EF4-FFF2-40B4-BE49-F238E27FC236}">
                  <a16:creationId xmlns:a16="http://schemas.microsoft.com/office/drawing/2014/main" id="{B005988B-13E7-484F-AEC0-7A166240397F}"/>
                </a:ext>
              </a:extLst>
            </p:cNvPr>
            <p:cNvSpPr/>
            <p:nvPr/>
          </p:nvSpPr>
          <p:spPr>
            <a:xfrm>
              <a:off x="7441343" y="612121"/>
              <a:ext cx="186812" cy="195223"/>
            </a:xfrm>
            <a:prstGeom prst="roundRect">
              <a:avLst>
                <a:gd name="adj" fmla="val 3301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latin typeface="Montserrat" panose="00000500000000000000" pitchFamily="50" charset="0"/>
              </a:endParaRPr>
            </a:p>
          </p:txBody>
        </p:sp>
        <p:sp>
          <p:nvSpPr>
            <p:cNvPr id="117" name="TextBox 116">
              <a:extLst>
                <a:ext uri="{FF2B5EF4-FFF2-40B4-BE49-F238E27FC236}">
                  <a16:creationId xmlns:a16="http://schemas.microsoft.com/office/drawing/2014/main" id="{5166E706-1880-4C67-88FC-09A22D2AD1F3}"/>
                </a:ext>
              </a:extLst>
            </p:cNvPr>
            <p:cNvSpPr txBox="1"/>
            <p:nvPr/>
          </p:nvSpPr>
          <p:spPr>
            <a:xfrm>
              <a:off x="7679046" y="586622"/>
              <a:ext cx="987771" cy="246221"/>
            </a:xfrm>
            <a:prstGeom prst="rect">
              <a:avLst/>
            </a:prstGeom>
            <a:noFill/>
          </p:spPr>
          <p:txBody>
            <a:bodyPr wrap="none" rtlCol="0">
              <a:spAutoFit/>
            </a:bodyPr>
            <a:lstStyle/>
            <a:p>
              <a:r>
                <a:rPr lang="en-US" sz="1000" dirty="0">
                  <a:latin typeface="Montserrat" panose="00000500000000000000" pitchFamily="50" charset="0"/>
                </a:rPr>
                <a:t>Team Lunch</a:t>
              </a:r>
            </a:p>
          </p:txBody>
        </p:sp>
      </p:grpSp>
    </p:spTree>
    <p:extLst>
      <p:ext uri="{BB962C8B-B14F-4D97-AF65-F5344CB8AC3E}">
        <p14:creationId xmlns:p14="http://schemas.microsoft.com/office/powerpoint/2010/main" val="175723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ppt_x</p:attrName>
                                        </p:attrNameLst>
                                      </p:cBhvr>
                                      <p:tavLst>
                                        <p:tav tm="0">
                                          <p:val>
                                            <p:strVal val="#ppt_x"/>
                                          </p:val>
                                        </p:tav>
                                        <p:tav tm="100000">
                                          <p:val>
                                            <p:strVal val="#ppt_x"/>
                                          </p:val>
                                        </p:tav>
                                      </p:tavLst>
                                    </p:anim>
                                    <p:anim calcmode="lin" valueType="num">
                                      <p:cBhvr>
                                        <p:cTn id="8" dur="1000" fill="hold"/>
                                        <p:tgtEl>
                                          <p:spTgt spid="9"/>
                                        </p:tgtEl>
                                        <p:attrNameLst>
                                          <p:attrName>ppt_y</p:attrName>
                                        </p:attrNameLst>
                                      </p:cBhvr>
                                      <p:tavLst>
                                        <p:tav tm="0">
                                          <p:val>
                                            <p:strVal val="#ppt_y-#ppt_h/2"/>
                                          </p:val>
                                        </p:tav>
                                        <p:tav tm="100000">
                                          <p:val>
                                            <p:strVal val="#ppt_y"/>
                                          </p:val>
                                        </p:tav>
                                      </p:tavLst>
                                    </p:anim>
                                    <p:anim calcmode="lin" valueType="num">
                                      <p:cBhvr>
                                        <p:cTn id="9" dur="1000" fill="hold"/>
                                        <p:tgtEl>
                                          <p:spTgt spid="9"/>
                                        </p:tgtEl>
                                        <p:attrNameLst>
                                          <p:attrName>ppt_w</p:attrName>
                                        </p:attrNameLst>
                                      </p:cBhvr>
                                      <p:tavLst>
                                        <p:tav tm="0">
                                          <p:val>
                                            <p:strVal val="#ppt_w"/>
                                          </p:val>
                                        </p:tav>
                                        <p:tav tm="100000">
                                          <p:val>
                                            <p:strVal val="#ppt_w"/>
                                          </p:val>
                                        </p:tav>
                                      </p:tavLst>
                                    </p:anim>
                                    <p:anim calcmode="lin" valueType="num">
                                      <p:cBhvr>
                                        <p:cTn id="10" dur="1000" fill="hold"/>
                                        <p:tgtEl>
                                          <p:spTgt spid="9"/>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250"/>
                                  </p:stCondLst>
                                  <p:childTnLst>
                                    <p:set>
                                      <p:cBhvr>
                                        <p:cTn id="12" dur="1" fill="hold">
                                          <p:stCondLst>
                                            <p:cond delay="0"/>
                                          </p:stCondLst>
                                        </p:cTn>
                                        <p:tgtEl>
                                          <p:spTgt spid="15"/>
                                        </p:tgtEl>
                                        <p:attrNameLst>
                                          <p:attrName>style.visibility</p:attrName>
                                        </p:attrNameLst>
                                      </p:cBhvr>
                                      <p:to>
                                        <p:strVal val="visible"/>
                                      </p:to>
                                    </p:se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ppt_h/2"/>
                                          </p:val>
                                        </p:tav>
                                        <p:tav tm="100000">
                                          <p:val>
                                            <p:strVal val="#ppt_y"/>
                                          </p:val>
                                        </p:tav>
                                      </p:tavLst>
                                    </p:anim>
                                    <p:anim calcmode="lin" valueType="num">
                                      <p:cBhvr>
                                        <p:cTn id="15" dur="1000" fill="hold"/>
                                        <p:tgtEl>
                                          <p:spTgt spid="15"/>
                                        </p:tgtEl>
                                        <p:attrNameLst>
                                          <p:attrName>ppt_w</p:attrName>
                                        </p:attrNameLst>
                                      </p:cBhvr>
                                      <p:tavLst>
                                        <p:tav tm="0">
                                          <p:val>
                                            <p:strVal val="#ppt_w"/>
                                          </p:val>
                                        </p:tav>
                                        <p:tav tm="100000">
                                          <p:val>
                                            <p:strVal val="#ppt_w"/>
                                          </p:val>
                                        </p:tav>
                                      </p:tavLst>
                                    </p:anim>
                                    <p:anim calcmode="lin" valueType="num">
                                      <p:cBhvr>
                                        <p:cTn id="16" dur="1000" fill="hold"/>
                                        <p:tgtEl>
                                          <p:spTgt spid="15"/>
                                        </p:tgtEl>
                                        <p:attrNameLst>
                                          <p:attrName>ppt_h</p:attrName>
                                        </p:attrNameLst>
                                      </p:cBhvr>
                                      <p:tavLst>
                                        <p:tav tm="0">
                                          <p:val>
                                            <p:fltVal val="0"/>
                                          </p:val>
                                        </p:tav>
                                        <p:tav tm="100000">
                                          <p:val>
                                            <p:strVal val="#ppt_h"/>
                                          </p:val>
                                        </p:tav>
                                      </p:tavLst>
                                    </p:anim>
                                  </p:childTnLst>
                                </p:cTn>
                              </p:par>
                              <p:par>
                                <p:cTn id="17" presetID="17" presetClass="entr" presetSubtype="1" fill="hold" grpId="0" nodeType="withEffect">
                                  <p:stCondLst>
                                    <p:cond delay="500"/>
                                  </p:stCondLst>
                                  <p:childTnLst>
                                    <p:set>
                                      <p:cBhvr>
                                        <p:cTn id="18" dur="1" fill="hold">
                                          <p:stCondLst>
                                            <p:cond delay="0"/>
                                          </p:stCondLst>
                                        </p:cTn>
                                        <p:tgtEl>
                                          <p:spTgt spid="16"/>
                                        </p:tgtEl>
                                        <p:attrNameLst>
                                          <p:attrName>style.visibility</p:attrName>
                                        </p:attrNameLst>
                                      </p:cBhvr>
                                      <p:to>
                                        <p:strVal val="visible"/>
                                      </p:to>
                                    </p:set>
                                    <p:anim calcmode="lin" valueType="num">
                                      <p:cBhvr>
                                        <p:cTn id="19" dur="1000" fill="hold"/>
                                        <p:tgtEl>
                                          <p:spTgt spid="16"/>
                                        </p:tgtEl>
                                        <p:attrNameLst>
                                          <p:attrName>ppt_x</p:attrName>
                                        </p:attrNameLst>
                                      </p:cBhvr>
                                      <p:tavLst>
                                        <p:tav tm="0">
                                          <p:val>
                                            <p:strVal val="#ppt_x"/>
                                          </p:val>
                                        </p:tav>
                                        <p:tav tm="100000">
                                          <p:val>
                                            <p:strVal val="#ppt_x"/>
                                          </p:val>
                                        </p:tav>
                                      </p:tavLst>
                                    </p:anim>
                                    <p:anim calcmode="lin" valueType="num">
                                      <p:cBhvr>
                                        <p:cTn id="20" dur="1000" fill="hold"/>
                                        <p:tgtEl>
                                          <p:spTgt spid="16"/>
                                        </p:tgtEl>
                                        <p:attrNameLst>
                                          <p:attrName>ppt_y</p:attrName>
                                        </p:attrNameLst>
                                      </p:cBhvr>
                                      <p:tavLst>
                                        <p:tav tm="0">
                                          <p:val>
                                            <p:strVal val="#ppt_y-#ppt_h/2"/>
                                          </p:val>
                                        </p:tav>
                                        <p:tav tm="100000">
                                          <p:val>
                                            <p:strVal val="#ppt_y"/>
                                          </p:val>
                                        </p:tav>
                                      </p:tavLst>
                                    </p:anim>
                                    <p:anim calcmode="lin" valueType="num">
                                      <p:cBhvr>
                                        <p:cTn id="21" dur="1000" fill="hold"/>
                                        <p:tgtEl>
                                          <p:spTgt spid="16"/>
                                        </p:tgtEl>
                                        <p:attrNameLst>
                                          <p:attrName>ppt_w</p:attrName>
                                        </p:attrNameLst>
                                      </p:cBhvr>
                                      <p:tavLst>
                                        <p:tav tm="0">
                                          <p:val>
                                            <p:strVal val="#ppt_w"/>
                                          </p:val>
                                        </p:tav>
                                        <p:tav tm="100000">
                                          <p:val>
                                            <p:strVal val="#ppt_w"/>
                                          </p:val>
                                        </p:tav>
                                      </p:tavLst>
                                    </p:anim>
                                    <p:anim calcmode="lin" valueType="num">
                                      <p:cBhvr>
                                        <p:cTn id="22" dur="1000" fill="hold"/>
                                        <p:tgtEl>
                                          <p:spTgt spid="16"/>
                                        </p:tgtEl>
                                        <p:attrNameLst>
                                          <p:attrName>ppt_h</p:attrName>
                                        </p:attrNameLst>
                                      </p:cBhvr>
                                      <p:tavLst>
                                        <p:tav tm="0">
                                          <p:val>
                                            <p:fltVal val="0"/>
                                          </p:val>
                                        </p:tav>
                                        <p:tav tm="100000">
                                          <p:val>
                                            <p:strVal val="#ppt_h"/>
                                          </p:val>
                                        </p:tav>
                                      </p:tavLst>
                                    </p:anim>
                                  </p:childTnLst>
                                </p:cTn>
                              </p:par>
                              <p:par>
                                <p:cTn id="23" presetID="17" presetClass="entr" presetSubtype="1" fill="hold" grpId="0" nodeType="withEffect">
                                  <p:stCondLst>
                                    <p:cond delay="750"/>
                                  </p:stCondLst>
                                  <p:childTnLst>
                                    <p:set>
                                      <p:cBhvr>
                                        <p:cTn id="24" dur="1" fill="hold">
                                          <p:stCondLst>
                                            <p:cond delay="0"/>
                                          </p:stCondLst>
                                        </p:cTn>
                                        <p:tgtEl>
                                          <p:spTgt spid="17"/>
                                        </p:tgtEl>
                                        <p:attrNameLst>
                                          <p:attrName>style.visibility</p:attrName>
                                        </p:attrNameLst>
                                      </p:cBhvr>
                                      <p:to>
                                        <p:strVal val="visible"/>
                                      </p:to>
                                    </p:set>
                                    <p:anim calcmode="lin" valueType="num">
                                      <p:cBhvr>
                                        <p:cTn id="25" dur="1000" fill="hold"/>
                                        <p:tgtEl>
                                          <p:spTgt spid="17"/>
                                        </p:tgtEl>
                                        <p:attrNameLst>
                                          <p:attrName>ppt_x</p:attrName>
                                        </p:attrNameLst>
                                      </p:cBhvr>
                                      <p:tavLst>
                                        <p:tav tm="0">
                                          <p:val>
                                            <p:strVal val="#ppt_x"/>
                                          </p:val>
                                        </p:tav>
                                        <p:tav tm="100000">
                                          <p:val>
                                            <p:strVal val="#ppt_x"/>
                                          </p:val>
                                        </p:tav>
                                      </p:tavLst>
                                    </p:anim>
                                    <p:anim calcmode="lin" valueType="num">
                                      <p:cBhvr>
                                        <p:cTn id="26" dur="1000" fill="hold"/>
                                        <p:tgtEl>
                                          <p:spTgt spid="17"/>
                                        </p:tgtEl>
                                        <p:attrNameLst>
                                          <p:attrName>ppt_y</p:attrName>
                                        </p:attrNameLst>
                                      </p:cBhvr>
                                      <p:tavLst>
                                        <p:tav tm="0">
                                          <p:val>
                                            <p:strVal val="#ppt_y-#ppt_h/2"/>
                                          </p:val>
                                        </p:tav>
                                        <p:tav tm="100000">
                                          <p:val>
                                            <p:strVal val="#ppt_y"/>
                                          </p:val>
                                        </p:tav>
                                      </p:tavLst>
                                    </p:anim>
                                    <p:anim calcmode="lin" valueType="num">
                                      <p:cBhvr>
                                        <p:cTn id="27" dur="1000" fill="hold"/>
                                        <p:tgtEl>
                                          <p:spTgt spid="17"/>
                                        </p:tgtEl>
                                        <p:attrNameLst>
                                          <p:attrName>ppt_w</p:attrName>
                                        </p:attrNameLst>
                                      </p:cBhvr>
                                      <p:tavLst>
                                        <p:tav tm="0">
                                          <p:val>
                                            <p:strVal val="#ppt_w"/>
                                          </p:val>
                                        </p:tav>
                                        <p:tav tm="100000">
                                          <p:val>
                                            <p:strVal val="#ppt_w"/>
                                          </p:val>
                                        </p:tav>
                                      </p:tavLst>
                                    </p:anim>
                                    <p:anim calcmode="lin" valueType="num">
                                      <p:cBhvr>
                                        <p:cTn id="28" dur="1000" fill="hold"/>
                                        <p:tgtEl>
                                          <p:spTgt spid="17"/>
                                        </p:tgtEl>
                                        <p:attrNameLst>
                                          <p:attrName>ppt_h</p:attrName>
                                        </p:attrNameLst>
                                      </p:cBhvr>
                                      <p:tavLst>
                                        <p:tav tm="0">
                                          <p:val>
                                            <p:fltVal val="0"/>
                                          </p:val>
                                        </p:tav>
                                        <p:tav tm="100000">
                                          <p:val>
                                            <p:strVal val="#ppt_h"/>
                                          </p:val>
                                        </p:tav>
                                      </p:tavLst>
                                    </p:anim>
                                  </p:childTnLst>
                                </p:cTn>
                              </p:par>
                              <p:par>
                                <p:cTn id="29" presetID="17" presetClass="entr" presetSubtype="1" fill="hold" grpId="0" nodeType="withEffect">
                                  <p:stCondLst>
                                    <p:cond delay="1000"/>
                                  </p:stCondLst>
                                  <p:childTnLst>
                                    <p:set>
                                      <p:cBhvr>
                                        <p:cTn id="30" dur="1" fill="hold">
                                          <p:stCondLst>
                                            <p:cond delay="0"/>
                                          </p:stCondLst>
                                        </p:cTn>
                                        <p:tgtEl>
                                          <p:spTgt spid="18"/>
                                        </p:tgtEl>
                                        <p:attrNameLst>
                                          <p:attrName>style.visibility</p:attrName>
                                        </p:attrNameLst>
                                      </p:cBhvr>
                                      <p:to>
                                        <p:strVal val="visible"/>
                                      </p:to>
                                    </p:set>
                                    <p:anim calcmode="lin" valueType="num">
                                      <p:cBhvr>
                                        <p:cTn id="31" dur="1000" fill="hold"/>
                                        <p:tgtEl>
                                          <p:spTgt spid="18"/>
                                        </p:tgtEl>
                                        <p:attrNameLst>
                                          <p:attrName>ppt_x</p:attrName>
                                        </p:attrNameLst>
                                      </p:cBhvr>
                                      <p:tavLst>
                                        <p:tav tm="0">
                                          <p:val>
                                            <p:strVal val="#ppt_x"/>
                                          </p:val>
                                        </p:tav>
                                        <p:tav tm="100000">
                                          <p:val>
                                            <p:strVal val="#ppt_x"/>
                                          </p:val>
                                        </p:tav>
                                      </p:tavLst>
                                    </p:anim>
                                    <p:anim calcmode="lin" valueType="num">
                                      <p:cBhvr>
                                        <p:cTn id="32" dur="1000" fill="hold"/>
                                        <p:tgtEl>
                                          <p:spTgt spid="18"/>
                                        </p:tgtEl>
                                        <p:attrNameLst>
                                          <p:attrName>ppt_y</p:attrName>
                                        </p:attrNameLst>
                                      </p:cBhvr>
                                      <p:tavLst>
                                        <p:tav tm="0">
                                          <p:val>
                                            <p:strVal val="#ppt_y-#ppt_h/2"/>
                                          </p:val>
                                        </p:tav>
                                        <p:tav tm="100000">
                                          <p:val>
                                            <p:strVal val="#ppt_y"/>
                                          </p:val>
                                        </p:tav>
                                      </p:tavLst>
                                    </p:anim>
                                    <p:anim calcmode="lin" valueType="num">
                                      <p:cBhvr>
                                        <p:cTn id="33" dur="1000" fill="hold"/>
                                        <p:tgtEl>
                                          <p:spTgt spid="18"/>
                                        </p:tgtEl>
                                        <p:attrNameLst>
                                          <p:attrName>ppt_w</p:attrName>
                                        </p:attrNameLst>
                                      </p:cBhvr>
                                      <p:tavLst>
                                        <p:tav tm="0">
                                          <p:val>
                                            <p:strVal val="#ppt_w"/>
                                          </p:val>
                                        </p:tav>
                                        <p:tav tm="100000">
                                          <p:val>
                                            <p:strVal val="#ppt_w"/>
                                          </p:val>
                                        </p:tav>
                                      </p:tavLst>
                                    </p:anim>
                                    <p:anim calcmode="lin" valueType="num">
                                      <p:cBhvr>
                                        <p:cTn id="34" dur="1000" fill="hold"/>
                                        <p:tgtEl>
                                          <p:spTgt spid="18"/>
                                        </p:tgtEl>
                                        <p:attrNameLst>
                                          <p:attrName>ppt_h</p:attrName>
                                        </p:attrNameLst>
                                      </p:cBhvr>
                                      <p:tavLst>
                                        <p:tav tm="0">
                                          <p:val>
                                            <p:fltVal val="0"/>
                                          </p:val>
                                        </p:tav>
                                        <p:tav tm="100000">
                                          <p:val>
                                            <p:strVal val="#ppt_h"/>
                                          </p:val>
                                        </p:tav>
                                      </p:tavLst>
                                    </p:anim>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1000"/>
                                        <p:tgtEl>
                                          <p:spTgt spid="10"/>
                                        </p:tgtEl>
                                      </p:cBhvr>
                                    </p:animEffect>
                                  </p:childTnLst>
                                </p:cTn>
                              </p:par>
                              <p:par>
                                <p:cTn id="38" presetID="10" presetClass="entr" presetSubtype="0" fill="hold" grpId="0" nodeType="withEffect">
                                  <p:stCondLst>
                                    <p:cond delay="25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1000"/>
                                        <p:tgtEl>
                                          <p:spTgt spid="11"/>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1000"/>
                                        <p:tgtEl>
                                          <p:spTgt spid="12"/>
                                        </p:tgtEl>
                                      </p:cBhvr>
                                    </p:animEffect>
                                  </p:childTnLst>
                                </p:cTn>
                              </p:par>
                              <p:par>
                                <p:cTn id="44" presetID="10" presetClass="entr" presetSubtype="0" fill="hold" grpId="0" nodeType="withEffect">
                                  <p:stCondLst>
                                    <p:cond delay="75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1000"/>
                                        <p:tgtEl>
                                          <p:spTgt spid="13"/>
                                        </p:tgtEl>
                                      </p:cBhvr>
                                    </p:animEffect>
                                  </p:childTnLst>
                                </p:cTn>
                              </p:par>
                              <p:par>
                                <p:cTn id="47" presetID="55"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p:cTn id="49" dur="2000" fill="hold"/>
                                        <p:tgtEl>
                                          <p:spTgt spid="21"/>
                                        </p:tgtEl>
                                        <p:attrNameLst>
                                          <p:attrName>ppt_w</p:attrName>
                                        </p:attrNameLst>
                                      </p:cBhvr>
                                      <p:tavLst>
                                        <p:tav tm="0">
                                          <p:val>
                                            <p:strVal val="#ppt_w*0.70"/>
                                          </p:val>
                                        </p:tav>
                                        <p:tav tm="100000">
                                          <p:val>
                                            <p:strVal val="#ppt_w"/>
                                          </p:val>
                                        </p:tav>
                                      </p:tavLst>
                                    </p:anim>
                                    <p:anim calcmode="lin" valueType="num">
                                      <p:cBhvr>
                                        <p:cTn id="50" dur="2000" fill="hold"/>
                                        <p:tgtEl>
                                          <p:spTgt spid="21"/>
                                        </p:tgtEl>
                                        <p:attrNameLst>
                                          <p:attrName>ppt_h</p:attrName>
                                        </p:attrNameLst>
                                      </p:cBhvr>
                                      <p:tavLst>
                                        <p:tav tm="0">
                                          <p:val>
                                            <p:strVal val="#ppt_h"/>
                                          </p:val>
                                        </p:tav>
                                        <p:tav tm="100000">
                                          <p:val>
                                            <p:strVal val="#ppt_h"/>
                                          </p:val>
                                        </p:tav>
                                      </p:tavLst>
                                    </p:anim>
                                    <p:animEffect transition="in" filter="fade">
                                      <p:cBhvr>
                                        <p:cTn id="51" dur="2000"/>
                                        <p:tgtEl>
                                          <p:spTgt spid="21"/>
                                        </p:tgtEl>
                                      </p:cBhvr>
                                    </p:animEffect>
                                  </p:childTnLst>
                                </p:cTn>
                              </p:par>
                              <p:par>
                                <p:cTn id="52" presetID="22" presetClass="entr" presetSubtype="8" fill="hold" nodeType="withEffect">
                                  <p:stCondLst>
                                    <p:cond delay="2000"/>
                                  </p:stCondLst>
                                  <p:childTnLst>
                                    <p:set>
                                      <p:cBhvr>
                                        <p:cTn id="53" dur="1" fill="hold">
                                          <p:stCondLst>
                                            <p:cond delay="0"/>
                                          </p:stCondLst>
                                        </p:cTn>
                                        <p:tgtEl>
                                          <p:spTgt spid="2"/>
                                        </p:tgtEl>
                                        <p:attrNameLst>
                                          <p:attrName>style.visibility</p:attrName>
                                        </p:attrNameLst>
                                      </p:cBhvr>
                                      <p:to>
                                        <p:strVal val="visible"/>
                                      </p:to>
                                    </p:set>
                                    <p:animEffect transition="in" filter="wipe(left)">
                                      <p:cBhvr>
                                        <p:cTn id="54" dur="1000"/>
                                        <p:tgtEl>
                                          <p:spTgt spid="2"/>
                                        </p:tgtEl>
                                      </p:cBhvr>
                                    </p:animEffect>
                                  </p:childTnLst>
                                </p:cTn>
                              </p:par>
                              <p:par>
                                <p:cTn id="55" presetID="22" presetClass="entr" presetSubtype="8" fill="hold" nodeType="withEffect">
                                  <p:stCondLst>
                                    <p:cond delay="2750"/>
                                  </p:stCondLst>
                                  <p:childTnLst>
                                    <p:set>
                                      <p:cBhvr>
                                        <p:cTn id="56" dur="1" fill="hold">
                                          <p:stCondLst>
                                            <p:cond delay="0"/>
                                          </p:stCondLst>
                                        </p:cTn>
                                        <p:tgtEl>
                                          <p:spTgt spid="3"/>
                                        </p:tgtEl>
                                        <p:attrNameLst>
                                          <p:attrName>style.visibility</p:attrName>
                                        </p:attrNameLst>
                                      </p:cBhvr>
                                      <p:to>
                                        <p:strVal val="visible"/>
                                      </p:to>
                                    </p:set>
                                    <p:animEffect transition="in" filter="wipe(left)">
                                      <p:cBhvr>
                                        <p:cTn id="57" dur="1000"/>
                                        <p:tgtEl>
                                          <p:spTgt spid="3"/>
                                        </p:tgtEl>
                                      </p:cBhvr>
                                    </p:animEffect>
                                  </p:childTnLst>
                                </p:cTn>
                              </p:par>
                              <p:par>
                                <p:cTn id="58" presetID="22" presetClass="entr" presetSubtype="8" fill="hold" nodeType="withEffect">
                                  <p:stCondLst>
                                    <p:cond delay="3500"/>
                                  </p:stCondLst>
                                  <p:childTnLst>
                                    <p:set>
                                      <p:cBhvr>
                                        <p:cTn id="59" dur="1" fill="hold">
                                          <p:stCondLst>
                                            <p:cond delay="0"/>
                                          </p:stCondLst>
                                        </p:cTn>
                                        <p:tgtEl>
                                          <p:spTgt spid="20"/>
                                        </p:tgtEl>
                                        <p:attrNameLst>
                                          <p:attrName>style.visibility</p:attrName>
                                        </p:attrNameLst>
                                      </p:cBhvr>
                                      <p:to>
                                        <p:strVal val="visible"/>
                                      </p:to>
                                    </p:set>
                                    <p:animEffect transition="in" filter="wipe(left)">
                                      <p:cBhvr>
                                        <p:cTn id="60" dur="1000"/>
                                        <p:tgtEl>
                                          <p:spTgt spid="20"/>
                                        </p:tgtEl>
                                      </p:cBhvr>
                                    </p:animEffect>
                                  </p:childTnLst>
                                </p:cTn>
                              </p:par>
                              <p:par>
                                <p:cTn id="61" presetID="22" presetClass="entr" presetSubtype="8" fill="hold" nodeType="withEffect">
                                  <p:stCondLst>
                                    <p:cond delay="4250"/>
                                  </p:stCondLst>
                                  <p:childTnLst>
                                    <p:set>
                                      <p:cBhvr>
                                        <p:cTn id="62" dur="1" fill="hold">
                                          <p:stCondLst>
                                            <p:cond delay="0"/>
                                          </p:stCondLst>
                                        </p:cTn>
                                        <p:tgtEl>
                                          <p:spTgt spid="24"/>
                                        </p:tgtEl>
                                        <p:attrNameLst>
                                          <p:attrName>style.visibility</p:attrName>
                                        </p:attrNameLst>
                                      </p:cBhvr>
                                      <p:to>
                                        <p:strVal val="visible"/>
                                      </p:to>
                                    </p:set>
                                    <p:animEffect transition="in" filter="wipe(left)">
                                      <p:cBhvr>
                                        <p:cTn id="63" dur="1000"/>
                                        <p:tgtEl>
                                          <p:spTgt spid="24"/>
                                        </p:tgtEl>
                                      </p:cBhvr>
                                    </p:animEffect>
                                  </p:childTnLst>
                                </p:cTn>
                              </p:par>
                              <p:par>
                                <p:cTn id="64" presetID="10" presetClass="entr" presetSubtype="0" fill="hold" nodeType="withEffect">
                                  <p:stCondLst>
                                    <p:cond delay="750"/>
                                  </p:stCondLst>
                                  <p:childTnLst>
                                    <p:set>
                                      <p:cBhvr>
                                        <p:cTn id="65" dur="1" fill="hold">
                                          <p:stCondLst>
                                            <p:cond delay="0"/>
                                          </p:stCondLst>
                                        </p:cTn>
                                        <p:tgtEl>
                                          <p:spTgt spid="107"/>
                                        </p:tgtEl>
                                        <p:attrNameLst>
                                          <p:attrName>style.visibility</p:attrName>
                                        </p:attrNameLst>
                                      </p:cBhvr>
                                      <p:to>
                                        <p:strVal val="visible"/>
                                      </p:to>
                                    </p:set>
                                    <p:animEffect transition="in" filter="fade">
                                      <p:cBhvr>
                                        <p:cTn id="66" dur="1000"/>
                                        <p:tgtEl>
                                          <p:spTgt spid="107"/>
                                        </p:tgtEl>
                                      </p:cBhvr>
                                    </p:animEffect>
                                  </p:childTnLst>
                                </p:cTn>
                              </p:par>
                              <p:par>
                                <p:cTn id="67" presetID="10" presetClass="entr" presetSubtype="0" fill="hold" nodeType="withEffect">
                                  <p:stCondLst>
                                    <p:cond delay="750"/>
                                  </p:stCondLst>
                                  <p:childTnLst>
                                    <p:set>
                                      <p:cBhvr>
                                        <p:cTn id="68" dur="1" fill="hold">
                                          <p:stCondLst>
                                            <p:cond delay="0"/>
                                          </p:stCondLst>
                                        </p:cTn>
                                        <p:tgtEl>
                                          <p:spTgt spid="109"/>
                                        </p:tgtEl>
                                        <p:attrNameLst>
                                          <p:attrName>style.visibility</p:attrName>
                                        </p:attrNameLst>
                                      </p:cBhvr>
                                      <p:to>
                                        <p:strVal val="visible"/>
                                      </p:to>
                                    </p:set>
                                    <p:animEffect transition="in" filter="fade">
                                      <p:cBhvr>
                                        <p:cTn id="69" dur="1000"/>
                                        <p:tgtEl>
                                          <p:spTgt spid="109"/>
                                        </p:tgtEl>
                                      </p:cBhvr>
                                    </p:animEffect>
                                  </p:childTnLst>
                                </p:cTn>
                              </p:par>
                              <p:par>
                                <p:cTn id="70" presetID="10" presetClass="entr" presetSubtype="0" fill="hold" nodeType="withEffect">
                                  <p:stCondLst>
                                    <p:cond delay="750"/>
                                  </p:stCondLst>
                                  <p:childTnLst>
                                    <p:set>
                                      <p:cBhvr>
                                        <p:cTn id="71" dur="1" fill="hold">
                                          <p:stCondLst>
                                            <p:cond delay="0"/>
                                          </p:stCondLst>
                                        </p:cTn>
                                        <p:tgtEl>
                                          <p:spTgt spid="112"/>
                                        </p:tgtEl>
                                        <p:attrNameLst>
                                          <p:attrName>style.visibility</p:attrName>
                                        </p:attrNameLst>
                                      </p:cBhvr>
                                      <p:to>
                                        <p:strVal val="visible"/>
                                      </p:to>
                                    </p:set>
                                    <p:animEffect transition="in" filter="fade">
                                      <p:cBhvr>
                                        <p:cTn id="72" dur="1000"/>
                                        <p:tgtEl>
                                          <p:spTgt spid="112"/>
                                        </p:tgtEl>
                                      </p:cBhvr>
                                    </p:animEffect>
                                  </p:childTnLst>
                                </p:cTn>
                              </p:par>
                              <p:par>
                                <p:cTn id="73" presetID="10" presetClass="entr" presetSubtype="0" fill="hold" nodeType="withEffect">
                                  <p:stCondLst>
                                    <p:cond delay="750"/>
                                  </p:stCondLst>
                                  <p:childTnLst>
                                    <p:set>
                                      <p:cBhvr>
                                        <p:cTn id="74" dur="1" fill="hold">
                                          <p:stCondLst>
                                            <p:cond delay="0"/>
                                          </p:stCondLst>
                                        </p:cTn>
                                        <p:tgtEl>
                                          <p:spTgt spid="115"/>
                                        </p:tgtEl>
                                        <p:attrNameLst>
                                          <p:attrName>style.visibility</p:attrName>
                                        </p:attrNameLst>
                                      </p:cBhvr>
                                      <p:to>
                                        <p:strVal val="visible"/>
                                      </p:to>
                                    </p:set>
                                    <p:animEffect transition="in" filter="fade">
                                      <p:cBhvr>
                                        <p:cTn id="75" dur="10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P spid="15" grpId="0" animBg="1"/>
      <p:bldP spid="16" grpId="0" animBg="1"/>
      <p:bldP spid="17" grpId="0" animBg="1"/>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Freeform: Shape 59">
            <a:extLst>
              <a:ext uri="{FF2B5EF4-FFF2-40B4-BE49-F238E27FC236}">
                <a16:creationId xmlns:a16="http://schemas.microsoft.com/office/drawing/2014/main" id="{F54E9E1E-4A4E-430D-A90F-8D9EBC477341}"/>
              </a:ext>
            </a:extLst>
          </p:cNvPr>
          <p:cNvSpPr/>
          <p:nvPr/>
        </p:nvSpPr>
        <p:spPr>
          <a:xfrm>
            <a:off x="-1" y="0"/>
            <a:ext cx="12192001" cy="6858000"/>
          </a:xfrm>
          <a:custGeom>
            <a:avLst/>
            <a:gdLst>
              <a:gd name="connsiteX0" fmla="*/ 0 w 12192000"/>
              <a:gd name="connsiteY0" fmla="*/ 0 h 6502400"/>
              <a:gd name="connsiteX1" fmla="*/ 12192000 w 12192000"/>
              <a:gd name="connsiteY1" fmla="*/ 0 h 6502400"/>
              <a:gd name="connsiteX2" fmla="*/ 12192000 w 12192000"/>
              <a:gd name="connsiteY2" fmla="*/ 6502400 h 6502400"/>
              <a:gd name="connsiteX3" fmla="*/ 0 w 12192000"/>
              <a:gd name="connsiteY3" fmla="*/ 6502400 h 6502400"/>
            </a:gdLst>
            <a:ahLst/>
            <a:cxnLst>
              <a:cxn ang="0">
                <a:pos x="connsiteX0" y="connsiteY0"/>
              </a:cxn>
              <a:cxn ang="0">
                <a:pos x="connsiteX1" y="connsiteY1"/>
              </a:cxn>
              <a:cxn ang="0">
                <a:pos x="connsiteX2" y="connsiteY2"/>
              </a:cxn>
              <a:cxn ang="0">
                <a:pos x="connsiteX3" y="connsiteY3"/>
              </a:cxn>
            </a:cxnLst>
            <a:rect l="l" t="t" r="r" b="b"/>
            <a:pathLst>
              <a:path w="12192000" h="6502400">
                <a:moveTo>
                  <a:pt x="0" y="0"/>
                </a:moveTo>
                <a:lnTo>
                  <a:pt x="12192000" y="0"/>
                </a:lnTo>
                <a:lnTo>
                  <a:pt x="12192000" y="6502400"/>
                </a:lnTo>
                <a:lnTo>
                  <a:pt x="0" y="6502400"/>
                </a:lnTo>
                <a:close/>
              </a:path>
            </a:pathLst>
          </a:custGeom>
          <a:gradFill>
            <a:gsLst>
              <a:gs pos="100000">
                <a:schemeClr val="accent2">
                  <a:lumMod val="60000"/>
                  <a:lumOff val="40000"/>
                </a:schemeClr>
              </a:gs>
              <a:gs pos="50000">
                <a:schemeClr val="accent2"/>
              </a:gs>
            </a:gsLst>
            <a:lin ang="0" scaled="0"/>
          </a:gradFill>
          <a:ln w="6773"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FFD7AEC0-6738-48D0-8D43-70396045FBC0}"/>
              </a:ext>
            </a:extLst>
          </p:cNvPr>
          <p:cNvSpPr/>
          <p:nvPr/>
        </p:nvSpPr>
        <p:spPr>
          <a:xfrm>
            <a:off x="-1" y="0"/>
            <a:ext cx="8643937" cy="6858000"/>
          </a:xfrm>
          <a:custGeom>
            <a:avLst/>
            <a:gdLst>
              <a:gd name="connsiteX0" fmla="*/ 6076899 w 8195733"/>
              <a:gd name="connsiteY0" fmla="*/ 0 h 6502400"/>
              <a:gd name="connsiteX1" fmla="*/ 7406437 w 8195733"/>
              <a:gd name="connsiteY1" fmla="*/ 1329538 h 6502400"/>
              <a:gd name="connsiteX2" fmla="*/ 7406437 w 8195733"/>
              <a:gd name="connsiteY2" fmla="*/ 5172863 h 6502400"/>
              <a:gd name="connsiteX3" fmla="*/ 6076899 w 8195733"/>
              <a:gd name="connsiteY3" fmla="*/ 6502400 h 6502400"/>
              <a:gd name="connsiteX4" fmla="*/ 0 w 8195733"/>
              <a:gd name="connsiteY4" fmla="*/ 6502400 h 6502400"/>
              <a:gd name="connsiteX5" fmla="*/ 0 w 8195733"/>
              <a:gd name="connsiteY5" fmla="*/ 0 h 6502400"/>
              <a:gd name="connsiteX6" fmla="*/ 6076899 w 8195733"/>
              <a:gd name="connsiteY6" fmla="*/ 0 h 650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95733" h="6502400">
                <a:moveTo>
                  <a:pt x="6076899" y="0"/>
                </a:moveTo>
                <a:lnTo>
                  <a:pt x="7406437" y="1329538"/>
                </a:lnTo>
                <a:cubicBezTo>
                  <a:pt x="8463348" y="2386449"/>
                  <a:pt x="8463348" y="4115951"/>
                  <a:pt x="7406437" y="5172863"/>
                </a:cubicBezTo>
                <a:lnTo>
                  <a:pt x="6076899" y="6502400"/>
                </a:lnTo>
                <a:lnTo>
                  <a:pt x="0" y="6502400"/>
                </a:lnTo>
                <a:lnTo>
                  <a:pt x="0" y="0"/>
                </a:lnTo>
                <a:lnTo>
                  <a:pt x="6076899" y="0"/>
                </a:lnTo>
                <a:close/>
              </a:path>
            </a:pathLst>
          </a:custGeom>
          <a:gradFill>
            <a:gsLst>
              <a:gs pos="100000">
                <a:schemeClr val="accent2">
                  <a:lumMod val="60000"/>
                  <a:lumOff val="40000"/>
                </a:schemeClr>
              </a:gs>
              <a:gs pos="50000">
                <a:schemeClr val="accent2"/>
              </a:gs>
            </a:gsLst>
            <a:lin ang="0" scaled="0"/>
          </a:gradFill>
          <a:ln w="677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2" name="Freeform: Shape 61">
            <a:extLst>
              <a:ext uri="{FF2B5EF4-FFF2-40B4-BE49-F238E27FC236}">
                <a16:creationId xmlns:a16="http://schemas.microsoft.com/office/drawing/2014/main" id="{CC4119C0-AC16-47FE-9685-F6601DE65B58}"/>
              </a:ext>
            </a:extLst>
          </p:cNvPr>
          <p:cNvSpPr/>
          <p:nvPr/>
        </p:nvSpPr>
        <p:spPr>
          <a:xfrm>
            <a:off x="-1" y="0"/>
            <a:ext cx="7186612" cy="6858000"/>
          </a:xfrm>
          <a:custGeom>
            <a:avLst/>
            <a:gdLst>
              <a:gd name="connsiteX0" fmla="*/ 4512395 w 6813973"/>
              <a:gd name="connsiteY0" fmla="*/ 0 h 6502400"/>
              <a:gd name="connsiteX1" fmla="*/ 6154861 w 6813973"/>
              <a:gd name="connsiteY1" fmla="*/ 1642466 h 6502400"/>
              <a:gd name="connsiteX2" fmla="*/ 6154861 w 6813973"/>
              <a:gd name="connsiteY2" fmla="*/ 4859935 h 6502400"/>
              <a:gd name="connsiteX3" fmla="*/ 4512395 w 6813973"/>
              <a:gd name="connsiteY3" fmla="*/ 6502400 h 6502400"/>
              <a:gd name="connsiteX4" fmla="*/ 0 w 6813973"/>
              <a:gd name="connsiteY4" fmla="*/ 6502400 h 6502400"/>
              <a:gd name="connsiteX5" fmla="*/ 0 w 6813973"/>
              <a:gd name="connsiteY5" fmla="*/ 0 h 6502400"/>
              <a:gd name="connsiteX6" fmla="*/ 4512395 w 6813973"/>
              <a:gd name="connsiteY6" fmla="*/ 0 h 650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13973" h="6502400">
                <a:moveTo>
                  <a:pt x="4512395" y="0"/>
                </a:moveTo>
                <a:lnTo>
                  <a:pt x="6154861" y="1642466"/>
                </a:lnTo>
                <a:cubicBezTo>
                  <a:pt x="7039661" y="2527266"/>
                  <a:pt x="7039661" y="3975134"/>
                  <a:pt x="6154861" y="4859935"/>
                </a:cubicBezTo>
                <a:lnTo>
                  <a:pt x="4512395" y="6502400"/>
                </a:lnTo>
                <a:lnTo>
                  <a:pt x="0" y="6502400"/>
                </a:lnTo>
                <a:lnTo>
                  <a:pt x="0" y="0"/>
                </a:lnTo>
                <a:lnTo>
                  <a:pt x="4512395" y="0"/>
                </a:lnTo>
                <a:close/>
              </a:path>
            </a:pathLst>
          </a:custGeom>
          <a:gradFill>
            <a:gsLst>
              <a:gs pos="100000">
                <a:schemeClr val="accent2">
                  <a:lumMod val="60000"/>
                  <a:lumOff val="40000"/>
                </a:schemeClr>
              </a:gs>
              <a:gs pos="50000">
                <a:schemeClr val="accent2"/>
              </a:gs>
            </a:gsLst>
            <a:lin ang="0" scaled="0"/>
          </a:gradFill>
          <a:ln w="677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3" name="Freeform: Shape 62">
            <a:extLst>
              <a:ext uri="{FF2B5EF4-FFF2-40B4-BE49-F238E27FC236}">
                <a16:creationId xmlns:a16="http://schemas.microsoft.com/office/drawing/2014/main" id="{53BD1A3F-614E-4007-9E98-D788C5F8A305}"/>
              </a:ext>
            </a:extLst>
          </p:cNvPr>
          <p:cNvSpPr/>
          <p:nvPr/>
        </p:nvSpPr>
        <p:spPr>
          <a:xfrm>
            <a:off x="-1" y="0"/>
            <a:ext cx="5607844" cy="6858000"/>
          </a:xfrm>
          <a:custGeom>
            <a:avLst/>
            <a:gdLst>
              <a:gd name="connsiteX0" fmla="*/ 2829492 w 5317066"/>
              <a:gd name="connsiteY0" fmla="*/ 0 h 6502400"/>
              <a:gd name="connsiteX1" fmla="*/ 4784886 w 5317066"/>
              <a:gd name="connsiteY1" fmla="*/ 1955394 h 6502400"/>
              <a:gd name="connsiteX2" fmla="*/ 4784886 w 5317066"/>
              <a:gd name="connsiteY2" fmla="*/ 4546939 h 6502400"/>
              <a:gd name="connsiteX3" fmla="*/ 2829492 w 5317066"/>
              <a:gd name="connsiteY3" fmla="*/ 6502400 h 6502400"/>
              <a:gd name="connsiteX4" fmla="*/ 0 w 5317066"/>
              <a:gd name="connsiteY4" fmla="*/ 6502400 h 6502400"/>
              <a:gd name="connsiteX5" fmla="*/ 0 w 5317066"/>
              <a:gd name="connsiteY5" fmla="*/ 0 h 6502400"/>
              <a:gd name="connsiteX6" fmla="*/ 2829492 w 5317066"/>
              <a:gd name="connsiteY6" fmla="*/ 0 h 650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17066" h="6502400">
                <a:moveTo>
                  <a:pt x="2829492" y="0"/>
                </a:moveTo>
                <a:lnTo>
                  <a:pt x="4784886" y="1955394"/>
                </a:lnTo>
                <a:cubicBezTo>
                  <a:pt x="5497576" y="2668084"/>
                  <a:pt x="5497576" y="3834249"/>
                  <a:pt x="4784886" y="4546939"/>
                </a:cubicBezTo>
                <a:lnTo>
                  <a:pt x="2829492" y="6502400"/>
                </a:lnTo>
                <a:lnTo>
                  <a:pt x="0" y="6502400"/>
                </a:lnTo>
                <a:lnTo>
                  <a:pt x="0" y="0"/>
                </a:lnTo>
                <a:lnTo>
                  <a:pt x="2829492" y="0"/>
                </a:lnTo>
                <a:close/>
              </a:path>
            </a:pathLst>
          </a:custGeom>
          <a:gradFill>
            <a:gsLst>
              <a:gs pos="100000">
                <a:schemeClr val="accent2">
                  <a:lumMod val="60000"/>
                  <a:lumOff val="40000"/>
                </a:schemeClr>
              </a:gs>
              <a:gs pos="38000">
                <a:schemeClr val="accent2"/>
              </a:gs>
            </a:gsLst>
            <a:lin ang="0" scaled="0"/>
          </a:gradFill>
          <a:ln w="677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4" name="Freeform: Shape 63">
            <a:extLst>
              <a:ext uri="{FF2B5EF4-FFF2-40B4-BE49-F238E27FC236}">
                <a16:creationId xmlns:a16="http://schemas.microsoft.com/office/drawing/2014/main" id="{0B51BEC2-1B19-4A75-857F-D93C896BAFEE}"/>
              </a:ext>
            </a:extLst>
          </p:cNvPr>
          <p:cNvSpPr/>
          <p:nvPr/>
        </p:nvSpPr>
        <p:spPr>
          <a:xfrm>
            <a:off x="-1" y="0"/>
            <a:ext cx="4050506" cy="6858000"/>
          </a:xfrm>
          <a:custGeom>
            <a:avLst/>
            <a:gdLst>
              <a:gd name="connsiteX0" fmla="*/ 1170229 w 3840480"/>
              <a:gd name="connsiteY0" fmla="*/ 0 h 6502400"/>
              <a:gd name="connsiteX1" fmla="*/ 3438618 w 3840480"/>
              <a:gd name="connsiteY1" fmla="*/ 2268389 h 6502400"/>
              <a:gd name="connsiteX2" fmla="*/ 3438618 w 3840480"/>
              <a:gd name="connsiteY2" fmla="*/ 4234079 h 6502400"/>
              <a:gd name="connsiteX3" fmla="*/ 1170229 w 3840480"/>
              <a:gd name="connsiteY3" fmla="*/ 6502400 h 6502400"/>
              <a:gd name="connsiteX4" fmla="*/ 0 w 3840480"/>
              <a:gd name="connsiteY4" fmla="*/ 6502400 h 6502400"/>
              <a:gd name="connsiteX5" fmla="*/ 0 w 3840480"/>
              <a:gd name="connsiteY5" fmla="*/ 0 h 6502400"/>
              <a:gd name="connsiteX6" fmla="*/ 1170229 w 3840480"/>
              <a:gd name="connsiteY6" fmla="*/ 0 h 650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0480" h="6502400">
                <a:moveTo>
                  <a:pt x="1170229" y="0"/>
                </a:moveTo>
                <a:lnTo>
                  <a:pt x="3438618" y="2268389"/>
                </a:lnTo>
                <a:cubicBezTo>
                  <a:pt x="3979198" y="2808969"/>
                  <a:pt x="3979198" y="3693499"/>
                  <a:pt x="3438618" y="4234079"/>
                </a:cubicBezTo>
                <a:lnTo>
                  <a:pt x="1170229" y="6502400"/>
                </a:lnTo>
                <a:lnTo>
                  <a:pt x="0" y="6502400"/>
                </a:lnTo>
                <a:lnTo>
                  <a:pt x="0" y="0"/>
                </a:lnTo>
                <a:lnTo>
                  <a:pt x="1170229" y="0"/>
                </a:lnTo>
                <a:close/>
              </a:path>
            </a:pathLst>
          </a:custGeom>
          <a:gradFill>
            <a:gsLst>
              <a:gs pos="100000">
                <a:schemeClr val="accent2">
                  <a:lumMod val="60000"/>
                  <a:lumOff val="40000"/>
                </a:schemeClr>
              </a:gs>
              <a:gs pos="9000">
                <a:schemeClr val="accent2"/>
              </a:gs>
            </a:gsLst>
            <a:lin ang="0" scaled="0"/>
          </a:gradFill>
          <a:ln w="677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t>z</a:t>
            </a:r>
          </a:p>
        </p:txBody>
      </p:sp>
      <p:sp>
        <p:nvSpPr>
          <p:cNvPr id="65" name="Freeform: Shape 64">
            <a:extLst>
              <a:ext uri="{FF2B5EF4-FFF2-40B4-BE49-F238E27FC236}">
                <a16:creationId xmlns:a16="http://schemas.microsoft.com/office/drawing/2014/main" id="{9E713E22-CA82-4F53-994A-8F572CAE98DF}"/>
              </a:ext>
            </a:extLst>
          </p:cNvPr>
          <p:cNvSpPr/>
          <p:nvPr/>
        </p:nvSpPr>
        <p:spPr>
          <a:xfrm>
            <a:off x="-1" y="665583"/>
            <a:ext cx="2343150" cy="5522119"/>
          </a:xfrm>
          <a:custGeom>
            <a:avLst/>
            <a:gdLst>
              <a:gd name="connsiteX0" fmla="*/ 0 w 2221653"/>
              <a:gd name="connsiteY0" fmla="*/ 0 h 5235786"/>
              <a:gd name="connsiteX1" fmla="*/ 1950178 w 2221653"/>
              <a:gd name="connsiteY1" fmla="*/ 1950246 h 5235786"/>
              <a:gd name="connsiteX2" fmla="*/ 1950178 w 2221653"/>
              <a:gd name="connsiteY2" fmla="*/ 3290012 h 5235786"/>
              <a:gd name="connsiteX3" fmla="*/ 0 w 2221653"/>
              <a:gd name="connsiteY3" fmla="*/ 5240257 h 5235786"/>
              <a:gd name="connsiteX4" fmla="*/ 0 w 2221653"/>
              <a:gd name="connsiteY4" fmla="*/ 0 h 5235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653" h="5235786">
                <a:moveTo>
                  <a:pt x="0" y="0"/>
                </a:moveTo>
                <a:lnTo>
                  <a:pt x="1950178" y="1950246"/>
                </a:lnTo>
                <a:cubicBezTo>
                  <a:pt x="2318648" y="2318715"/>
                  <a:pt x="2318648" y="2921610"/>
                  <a:pt x="1950178" y="3290012"/>
                </a:cubicBezTo>
                <a:lnTo>
                  <a:pt x="0" y="5240257"/>
                </a:lnTo>
                <a:lnTo>
                  <a:pt x="0" y="0"/>
                </a:lnTo>
                <a:close/>
              </a:path>
            </a:pathLst>
          </a:custGeom>
          <a:gradFill>
            <a:gsLst>
              <a:gs pos="100000">
                <a:schemeClr val="accent2">
                  <a:lumMod val="60000"/>
                  <a:lumOff val="40000"/>
                </a:schemeClr>
              </a:gs>
              <a:gs pos="0">
                <a:schemeClr val="accent2"/>
              </a:gs>
            </a:gsLst>
            <a:lin ang="0" scaled="0"/>
          </a:gradFill>
          <a:ln w="677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 name="TextBox 1">
            <a:extLst>
              <a:ext uri="{FF2B5EF4-FFF2-40B4-BE49-F238E27FC236}">
                <a16:creationId xmlns:a16="http://schemas.microsoft.com/office/drawing/2014/main" id="{68589DD0-109B-2F79-B967-E29A57F1752E}"/>
              </a:ext>
            </a:extLst>
          </p:cNvPr>
          <p:cNvSpPr txBox="1"/>
          <p:nvPr/>
        </p:nvSpPr>
        <p:spPr>
          <a:xfrm>
            <a:off x="5607843" y="2023546"/>
            <a:ext cx="5888654" cy="1323439"/>
          </a:xfrm>
          <a:prstGeom prst="rect">
            <a:avLst/>
          </a:prstGeom>
          <a:noFill/>
        </p:spPr>
        <p:txBody>
          <a:bodyPr wrap="square" rtlCol="0">
            <a:spAutoFit/>
          </a:bodyPr>
          <a:lstStyle/>
          <a:p>
            <a:pPr algn="r"/>
            <a:r>
              <a:rPr lang="en-US" sz="4000" b="1" dirty="0">
                <a:solidFill>
                  <a:schemeClr val="bg1"/>
                </a:solidFill>
                <a:latin typeface="Montserrat" panose="00000500000000000000" pitchFamily="50" charset="0"/>
              </a:rPr>
              <a:t>PRODUCT ROADMAP TEMPLATE</a:t>
            </a:r>
          </a:p>
        </p:txBody>
      </p:sp>
      <p:sp>
        <p:nvSpPr>
          <p:cNvPr id="3" name="TextBox 2">
            <a:extLst>
              <a:ext uri="{FF2B5EF4-FFF2-40B4-BE49-F238E27FC236}">
                <a16:creationId xmlns:a16="http://schemas.microsoft.com/office/drawing/2014/main" id="{0F33AB77-7071-1926-74B5-2AED7A079FC2}"/>
              </a:ext>
            </a:extLst>
          </p:cNvPr>
          <p:cNvSpPr txBox="1"/>
          <p:nvPr/>
        </p:nvSpPr>
        <p:spPr>
          <a:xfrm>
            <a:off x="8363908" y="4896683"/>
            <a:ext cx="3132589" cy="400110"/>
          </a:xfrm>
          <a:prstGeom prst="rect">
            <a:avLst/>
          </a:prstGeom>
          <a:noFill/>
        </p:spPr>
        <p:txBody>
          <a:bodyPr wrap="none" rtlCol="0">
            <a:spAutoFit/>
          </a:bodyPr>
          <a:lstStyle/>
          <a:p>
            <a:pPr algn="ctr"/>
            <a:r>
              <a:rPr lang="en-US" sz="2000" dirty="0">
                <a:solidFill>
                  <a:schemeClr val="bg1"/>
                </a:solidFill>
                <a:latin typeface="Montserrat" panose="00000500000000000000" pitchFamily="50" charset="0"/>
              </a:rPr>
              <a:t>Presented by You Exec</a:t>
            </a:r>
          </a:p>
        </p:txBody>
      </p:sp>
    </p:spTree>
    <p:extLst>
      <p:ext uri="{BB962C8B-B14F-4D97-AF65-F5344CB8AC3E}">
        <p14:creationId xmlns:p14="http://schemas.microsoft.com/office/powerpoint/2010/main" val="305731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p:cTn id="7" dur="1350" fill="hold"/>
                                        <p:tgtEl>
                                          <p:spTgt spid="61"/>
                                        </p:tgtEl>
                                        <p:attrNameLst>
                                          <p:attrName>ppt_w</p:attrName>
                                        </p:attrNameLst>
                                      </p:cBhvr>
                                      <p:tavLst>
                                        <p:tav tm="0">
                                          <p:val>
                                            <p:strVal val="#ppt_w*0.70"/>
                                          </p:val>
                                        </p:tav>
                                        <p:tav tm="100000">
                                          <p:val>
                                            <p:strVal val="#ppt_w"/>
                                          </p:val>
                                        </p:tav>
                                      </p:tavLst>
                                    </p:anim>
                                    <p:anim calcmode="lin" valueType="num">
                                      <p:cBhvr>
                                        <p:cTn id="8" dur="1350" fill="hold"/>
                                        <p:tgtEl>
                                          <p:spTgt spid="61"/>
                                        </p:tgtEl>
                                        <p:attrNameLst>
                                          <p:attrName>ppt_h</p:attrName>
                                        </p:attrNameLst>
                                      </p:cBhvr>
                                      <p:tavLst>
                                        <p:tav tm="0">
                                          <p:val>
                                            <p:strVal val="#ppt_h"/>
                                          </p:val>
                                        </p:tav>
                                        <p:tav tm="100000">
                                          <p:val>
                                            <p:strVal val="#ppt_h"/>
                                          </p:val>
                                        </p:tav>
                                      </p:tavLst>
                                    </p:anim>
                                    <p:animEffect transition="in" filter="fade">
                                      <p:cBhvr>
                                        <p:cTn id="9" dur="1350"/>
                                        <p:tgtEl>
                                          <p:spTgt spid="61"/>
                                        </p:tgtEl>
                                      </p:cBhvr>
                                    </p:animEffect>
                                  </p:childTnLst>
                                </p:cTn>
                              </p:par>
                              <p:par>
                                <p:cTn id="10" presetID="63" presetClass="path" presetSubtype="0" accel="50000" decel="50000" fill="hold" grpId="1" nodeType="withEffect">
                                  <p:stCondLst>
                                    <p:cond delay="0"/>
                                  </p:stCondLst>
                                  <p:childTnLst>
                                    <p:animMotion origin="layout" path="M -0.06068 0 L 2.91667E-6 0 " pathEditMode="relative" rAng="0" ptsTypes="AA">
                                      <p:cBhvr>
                                        <p:cTn id="11" dur="2000" fill="hold"/>
                                        <p:tgtEl>
                                          <p:spTgt spid="61"/>
                                        </p:tgtEl>
                                        <p:attrNameLst>
                                          <p:attrName>ppt_x</p:attrName>
                                          <p:attrName>ppt_y</p:attrName>
                                        </p:attrNameLst>
                                      </p:cBhvr>
                                      <p:rCtr x="3034" y="0"/>
                                    </p:animMotion>
                                  </p:childTnLst>
                                </p:cTn>
                              </p:par>
                              <p:par>
                                <p:cTn id="12" presetID="55" presetClass="entr" presetSubtype="0" fill="hold" grpId="0" nodeType="withEffect">
                                  <p:stCondLst>
                                    <p:cond delay="250"/>
                                  </p:stCondLst>
                                  <p:childTnLst>
                                    <p:set>
                                      <p:cBhvr>
                                        <p:cTn id="13" dur="1" fill="hold">
                                          <p:stCondLst>
                                            <p:cond delay="0"/>
                                          </p:stCondLst>
                                        </p:cTn>
                                        <p:tgtEl>
                                          <p:spTgt spid="62"/>
                                        </p:tgtEl>
                                        <p:attrNameLst>
                                          <p:attrName>style.visibility</p:attrName>
                                        </p:attrNameLst>
                                      </p:cBhvr>
                                      <p:to>
                                        <p:strVal val="visible"/>
                                      </p:to>
                                    </p:set>
                                    <p:anim calcmode="lin" valueType="num">
                                      <p:cBhvr>
                                        <p:cTn id="14" dur="1350" fill="hold"/>
                                        <p:tgtEl>
                                          <p:spTgt spid="62"/>
                                        </p:tgtEl>
                                        <p:attrNameLst>
                                          <p:attrName>ppt_w</p:attrName>
                                        </p:attrNameLst>
                                      </p:cBhvr>
                                      <p:tavLst>
                                        <p:tav tm="0">
                                          <p:val>
                                            <p:strVal val="#ppt_w*0.70"/>
                                          </p:val>
                                        </p:tav>
                                        <p:tav tm="100000">
                                          <p:val>
                                            <p:strVal val="#ppt_w"/>
                                          </p:val>
                                        </p:tav>
                                      </p:tavLst>
                                    </p:anim>
                                    <p:anim calcmode="lin" valueType="num">
                                      <p:cBhvr>
                                        <p:cTn id="15" dur="1350" fill="hold"/>
                                        <p:tgtEl>
                                          <p:spTgt spid="62"/>
                                        </p:tgtEl>
                                        <p:attrNameLst>
                                          <p:attrName>ppt_h</p:attrName>
                                        </p:attrNameLst>
                                      </p:cBhvr>
                                      <p:tavLst>
                                        <p:tav tm="0">
                                          <p:val>
                                            <p:strVal val="#ppt_h"/>
                                          </p:val>
                                        </p:tav>
                                        <p:tav tm="100000">
                                          <p:val>
                                            <p:strVal val="#ppt_h"/>
                                          </p:val>
                                        </p:tav>
                                      </p:tavLst>
                                    </p:anim>
                                    <p:animEffect transition="in" filter="fade">
                                      <p:cBhvr>
                                        <p:cTn id="16" dur="1350"/>
                                        <p:tgtEl>
                                          <p:spTgt spid="62"/>
                                        </p:tgtEl>
                                      </p:cBhvr>
                                    </p:animEffect>
                                  </p:childTnLst>
                                </p:cTn>
                              </p:par>
                              <p:par>
                                <p:cTn id="17" presetID="63" presetClass="path" presetSubtype="0" accel="50000" decel="50000" fill="hold" grpId="1" nodeType="withEffect">
                                  <p:stCondLst>
                                    <p:cond delay="250"/>
                                  </p:stCondLst>
                                  <p:childTnLst>
                                    <p:animMotion origin="layout" path="M -0.06068 0 L 2.91667E-6 0 " pathEditMode="relative" rAng="0" ptsTypes="AA">
                                      <p:cBhvr>
                                        <p:cTn id="18" dur="2000" fill="hold"/>
                                        <p:tgtEl>
                                          <p:spTgt spid="62"/>
                                        </p:tgtEl>
                                        <p:attrNameLst>
                                          <p:attrName>ppt_x</p:attrName>
                                          <p:attrName>ppt_y</p:attrName>
                                        </p:attrNameLst>
                                      </p:cBhvr>
                                      <p:rCtr x="3034" y="0"/>
                                    </p:animMotion>
                                  </p:childTnLst>
                                </p:cTn>
                              </p:par>
                              <p:par>
                                <p:cTn id="19" presetID="55" presetClass="entr" presetSubtype="0" fill="hold" grpId="0" nodeType="withEffect">
                                  <p:stCondLst>
                                    <p:cond delay="500"/>
                                  </p:stCondLst>
                                  <p:childTnLst>
                                    <p:set>
                                      <p:cBhvr>
                                        <p:cTn id="20" dur="1" fill="hold">
                                          <p:stCondLst>
                                            <p:cond delay="0"/>
                                          </p:stCondLst>
                                        </p:cTn>
                                        <p:tgtEl>
                                          <p:spTgt spid="63"/>
                                        </p:tgtEl>
                                        <p:attrNameLst>
                                          <p:attrName>style.visibility</p:attrName>
                                        </p:attrNameLst>
                                      </p:cBhvr>
                                      <p:to>
                                        <p:strVal val="visible"/>
                                      </p:to>
                                    </p:set>
                                    <p:anim calcmode="lin" valueType="num">
                                      <p:cBhvr>
                                        <p:cTn id="21" dur="1350" fill="hold"/>
                                        <p:tgtEl>
                                          <p:spTgt spid="63"/>
                                        </p:tgtEl>
                                        <p:attrNameLst>
                                          <p:attrName>ppt_w</p:attrName>
                                        </p:attrNameLst>
                                      </p:cBhvr>
                                      <p:tavLst>
                                        <p:tav tm="0">
                                          <p:val>
                                            <p:strVal val="#ppt_w*0.70"/>
                                          </p:val>
                                        </p:tav>
                                        <p:tav tm="100000">
                                          <p:val>
                                            <p:strVal val="#ppt_w"/>
                                          </p:val>
                                        </p:tav>
                                      </p:tavLst>
                                    </p:anim>
                                    <p:anim calcmode="lin" valueType="num">
                                      <p:cBhvr>
                                        <p:cTn id="22" dur="1350" fill="hold"/>
                                        <p:tgtEl>
                                          <p:spTgt spid="63"/>
                                        </p:tgtEl>
                                        <p:attrNameLst>
                                          <p:attrName>ppt_h</p:attrName>
                                        </p:attrNameLst>
                                      </p:cBhvr>
                                      <p:tavLst>
                                        <p:tav tm="0">
                                          <p:val>
                                            <p:strVal val="#ppt_h"/>
                                          </p:val>
                                        </p:tav>
                                        <p:tav tm="100000">
                                          <p:val>
                                            <p:strVal val="#ppt_h"/>
                                          </p:val>
                                        </p:tav>
                                      </p:tavLst>
                                    </p:anim>
                                    <p:animEffect transition="in" filter="fade">
                                      <p:cBhvr>
                                        <p:cTn id="23" dur="1350"/>
                                        <p:tgtEl>
                                          <p:spTgt spid="63"/>
                                        </p:tgtEl>
                                      </p:cBhvr>
                                    </p:animEffect>
                                  </p:childTnLst>
                                </p:cTn>
                              </p:par>
                              <p:par>
                                <p:cTn id="24" presetID="63" presetClass="path" presetSubtype="0" accel="50000" decel="50000" fill="hold" grpId="1" nodeType="withEffect">
                                  <p:stCondLst>
                                    <p:cond delay="500"/>
                                  </p:stCondLst>
                                  <p:childTnLst>
                                    <p:animMotion origin="layout" path="M -0.06068 0 L 2.91667E-6 0 " pathEditMode="relative" rAng="0" ptsTypes="AA">
                                      <p:cBhvr>
                                        <p:cTn id="25" dur="2000" fill="hold"/>
                                        <p:tgtEl>
                                          <p:spTgt spid="63"/>
                                        </p:tgtEl>
                                        <p:attrNameLst>
                                          <p:attrName>ppt_x</p:attrName>
                                          <p:attrName>ppt_y</p:attrName>
                                        </p:attrNameLst>
                                      </p:cBhvr>
                                      <p:rCtr x="3034" y="0"/>
                                    </p:animMotion>
                                  </p:childTnLst>
                                </p:cTn>
                              </p:par>
                              <p:par>
                                <p:cTn id="26" presetID="55" presetClass="entr" presetSubtype="0" fill="hold" grpId="0" nodeType="withEffect">
                                  <p:stCondLst>
                                    <p:cond delay="750"/>
                                  </p:stCondLst>
                                  <p:childTnLst>
                                    <p:set>
                                      <p:cBhvr>
                                        <p:cTn id="27" dur="1" fill="hold">
                                          <p:stCondLst>
                                            <p:cond delay="0"/>
                                          </p:stCondLst>
                                        </p:cTn>
                                        <p:tgtEl>
                                          <p:spTgt spid="64"/>
                                        </p:tgtEl>
                                        <p:attrNameLst>
                                          <p:attrName>style.visibility</p:attrName>
                                        </p:attrNameLst>
                                      </p:cBhvr>
                                      <p:to>
                                        <p:strVal val="visible"/>
                                      </p:to>
                                    </p:set>
                                    <p:anim calcmode="lin" valueType="num">
                                      <p:cBhvr>
                                        <p:cTn id="28" dur="1350" fill="hold"/>
                                        <p:tgtEl>
                                          <p:spTgt spid="64"/>
                                        </p:tgtEl>
                                        <p:attrNameLst>
                                          <p:attrName>ppt_w</p:attrName>
                                        </p:attrNameLst>
                                      </p:cBhvr>
                                      <p:tavLst>
                                        <p:tav tm="0">
                                          <p:val>
                                            <p:strVal val="#ppt_w*0.70"/>
                                          </p:val>
                                        </p:tav>
                                        <p:tav tm="100000">
                                          <p:val>
                                            <p:strVal val="#ppt_w"/>
                                          </p:val>
                                        </p:tav>
                                      </p:tavLst>
                                    </p:anim>
                                    <p:anim calcmode="lin" valueType="num">
                                      <p:cBhvr>
                                        <p:cTn id="29" dur="1350" fill="hold"/>
                                        <p:tgtEl>
                                          <p:spTgt spid="64"/>
                                        </p:tgtEl>
                                        <p:attrNameLst>
                                          <p:attrName>ppt_h</p:attrName>
                                        </p:attrNameLst>
                                      </p:cBhvr>
                                      <p:tavLst>
                                        <p:tav tm="0">
                                          <p:val>
                                            <p:strVal val="#ppt_h"/>
                                          </p:val>
                                        </p:tav>
                                        <p:tav tm="100000">
                                          <p:val>
                                            <p:strVal val="#ppt_h"/>
                                          </p:val>
                                        </p:tav>
                                      </p:tavLst>
                                    </p:anim>
                                    <p:animEffect transition="in" filter="fade">
                                      <p:cBhvr>
                                        <p:cTn id="30" dur="1350"/>
                                        <p:tgtEl>
                                          <p:spTgt spid="64"/>
                                        </p:tgtEl>
                                      </p:cBhvr>
                                    </p:animEffect>
                                  </p:childTnLst>
                                </p:cTn>
                              </p:par>
                              <p:par>
                                <p:cTn id="31" presetID="63" presetClass="path" presetSubtype="0" accel="50000" decel="50000" fill="hold" grpId="1" nodeType="withEffect">
                                  <p:stCondLst>
                                    <p:cond delay="750"/>
                                  </p:stCondLst>
                                  <p:childTnLst>
                                    <p:animMotion origin="layout" path="M -0.06068 0 L 2.91667E-6 0 " pathEditMode="relative" rAng="0" ptsTypes="AA">
                                      <p:cBhvr>
                                        <p:cTn id="32" dur="2000" fill="hold"/>
                                        <p:tgtEl>
                                          <p:spTgt spid="64"/>
                                        </p:tgtEl>
                                        <p:attrNameLst>
                                          <p:attrName>ppt_x</p:attrName>
                                          <p:attrName>ppt_y</p:attrName>
                                        </p:attrNameLst>
                                      </p:cBhvr>
                                      <p:rCtr x="3034" y="0"/>
                                    </p:animMotion>
                                  </p:childTnLst>
                                </p:cTn>
                              </p:par>
                              <p:par>
                                <p:cTn id="33" presetID="55" presetClass="entr" presetSubtype="0" fill="hold" grpId="0" nodeType="withEffect">
                                  <p:stCondLst>
                                    <p:cond delay="1000"/>
                                  </p:stCondLst>
                                  <p:childTnLst>
                                    <p:set>
                                      <p:cBhvr>
                                        <p:cTn id="34" dur="1" fill="hold">
                                          <p:stCondLst>
                                            <p:cond delay="0"/>
                                          </p:stCondLst>
                                        </p:cTn>
                                        <p:tgtEl>
                                          <p:spTgt spid="65"/>
                                        </p:tgtEl>
                                        <p:attrNameLst>
                                          <p:attrName>style.visibility</p:attrName>
                                        </p:attrNameLst>
                                      </p:cBhvr>
                                      <p:to>
                                        <p:strVal val="visible"/>
                                      </p:to>
                                    </p:set>
                                    <p:anim calcmode="lin" valueType="num">
                                      <p:cBhvr>
                                        <p:cTn id="35" dur="1350" fill="hold"/>
                                        <p:tgtEl>
                                          <p:spTgt spid="65"/>
                                        </p:tgtEl>
                                        <p:attrNameLst>
                                          <p:attrName>ppt_w</p:attrName>
                                        </p:attrNameLst>
                                      </p:cBhvr>
                                      <p:tavLst>
                                        <p:tav tm="0">
                                          <p:val>
                                            <p:strVal val="#ppt_w*0.70"/>
                                          </p:val>
                                        </p:tav>
                                        <p:tav tm="100000">
                                          <p:val>
                                            <p:strVal val="#ppt_w"/>
                                          </p:val>
                                        </p:tav>
                                      </p:tavLst>
                                    </p:anim>
                                    <p:anim calcmode="lin" valueType="num">
                                      <p:cBhvr>
                                        <p:cTn id="36" dur="1350" fill="hold"/>
                                        <p:tgtEl>
                                          <p:spTgt spid="65"/>
                                        </p:tgtEl>
                                        <p:attrNameLst>
                                          <p:attrName>ppt_h</p:attrName>
                                        </p:attrNameLst>
                                      </p:cBhvr>
                                      <p:tavLst>
                                        <p:tav tm="0">
                                          <p:val>
                                            <p:strVal val="#ppt_h"/>
                                          </p:val>
                                        </p:tav>
                                        <p:tav tm="100000">
                                          <p:val>
                                            <p:strVal val="#ppt_h"/>
                                          </p:val>
                                        </p:tav>
                                      </p:tavLst>
                                    </p:anim>
                                    <p:animEffect transition="in" filter="fade">
                                      <p:cBhvr>
                                        <p:cTn id="37" dur="1350"/>
                                        <p:tgtEl>
                                          <p:spTgt spid="65"/>
                                        </p:tgtEl>
                                      </p:cBhvr>
                                    </p:animEffect>
                                  </p:childTnLst>
                                </p:cTn>
                              </p:par>
                              <p:par>
                                <p:cTn id="38" presetID="63" presetClass="path" presetSubtype="0" accel="50000" decel="50000" fill="hold" grpId="1" nodeType="withEffect">
                                  <p:stCondLst>
                                    <p:cond delay="1000"/>
                                  </p:stCondLst>
                                  <p:childTnLst>
                                    <p:animMotion origin="layout" path="M -0.06068 0 L 2.91667E-6 0 " pathEditMode="relative" rAng="0" ptsTypes="AA">
                                      <p:cBhvr>
                                        <p:cTn id="39" dur="2000" fill="hold"/>
                                        <p:tgtEl>
                                          <p:spTgt spid="65"/>
                                        </p:tgtEl>
                                        <p:attrNameLst>
                                          <p:attrName>ppt_x</p:attrName>
                                          <p:attrName>ppt_y</p:attrName>
                                        </p:attrNameLst>
                                      </p:cBhvr>
                                      <p:rCtr x="3034" y="0"/>
                                    </p:animMotion>
                                  </p:childTnLst>
                                </p:cTn>
                              </p:par>
                              <p:par>
                                <p:cTn id="40" presetID="53" presetClass="entr" presetSubtype="16" fill="hold" grpId="0" nodeType="withEffect">
                                  <p:stCondLst>
                                    <p:cond delay="1000"/>
                                  </p:stCondLst>
                                  <p:iterate type="lt">
                                    <p:tmPct val="7000"/>
                                  </p:iterate>
                                  <p:childTnLst>
                                    <p:set>
                                      <p:cBhvr>
                                        <p:cTn id="41" dur="1" fill="hold">
                                          <p:stCondLst>
                                            <p:cond delay="0"/>
                                          </p:stCondLst>
                                        </p:cTn>
                                        <p:tgtEl>
                                          <p:spTgt spid="2"/>
                                        </p:tgtEl>
                                        <p:attrNameLst>
                                          <p:attrName>style.visibility</p:attrName>
                                        </p:attrNameLst>
                                      </p:cBhvr>
                                      <p:to>
                                        <p:strVal val="visible"/>
                                      </p:to>
                                    </p:set>
                                    <p:anim calcmode="lin" valueType="num">
                                      <p:cBhvr>
                                        <p:cTn id="42" dur="750" fill="hold"/>
                                        <p:tgtEl>
                                          <p:spTgt spid="2"/>
                                        </p:tgtEl>
                                        <p:attrNameLst>
                                          <p:attrName>ppt_w</p:attrName>
                                        </p:attrNameLst>
                                      </p:cBhvr>
                                      <p:tavLst>
                                        <p:tav tm="0">
                                          <p:val>
                                            <p:fltVal val="0"/>
                                          </p:val>
                                        </p:tav>
                                        <p:tav tm="100000">
                                          <p:val>
                                            <p:strVal val="#ppt_w"/>
                                          </p:val>
                                        </p:tav>
                                      </p:tavLst>
                                    </p:anim>
                                    <p:anim calcmode="lin" valueType="num">
                                      <p:cBhvr>
                                        <p:cTn id="43" dur="750" fill="hold"/>
                                        <p:tgtEl>
                                          <p:spTgt spid="2"/>
                                        </p:tgtEl>
                                        <p:attrNameLst>
                                          <p:attrName>ppt_h</p:attrName>
                                        </p:attrNameLst>
                                      </p:cBhvr>
                                      <p:tavLst>
                                        <p:tav tm="0">
                                          <p:val>
                                            <p:fltVal val="0"/>
                                          </p:val>
                                        </p:tav>
                                        <p:tav tm="100000">
                                          <p:val>
                                            <p:strVal val="#ppt_h"/>
                                          </p:val>
                                        </p:tav>
                                      </p:tavLst>
                                    </p:anim>
                                    <p:animEffect transition="in" filter="fade">
                                      <p:cBhvr>
                                        <p:cTn id="44" dur="750"/>
                                        <p:tgtEl>
                                          <p:spTgt spid="2"/>
                                        </p:tgtEl>
                                      </p:cBhvr>
                                    </p:animEffect>
                                  </p:childTnLst>
                                </p:cTn>
                              </p:par>
                              <p:par>
                                <p:cTn id="45" presetID="10" presetClass="entr" presetSubtype="0" fill="hold" grpId="0" nodeType="withEffect">
                                  <p:stCondLst>
                                    <p:cond delay="250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2"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EEB55571-2A50-4FE9-878D-DB9409FFE2AC}"/>
              </a:ext>
            </a:extLst>
          </p:cNvPr>
          <p:cNvSpPr/>
          <p:nvPr/>
        </p:nvSpPr>
        <p:spPr>
          <a:xfrm>
            <a:off x="808520" y="1027101"/>
            <a:ext cx="2316607" cy="3340018"/>
          </a:xfrm>
          <a:prstGeom prst="roundRect">
            <a:avLst>
              <a:gd name="adj" fmla="val 50000"/>
            </a:avLst>
          </a:prstGeom>
          <a:solidFill>
            <a:schemeClr val="accent1"/>
          </a:solidFill>
          <a:ln w="9525" cap="flat">
            <a:noFill/>
            <a:prstDash val="solid"/>
            <a:miter/>
          </a:ln>
        </p:spPr>
        <p:txBody>
          <a:bodyPr rtlCol="0" anchor="ctr"/>
          <a:lstStyle/>
          <a:p>
            <a:endParaRPr lang="en-US"/>
          </a:p>
        </p:txBody>
      </p:sp>
      <p:sp>
        <p:nvSpPr>
          <p:cNvPr id="12" name="Rectangle: Rounded Corners 11">
            <a:extLst>
              <a:ext uri="{FF2B5EF4-FFF2-40B4-BE49-F238E27FC236}">
                <a16:creationId xmlns:a16="http://schemas.microsoft.com/office/drawing/2014/main" id="{7ADE47DD-3156-4A5A-A471-EE45CA78CDA1}"/>
              </a:ext>
            </a:extLst>
          </p:cNvPr>
          <p:cNvSpPr/>
          <p:nvPr/>
        </p:nvSpPr>
        <p:spPr>
          <a:xfrm>
            <a:off x="3561223" y="2490881"/>
            <a:ext cx="2316606" cy="3340018"/>
          </a:xfrm>
          <a:prstGeom prst="roundRect">
            <a:avLst>
              <a:gd name="adj" fmla="val 50000"/>
            </a:avLst>
          </a:prstGeom>
          <a:solidFill>
            <a:schemeClr val="accent2"/>
          </a:solidFill>
          <a:ln w="9525" cap="flat">
            <a:noFill/>
            <a:prstDash val="solid"/>
            <a:miter/>
          </a:ln>
        </p:spPr>
        <p:txBody>
          <a:bodyPr rtlCol="0" anchor="ctr"/>
          <a:lstStyle/>
          <a:p>
            <a:endParaRPr lang="en-US" dirty="0"/>
          </a:p>
        </p:txBody>
      </p:sp>
      <p:sp>
        <p:nvSpPr>
          <p:cNvPr id="20" name="Rectangle: Rounded Corners 19">
            <a:extLst>
              <a:ext uri="{FF2B5EF4-FFF2-40B4-BE49-F238E27FC236}">
                <a16:creationId xmlns:a16="http://schemas.microsoft.com/office/drawing/2014/main" id="{9A95514F-7779-47FC-9C83-4BD9AE2F05D1}"/>
              </a:ext>
            </a:extLst>
          </p:cNvPr>
          <p:cNvSpPr/>
          <p:nvPr/>
        </p:nvSpPr>
        <p:spPr>
          <a:xfrm>
            <a:off x="6313922" y="1027101"/>
            <a:ext cx="2316607" cy="3340018"/>
          </a:xfrm>
          <a:prstGeom prst="roundRect">
            <a:avLst>
              <a:gd name="adj" fmla="val 50000"/>
            </a:avLst>
          </a:prstGeom>
          <a:solidFill>
            <a:schemeClr val="accent3"/>
          </a:solidFill>
          <a:ln w="9525" cap="flat">
            <a:noFill/>
            <a:prstDash val="solid"/>
            <a:miter/>
          </a:ln>
        </p:spPr>
        <p:txBody>
          <a:bodyPr rtlCol="0" anchor="ctr"/>
          <a:lstStyle/>
          <a:p>
            <a:endParaRPr lang="en-US"/>
          </a:p>
        </p:txBody>
      </p:sp>
      <p:sp>
        <p:nvSpPr>
          <p:cNvPr id="25" name="Rectangle: Rounded Corners 24">
            <a:extLst>
              <a:ext uri="{FF2B5EF4-FFF2-40B4-BE49-F238E27FC236}">
                <a16:creationId xmlns:a16="http://schemas.microsoft.com/office/drawing/2014/main" id="{A19FA446-2833-47FE-8521-A42353A9128A}"/>
              </a:ext>
            </a:extLst>
          </p:cNvPr>
          <p:cNvSpPr/>
          <p:nvPr/>
        </p:nvSpPr>
        <p:spPr>
          <a:xfrm>
            <a:off x="9066619" y="2490881"/>
            <a:ext cx="2316607" cy="3340018"/>
          </a:xfrm>
          <a:prstGeom prst="roundRect">
            <a:avLst>
              <a:gd name="adj" fmla="val 50000"/>
            </a:avLst>
          </a:prstGeom>
          <a:solidFill>
            <a:schemeClr val="accent5"/>
          </a:solid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DAB877E9-E887-4D10-8CE0-D37DC7EF19AD}"/>
              </a:ext>
            </a:extLst>
          </p:cNvPr>
          <p:cNvSpPr/>
          <p:nvPr/>
        </p:nvSpPr>
        <p:spPr>
          <a:xfrm>
            <a:off x="1956557" y="685800"/>
            <a:ext cx="8263363" cy="5486402"/>
          </a:xfrm>
          <a:custGeom>
            <a:avLst/>
            <a:gdLst>
              <a:gd name="connsiteX0" fmla="*/ 3304985 w 3295650"/>
              <a:gd name="connsiteY0" fmla="*/ 2638806 h 2638425"/>
              <a:gd name="connsiteX1" fmla="*/ 3304985 w 3295650"/>
              <a:gd name="connsiteY1" fmla="*/ 2638806 h 2638425"/>
              <a:gd name="connsiteX2" fmla="*/ 2754249 w 3295650"/>
              <a:gd name="connsiteY2" fmla="*/ 2094452 h 2638425"/>
              <a:gd name="connsiteX3" fmla="*/ 2754916 w 3295650"/>
              <a:gd name="connsiteY3" fmla="*/ 2093881 h 2638425"/>
              <a:gd name="connsiteX4" fmla="*/ 2754916 w 3295650"/>
              <a:gd name="connsiteY4" fmla="*/ 544354 h 2638425"/>
              <a:gd name="connsiteX5" fmla="*/ 2204180 w 3295650"/>
              <a:gd name="connsiteY5" fmla="*/ 0 h 2638425"/>
              <a:gd name="connsiteX6" fmla="*/ 2204180 w 3295650"/>
              <a:gd name="connsiteY6" fmla="*/ 0 h 2638425"/>
              <a:gd name="connsiteX7" fmla="*/ 1653445 w 3295650"/>
              <a:gd name="connsiteY7" fmla="*/ 544354 h 2638425"/>
              <a:gd name="connsiteX8" fmla="*/ 1653445 w 3295650"/>
              <a:gd name="connsiteY8" fmla="*/ 2093881 h 2638425"/>
              <a:gd name="connsiteX9" fmla="*/ 1102709 w 3295650"/>
              <a:gd name="connsiteY9" fmla="*/ 2638235 h 2638425"/>
              <a:gd name="connsiteX10" fmla="*/ 1102709 w 3295650"/>
              <a:gd name="connsiteY10" fmla="*/ 2638235 h 2638425"/>
              <a:gd name="connsiteX11" fmla="*/ 551974 w 3295650"/>
              <a:gd name="connsiteY11" fmla="*/ 2093881 h 2638425"/>
              <a:gd name="connsiteX12" fmla="*/ 551974 w 3295650"/>
              <a:gd name="connsiteY12" fmla="*/ 544354 h 2638425"/>
              <a:gd name="connsiteX13" fmla="*/ 550736 w 3295650"/>
              <a:gd name="connsiteY13" fmla="*/ 544354 h 2638425"/>
              <a:gd name="connsiteX14" fmla="*/ 0 w 3295650"/>
              <a:gd name="connsiteY14" fmla="*/ 0 h 263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95650" h="2638425">
                <a:moveTo>
                  <a:pt x="3304985" y="2638806"/>
                </a:moveTo>
                <a:lnTo>
                  <a:pt x="3304985" y="2638806"/>
                </a:lnTo>
                <a:cubicBezTo>
                  <a:pt x="3000851" y="2638806"/>
                  <a:pt x="2754249" y="2395061"/>
                  <a:pt x="2754249" y="2094452"/>
                </a:cubicBezTo>
                <a:lnTo>
                  <a:pt x="2754916" y="2093881"/>
                </a:lnTo>
                <a:lnTo>
                  <a:pt x="2754916" y="544354"/>
                </a:lnTo>
                <a:cubicBezTo>
                  <a:pt x="2754916" y="243745"/>
                  <a:pt x="2508314" y="0"/>
                  <a:pt x="2204180" y="0"/>
                </a:cubicBezTo>
                <a:lnTo>
                  <a:pt x="2204180" y="0"/>
                </a:lnTo>
                <a:cubicBezTo>
                  <a:pt x="1900047" y="0"/>
                  <a:pt x="1653445" y="243745"/>
                  <a:pt x="1653445" y="544354"/>
                </a:cubicBezTo>
                <a:lnTo>
                  <a:pt x="1653445" y="2093881"/>
                </a:lnTo>
                <a:cubicBezTo>
                  <a:pt x="1653445" y="2394490"/>
                  <a:pt x="1406843" y="2638235"/>
                  <a:pt x="1102709" y="2638235"/>
                </a:cubicBezTo>
                <a:lnTo>
                  <a:pt x="1102709" y="2638235"/>
                </a:lnTo>
                <a:cubicBezTo>
                  <a:pt x="798576" y="2638235"/>
                  <a:pt x="551974" y="2394490"/>
                  <a:pt x="551974" y="2093881"/>
                </a:cubicBezTo>
                <a:lnTo>
                  <a:pt x="551974" y="544354"/>
                </a:lnTo>
                <a:lnTo>
                  <a:pt x="550736" y="544354"/>
                </a:lnTo>
                <a:cubicBezTo>
                  <a:pt x="550736" y="243745"/>
                  <a:pt x="304133" y="0"/>
                  <a:pt x="0" y="0"/>
                </a:cubicBezTo>
              </a:path>
            </a:pathLst>
          </a:custGeom>
          <a:noFill/>
          <a:ln w="38100" cap="rnd">
            <a:gradFill>
              <a:gsLst>
                <a:gs pos="49000">
                  <a:schemeClr val="accent3">
                    <a:alpha val="33000"/>
                  </a:schemeClr>
                </a:gs>
                <a:gs pos="0">
                  <a:schemeClr val="accent1">
                    <a:alpha val="29204"/>
                  </a:schemeClr>
                </a:gs>
                <a:gs pos="100000">
                  <a:schemeClr val="accent5">
                    <a:alpha val="51000"/>
                  </a:schemeClr>
                </a:gs>
              </a:gsLst>
              <a:lin ang="0" scaled="0"/>
            </a:gradFill>
            <a:prstDash val="solid"/>
            <a:miter/>
            <a:headEnd type="arrow"/>
            <a:tailEnd type="none"/>
          </a:ln>
        </p:spPr>
        <p:txBody>
          <a:bodyPr rtlCol="0" anchor="ctr"/>
          <a:lstStyle/>
          <a:p>
            <a:endParaRPr lang="en-US" dirty="0"/>
          </a:p>
        </p:txBody>
      </p:sp>
      <p:sp>
        <p:nvSpPr>
          <p:cNvPr id="34" name="TextBox 33">
            <a:extLst>
              <a:ext uri="{FF2B5EF4-FFF2-40B4-BE49-F238E27FC236}">
                <a16:creationId xmlns:a16="http://schemas.microsoft.com/office/drawing/2014/main" id="{BBBF634B-9DAB-4228-AEA3-0A1237DAC44A}"/>
              </a:ext>
            </a:extLst>
          </p:cNvPr>
          <p:cNvSpPr txBox="1"/>
          <p:nvPr/>
        </p:nvSpPr>
        <p:spPr>
          <a:xfrm>
            <a:off x="1492176" y="1157846"/>
            <a:ext cx="949299" cy="415498"/>
          </a:xfrm>
          <a:prstGeom prst="rect">
            <a:avLst/>
          </a:prstGeom>
          <a:noFill/>
        </p:spPr>
        <p:txBody>
          <a:bodyPr wrap="none" rtlCol="0">
            <a:spAutoFit/>
          </a:bodyPr>
          <a:lstStyle/>
          <a:p>
            <a:pPr algn="ctr"/>
            <a:r>
              <a:rPr lang="en-US" sz="1200" b="1" dirty="0">
                <a:solidFill>
                  <a:schemeClr val="bg1"/>
                </a:solidFill>
                <a:latin typeface="Montserrat" panose="00000500000000000000" pitchFamily="50" charset="0"/>
              </a:rPr>
              <a:t>Sprint 1</a:t>
            </a:r>
          </a:p>
          <a:p>
            <a:pPr algn="ctr"/>
            <a:r>
              <a:rPr lang="en-US" sz="900" dirty="0">
                <a:solidFill>
                  <a:schemeClr val="bg1"/>
                </a:solidFill>
                <a:latin typeface="Montserrat" panose="00000500000000000000" pitchFamily="50" charset="0"/>
              </a:rPr>
              <a:t>Demo 31 Aug</a:t>
            </a:r>
          </a:p>
        </p:txBody>
      </p:sp>
      <p:sp>
        <p:nvSpPr>
          <p:cNvPr id="36" name="TextBox 35">
            <a:extLst>
              <a:ext uri="{FF2B5EF4-FFF2-40B4-BE49-F238E27FC236}">
                <a16:creationId xmlns:a16="http://schemas.microsoft.com/office/drawing/2014/main" id="{AE73535D-0F76-4352-8044-C12FF3D66872}"/>
              </a:ext>
            </a:extLst>
          </p:cNvPr>
          <p:cNvSpPr txBox="1"/>
          <p:nvPr/>
        </p:nvSpPr>
        <p:spPr>
          <a:xfrm>
            <a:off x="4235717" y="5246559"/>
            <a:ext cx="974947" cy="415498"/>
          </a:xfrm>
          <a:prstGeom prst="rect">
            <a:avLst/>
          </a:prstGeom>
          <a:noFill/>
        </p:spPr>
        <p:txBody>
          <a:bodyPr wrap="none" rtlCol="0">
            <a:spAutoFit/>
          </a:bodyPr>
          <a:lstStyle/>
          <a:p>
            <a:pPr algn="ctr"/>
            <a:r>
              <a:rPr lang="en-US" sz="1200" b="1" dirty="0">
                <a:solidFill>
                  <a:schemeClr val="bg1"/>
                </a:solidFill>
                <a:latin typeface="Montserrat" panose="00000500000000000000" pitchFamily="50" charset="0"/>
              </a:rPr>
              <a:t>Sprint 2</a:t>
            </a:r>
          </a:p>
          <a:p>
            <a:pPr algn="ctr"/>
            <a:r>
              <a:rPr lang="en-US" sz="900" dirty="0">
                <a:solidFill>
                  <a:schemeClr val="bg1"/>
                </a:solidFill>
                <a:latin typeface="Montserrat" panose="00000500000000000000" pitchFamily="50" charset="0"/>
              </a:rPr>
              <a:t>Demo 31 Sept</a:t>
            </a:r>
          </a:p>
        </p:txBody>
      </p:sp>
      <p:sp>
        <p:nvSpPr>
          <p:cNvPr id="37" name="TextBox 36">
            <a:extLst>
              <a:ext uri="{FF2B5EF4-FFF2-40B4-BE49-F238E27FC236}">
                <a16:creationId xmlns:a16="http://schemas.microsoft.com/office/drawing/2014/main" id="{4CB87D8B-CB58-4F4E-A953-3F3905B1770C}"/>
              </a:ext>
            </a:extLst>
          </p:cNvPr>
          <p:cNvSpPr txBox="1"/>
          <p:nvPr/>
        </p:nvSpPr>
        <p:spPr>
          <a:xfrm>
            <a:off x="7020135" y="1182632"/>
            <a:ext cx="918841" cy="415498"/>
          </a:xfrm>
          <a:prstGeom prst="rect">
            <a:avLst/>
          </a:prstGeom>
          <a:noFill/>
        </p:spPr>
        <p:txBody>
          <a:bodyPr wrap="none" rtlCol="0">
            <a:spAutoFit/>
          </a:bodyPr>
          <a:lstStyle/>
          <a:p>
            <a:pPr algn="ctr"/>
            <a:r>
              <a:rPr lang="en-US" sz="1200" b="1" dirty="0">
                <a:solidFill>
                  <a:schemeClr val="bg1"/>
                </a:solidFill>
                <a:latin typeface="Montserrat" panose="00000500000000000000" pitchFamily="50" charset="0"/>
              </a:rPr>
              <a:t>Sprint 3</a:t>
            </a:r>
          </a:p>
          <a:p>
            <a:pPr algn="ctr"/>
            <a:r>
              <a:rPr lang="en-US" sz="900" dirty="0">
                <a:solidFill>
                  <a:schemeClr val="bg1"/>
                </a:solidFill>
                <a:latin typeface="Montserrat" panose="00000500000000000000" pitchFamily="50" charset="0"/>
              </a:rPr>
              <a:t>Demo 31 Oct</a:t>
            </a:r>
          </a:p>
        </p:txBody>
      </p:sp>
      <p:sp>
        <p:nvSpPr>
          <p:cNvPr id="40" name="TextBox 39">
            <a:extLst>
              <a:ext uri="{FF2B5EF4-FFF2-40B4-BE49-F238E27FC236}">
                <a16:creationId xmlns:a16="http://schemas.microsoft.com/office/drawing/2014/main" id="{31EE4162-438D-4D27-ACFA-04920E7CA82B}"/>
              </a:ext>
            </a:extLst>
          </p:cNvPr>
          <p:cNvSpPr txBox="1"/>
          <p:nvPr/>
        </p:nvSpPr>
        <p:spPr>
          <a:xfrm>
            <a:off x="9766080" y="5246559"/>
            <a:ext cx="939681" cy="415498"/>
          </a:xfrm>
          <a:prstGeom prst="rect">
            <a:avLst/>
          </a:prstGeom>
          <a:noFill/>
        </p:spPr>
        <p:txBody>
          <a:bodyPr wrap="none" rtlCol="0">
            <a:spAutoFit/>
          </a:bodyPr>
          <a:lstStyle/>
          <a:p>
            <a:pPr algn="ctr"/>
            <a:r>
              <a:rPr lang="en-US" sz="1200" b="1" dirty="0">
                <a:latin typeface="Montserrat" panose="00000500000000000000" pitchFamily="50" charset="0"/>
              </a:rPr>
              <a:t>Sprint 4</a:t>
            </a:r>
          </a:p>
          <a:p>
            <a:pPr algn="ctr"/>
            <a:r>
              <a:rPr lang="en-US" sz="900" dirty="0">
                <a:latin typeface="Montserrat" panose="00000500000000000000" pitchFamily="50" charset="0"/>
              </a:rPr>
              <a:t>Demo 31 Nov</a:t>
            </a:r>
          </a:p>
        </p:txBody>
      </p:sp>
      <p:sp>
        <p:nvSpPr>
          <p:cNvPr id="9" name="Rectangle: Rounded Corners 8">
            <a:extLst>
              <a:ext uri="{FF2B5EF4-FFF2-40B4-BE49-F238E27FC236}">
                <a16:creationId xmlns:a16="http://schemas.microsoft.com/office/drawing/2014/main" id="{C135E03A-2505-4F59-A947-5DA4A6D454CB}"/>
              </a:ext>
            </a:extLst>
          </p:cNvPr>
          <p:cNvSpPr/>
          <p:nvPr/>
        </p:nvSpPr>
        <p:spPr>
          <a:xfrm>
            <a:off x="808523" y="1664715"/>
            <a:ext cx="2316607" cy="4166184"/>
          </a:xfrm>
          <a:prstGeom prst="roundRect">
            <a:avLst>
              <a:gd name="adj" fmla="val 50000"/>
            </a:avLst>
          </a:prstGeom>
          <a:solidFill>
            <a:schemeClr val="bg1"/>
          </a:solidFill>
          <a:ln>
            <a:noFill/>
          </a:ln>
          <a:effectLst>
            <a:outerShdw blurRad="571500" dist="127000" dir="2700000" sx="94000" sy="94000" algn="tl"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4592" tIns="0" rIns="91440" bIns="0" numCol="1" spcCol="0" rtlCol="0" fromWordArt="0" anchor="ctr" anchorCtr="0" forceAA="0" compatLnSpc="1">
            <a:prstTxWarp prst="textNoShape">
              <a:avLst/>
            </a:prstTxWarp>
            <a:noAutofit/>
          </a:bodyPr>
          <a:lstStyle/>
          <a:p>
            <a:pPr>
              <a:spcAft>
                <a:spcPts val="300"/>
              </a:spcAft>
            </a:pPr>
            <a:endParaRPr lang="en-US" sz="900">
              <a:solidFill>
                <a:schemeClr val="tx2"/>
              </a:solidFill>
              <a:latin typeface="Montserrat" panose="00000500000000000000" pitchFamily="50" charset="0"/>
            </a:endParaRPr>
          </a:p>
        </p:txBody>
      </p:sp>
      <p:sp>
        <p:nvSpPr>
          <p:cNvPr id="15" name="Rectangle: Rounded Corners 14">
            <a:extLst>
              <a:ext uri="{FF2B5EF4-FFF2-40B4-BE49-F238E27FC236}">
                <a16:creationId xmlns:a16="http://schemas.microsoft.com/office/drawing/2014/main" id="{8EAD234D-AE20-4C1A-B5A6-0C50AE8AF048}"/>
              </a:ext>
            </a:extLst>
          </p:cNvPr>
          <p:cNvSpPr/>
          <p:nvPr/>
        </p:nvSpPr>
        <p:spPr>
          <a:xfrm>
            <a:off x="3561225" y="1027101"/>
            <a:ext cx="2316607" cy="4151145"/>
          </a:xfrm>
          <a:prstGeom prst="roundRect">
            <a:avLst>
              <a:gd name="adj" fmla="val 50000"/>
            </a:avLst>
          </a:prstGeom>
          <a:solidFill>
            <a:schemeClr val="bg1"/>
          </a:solidFill>
          <a:ln>
            <a:noFill/>
          </a:ln>
          <a:effectLst>
            <a:outerShdw blurRad="571500" dist="127000" dir="2700000" sx="94000" sy="94000" algn="tl"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4592" tIns="0" rIns="91440" bIns="0" numCol="1" spcCol="0" rtlCol="0" fromWordArt="0" anchor="ctr" anchorCtr="0" forceAA="0" compatLnSpc="1">
            <a:prstTxWarp prst="textNoShape">
              <a:avLst/>
            </a:prstTxWarp>
            <a:noAutofit/>
          </a:bodyPr>
          <a:lstStyle/>
          <a:p>
            <a:pPr>
              <a:spcAft>
                <a:spcPts val="300"/>
              </a:spcAft>
            </a:pPr>
            <a:endParaRPr lang="en-US" sz="900">
              <a:solidFill>
                <a:schemeClr val="tx2"/>
              </a:solidFill>
              <a:latin typeface="Montserrat" panose="00000500000000000000" pitchFamily="50" charset="0"/>
            </a:endParaRPr>
          </a:p>
        </p:txBody>
      </p:sp>
      <p:sp>
        <p:nvSpPr>
          <p:cNvPr id="22" name="Rectangle: Rounded Corners 21">
            <a:extLst>
              <a:ext uri="{FF2B5EF4-FFF2-40B4-BE49-F238E27FC236}">
                <a16:creationId xmlns:a16="http://schemas.microsoft.com/office/drawing/2014/main" id="{37CBEB2E-8969-4079-B8A9-D362DF9B8F53}"/>
              </a:ext>
            </a:extLst>
          </p:cNvPr>
          <p:cNvSpPr/>
          <p:nvPr/>
        </p:nvSpPr>
        <p:spPr>
          <a:xfrm>
            <a:off x="6314168" y="1664715"/>
            <a:ext cx="2316607" cy="4166184"/>
          </a:xfrm>
          <a:prstGeom prst="roundRect">
            <a:avLst>
              <a:gd name="adj" fmla="val 50000"/>
            </a:avLst>
          </a:prstGeom>
          <a:solidFill>
            <a:schemeClr val="bg1"/>
          </a:solidFill>
          <a:ln>
            <a:noFill/>
          </a:ln>
          <a:effectLst>
            <a:outerShdw blurRad="571500" dist="127000" dir="2700000" sx="94000" sy="94000" algn="tl"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4592" tIns="0" rIns="91440" bIns="0" numCol="1" spcCol="0" rtlCol="0" fromWordArt="0" anchor="ctr" anchorCtr="0" forceAA="0" compatLnSpc="1">
            <a:prstTxWarp prst="textNoShape">
              <a:avLst/>
            </a:prstTxWarp>
            <a:noAutofit/>
          </a:bodyPr>
          <a:lstStyle/>
          <a:p>
            <a:pPr>
              <a:spcAft>
                <a:spcPts val="300"/>
              </a:spcAft>
            </a:pPr>
            <a:endParaRPr lang="en-US" sz="900">
              <a:solidFill>
                <a:schemeClr val="tx2"/>
              </a:solidFill>
              <a:latin typeface="Montserrat" panose="00000500000000000000" pitchFamily="50" charset="0"/>
            </a:endParaRPr>
          </a:p>
        </p:txBody>
      </p:sp>
      <p:sp>
        <p:nvSpPr>
          <p:cNvPr id="28" name="Rectangle: Rounded Corners 27">
            <a:extLst>
              <a:ext uri="{FF2B5EF4-FFF2-40B4-BE49-F238E27FC236}">
                <a16:creationId xmlns:a16="http://schemas.microsoft.com/office/drawing/2014/main" id="{505A20DB-FD2D-46F3-A6F2-078821F5DE89}"/>
              </a:ext>
            </a:extLst>
          </p:cNvPr>
          <p:cNvSpPr/>
          <p:nvPr/>
        </p:nvSpPr>
        <p:spPr>
          <a:xfrm>
            <a:off x="9066872" y="1027101"/>
            <a:ext cx="2316607" cy="4151145"/>
          </a:xfrm>
          <a:prstGeom prst="roundRect">
            <a:avLst>
              <a:gd name="adj" fmla="val 50000"/>
            </a:avLst>
          </a:prstGeom>
          <a:solidFill>
            <a:schemeClr val="bg1"/>
          </a:solidFill>
          <a:ln>
            <a:noFill/>
          </a:ln>
          <a:effectLst>
            <a:outerShdw blurRad="571500" dist="127000" dir="2700000" sx="94000" sy="94000" algn="tl"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4592" tIns="0" rIns="91440" bIns="0" numCol="1" spcCol="0" rtlCol="0" fromWordArt="0" anchor="ctr" anchorCtr="0" forceAA="0" compatLnSpc="1">
            <a:prstTxWarp prst="textNoShape">
              <a:avLst/>
            </a:prstTxWarp>
            <a:noAutofit/>
          </a:bodyPr>
          <a:lstStyle/>
          <a:p>
            <a:pPr>
              <a:spcAft>
                <a:spcPts val="300"/>
              </a:spcAft>
            </a:pPr>
            <a:endParaRPr lang="en-US" sz="900">
              <a:solidFill>
                <a:schemeClr val="tx2"/>
              </a:solidFill>
              <a:latin typeface="Montserrat" panose="00000500000000000000" pitchFamily="50" charset="0"/>
            </a:endParaRPr>
          </a:p>
        </p:txBody>
      </p:sp>
      <p:grpSp>
        <p:nvGrpSpPr>
          <p:cNvPr id="49" name="Group 48">
            <a:extLst>
              <a:ext uri="{FF2B5EF4-FFF2-40B4-BE49-F238E27FC236}">
                <a16:creationId xmlns:a16="http://schemas.microsoft.com/office/drawing/2014/main" id="{3713C5C3-B4A5-4AC7-BE66-77CB47824AAA}"/>
              </a:ext>
            </a:extLst>
          </p:cNvPr>
          <p:cNvGrpSpPr/>
          <p:nvPr/>
        </p:nvGrpSpPr>
        <p:grpSpPr>
          <a:xfrm>
            <a:off x="1113716" y="3079655"/>
            <a:ext cx="1682496" cy="1287464"/>
            <a:chOff x="1113716" y="2526405"/>
            <a:chExt cx="1682496" cy="1287464"/>
          </a:xfrm>
        </p:grpSpPr>
        <p:sp>
          <p:nvSpPr>
            <p:cNvPr id="43" name="Rectangle: Rounded Corners 42">
              <a:extLst>
                <a:ext uri="{FF2B5EF4-FFF2-40B4-BE49-F238E27FC236}">
                  <a16:creationId xmlns:a16="http://schemas.microsoft.com/office/drawing/2014/main" id="{40ADFED8-1290-496F-8CF9-7673A92789A7}"/>
                </a:ext>
              </a:extLst>
            </p:cNvPr>
            <p:cNvSpPr/>
            <p:nvPr/>
          </p:nvSpPr>
          <p:spPr>
            <a:xfrm>
              <a:off x="1113716" y="2526405"/>
              <a:ext cx="1682496" cy="585216"/>
            </a:xfrm>
            <a:prstGeom prst="roundRect">
              <a:avLst>
                <a:gd name="adj" fmla="val 19797"/>
              </a:avLst>
            </a:prstGeom>
            <a:solidFill>
              <a:srgbClr val="EAED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latin typeface="Montserrat" panose="00000500000000000000" pitchFamily="50" charset="0"/>
                </a:rPr>
                <a:t>Login</a:t>
              </a:r>
            </a:p>
          </p:txBody>
        </p:sp>
        <p:sp>
          <p:nvSpPr>
            <p:cNvPr id="44" name="Rectangle: Rounded Corners 43">
              <a:extLst>
                <a:ext uri="{FF2B5EF4-FFF2-40B4-BE49-F238E27FC236}">
                  <a16:creationId xmlns:a16="http://schemas.microsoft.com/office/drawing/2014/main" id="{C1E7EE77-F965-45B3-AAD1-672790CDABE3}"/>
                </a:ext>
              </a:extLst>
            </p:cNvPr>
            <p:cNvSpPr/>
            <p:nvPr/>
          </p:nvSpPr>
          <p:spPr>
            <a:xfrm>
              <a:off x="1113716" y="3228653"/>
              <a:ext cx="1682496" cy="585216"/>
            </a:xfrm>
            <a:prstGeom prst="roundRect">
              <a:avLst>
                <a:gd name="adj" fmla="val 19797"/>
              </a:avLst>
            </a:prstGeom>
            <a:solidFill>
              <a:srgbClr val="EAED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latin typeface="Montserrat" panose="00000500000000000000" pitchFamily="50" charset="0"/>
                </a:rPr>
                <a:t>Logout</a:t>
              </a:r>
            </a:p>
          </p:txBody>
        </p:sp>
      </p:grpSp>
      <p:grpSp>
        <p:nvGrpSpPr>
          <p:cNvPr id="42" name="Group 41">
            <a:extLst>
              <a:ext uri="{FF2B5EF4-FFF2-40B4-BE49-F238E27FC236}">
                <a16:creationId xmlns:a16="http://schemas.microsoft.com/office/drawing/2014/main" id="{FAFF639B-96E2-455C-82EB-1931A0276D00}"/>
              </a:ext>
            </a:extLst>
          </p:cNvPr>
          <p:cNvGrpSpPr/>
          <p:nvPr/>
        </p:nvGrpSpPr>
        <p:grpSpPr>
          <a:xfrm>
            <a:off x="3887430" y="1756699"/>
            <a:ext cx="1683405" cy="2691949"/>
            <a:chOff x="3887430" y="1496925"/>
            <a:chExt cx="1683405" cy="2691949"/>
          </a:xfrm>
        </p:grpSpPr>
        <p:sp>
          <p:nvSpPr>
            <p:cNvPr id="45" name="Rectangle: Rounded Corners 44">
              <a:extLst>
                <a:ext uri="{FF2B5EF4-FFF2-40B4-BE49-F238E27FC236}">
                  <a16:creationId xmlns:a16="http://schemas.microsoft.com/office/drawing/2014/main" id="{1F4AA0F0-6CC1-4325-AA6A-CB0011CB9D08}"/>
                </a:ext>
              </a:extLst>
            </p:cNvPr>
            <p:cNvSpPr/>
            <p:nvPr/>
          </p:nvSpPr>
          <p:spPr>
            <a:xfrm>
              <a:off x="3887430" y="1496925"/>
              <a:ext cx="1683405" cy="584316"/>
            </a:xfrm>
            <a:prstGeom prst="roundRect">
              <a:avLst>
                <a:gd name="adj" fmla="val 19797"/>
              </a:avLst>
            </a:prstGeom>
            <a:solidFill>
              <a:srgbClr val="EAED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latin typeface="Montserrat" panose="00000500000000000000" pitchFamily="50" charset="0"/>
                </a:rPr>
                <a:t>Save Address</a:t>
              </a:r>
            </a:p>
          </p:txBody>
        </p:sp>
        <p:sp>
          <p:nvSpPr>
            <p:cNvPr id="46" name="Rectangle: Rounded Corners 45">
              <a:extLst>
                <a:ext uri="{FF2B5EF4-FFF2-40B4-BE49-F238E27FC236}">
                  <a16:creationId xmlns:a16="http://schemas.microsoft.com/office/drawing/2014/main" id="{96ACEAC9-4A2E-42E5-A619-84A0F89E4428}"/>
                </a:ext>
              </a:extLst>
            </p:cNvPr>
            <p:cNvSpPr/>
            <p:nvPr/>
          </p:nvSpPr>
          <p:spPr>
            <a:xfrm>
              <a:off x="3887430" y="2198723"/>
              <a:ext cx="1683405" cy="584316"/>
            </a:xfrm>
            <a:prstGeom prst="roundRect">
              <a:avLst>
                <a:gd name="adj" fmla="val 19797"/>
              </a:avLst>
            </a:prstGeom>
            <a:solidFill>
              <a:srgbClr val="EAED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latin typeface="Montserrat" panose="00000500000000000000" pitchFamily="50" charset="0"/>
                </a:rPr>
                <a:t>Import Address</a:t>
              </a:r>
            </a:p>
          </p:txBody>
        </p:sp>
        <p:sp>
          <p:nvSpPr>
            <p:cNvPr id="47" name="Rectangle: Rounded Corners 46">
              <a:extLst>
                <a:ext uri="{FF2B5EF4-FFF2-40B4-BE49-F238E27FC236}">
                  <a16:creationId xmlns:a16="http://schemas.microsoft.com/office/drawing/2014/main" id="{31E5DD6C-058E-45B8-AC58-AB971A664DA1}"/>
                </a:ext>
              </a:extLst>
            </p:cNvPr>
            <p:cNvSpPr/>
            <p:nvPr/>
          </p:nvSpPr>
          <p:spPr>
            <a:xfrm>
              <a:off x="3887430" y="2900521"/>
              <a:ext cx="1683405" cy="584316"/>
            </a:xfrm>
            <a:prstGeom prst="roundRect">
              <a:avLst>
                <a:gd name="adj" fmla="val 19797"/>
              </a:avLst>
            </a:prstGeom>
            <a:solidFill>
              <a:srgbClr val="EAED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latin typeface="Montserrat" panose="00000500000000000000" pitchFamily="50" charset="0"/>
                </a:rPr>
                <a:t>Order Form</a:t>
              </a:r>
            </a:p>
          </p:txBody>
        </p:sp>
        <p:sp>
          <p:nvSpPr>
            <p:cNvPr id="48" name="Rectangle: Rounded Corners 47">
              <a:extLst>
                <a:ext uri="{FF2B5EF4-FFF2-40B4-BE49-F238E27FC236}">
                  <a16:creationId xmlns:a16="http://schemas.microsoft.com/office/drawing/2014/main" id="{F2573EB1-00DD-43E5-BCE7-9685DA634E6A}"/>
                </a:ext>
              </a:extLst>
            </p:cNvPr>
            <p:cNvSpPr/>
            <p:nvPr/>
          </p:nvSpPr>
          <p:spPr>
            <a:xfrm>
              <a:off x="3887430" y="3604558"/>
              <a:ext cx="1683405" cy="584316"/>
            </a:xfrm>
            <a:prstGeom prst="roundRect">
              <a:avLst>
                <a:gd name="adj" fmla="val 19797"/>
              </a:avLst>
            </a:prstGeom>
            <a:solidFill>
              <a:srgbClr val="EAED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latin typeface="Montserrat" panose="00000500000000000000" pitchFamily="50" charset="0"/>
                </a:rPr>
                <a:t>Invite Friend</a:t>
              </a:r>
            </a:p>
          </p:txBody>
        </p:sp>
      </p:grpSp>
      <p:grpSp>
        <p:nvGrpSpPr>
          <p:cNvPr id="51" name="Group 50">
            <a:extLst>
              <a:ext uri="{FF2B5EF4-FFF2-40B4-BE49-F238E27FC236}">
                <a16:creationId xmlns:a16="http://schemas.microsoft.com/office/drawing/2014/main" id="{65568FD3-9FDC-4B0B-A6F5-6B2DF38E5D20}"/>
              </a:ext>
            </a:extLst>
          </p:cNvPr>
          <p:cNvGrpSpPr/>
          <p:nvPr/>
        </p:nvGrpSpPr>
        <p:grpSpPr>
          <a:xfrm>
            <a:off x="6627121" y="2401833"/>
            <a:ext cx="1683405" cy="2691949"/>
            <a:chOff x="3874178" y="1496925"/>
            <a:chExt cx="1683405" cy="2691949"/>
          </a:xfrm>
        </p:grpSpPr>
        <p:sp>
          <p:nvSpPr>
            <p:cNvPr id="52" name="Rectangle: Rounded Corners 51">
              <a:extLst>
                <a:ext uri="{FF2B5EF4-FFF2-40B4-BE49-F238E27FC236}">
                  <a16:creationId xmlns:a16="http://schemas.microsoft.com/office/drawing/2014/main" id="{03E68796-E6E2-4180-816F-21984A8B2C89}"/>
                </a:ext>
              </a:extLst>
            </p:cNvPr>
            <p:cNvSpPr/>
            <p:nvPr/>
          </p:nvSpPr>
          <p:spPr>
            <a:xfrm>
              <a:off x="3874178" y="1496925"/>
              <a:ext cx="1683405" cy="584316"/>
            </a:xfrm>
            <a:prstGeom prst="roundRect">
              <a:avLst>
                <a:gd name="adj" fmla="val 19797"/>
              </a:avLst>
            </a:prstGeom>
            <a:solidFill>
              <a:srgbClr val="EAED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latin typeface="Montserrat" panose="00000500000000000000" pitchFamily="50" charset="0"/>
                </a:rPr>
                <a:t>Payment</a:t>
              </a:r>
            </a:p>
          </p:txBody>
        </p:sp>
        <p:sp>
          <p:nvSpPr>
            <p:cNvPr id="53" name="Rectangle: Rounded Corners 52">
              <a:extLst>
                <a:ext uri="{FF2B5EF4-FFF2-40B4-BE49-F238E27FC236}">
                  <a16:creationId xmlns:a16="http://schemas.microsoft.com/office/drawing/2014/main" id="{F7856778-E796-4C43-ACD4-4E593D4CABDF}"/>
                </a:ext>
              </a:extLst>
            </p:cNvPr>
            <p:cNvSpPr/>
            <p:nvPr/>
          </p:nvSpPr>
          <p:spPr>
            <a:xfrm>
              <a:off x="3874178" y="2198723"/>
              <a:ext cx="1683405" cy="584316"/>
            </a:xfrm>
            <a:prstGeom prst="roundRect">
              <a:avLst>
                <a:gd name="adj" fmla="val 19797"/>
              </a:avLst>
            </a:prstGeom>
            <a:solidFill>
              <a:srgbClr val="EAED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latin typeface="Montserrat" panose="00000500000000000000" pitchFamily="50" charset="0"/>
                </a:rPr>
                <a:t>Member Bonus</a:t>
              </a:r>
            </a:p>
          </p:txBody>
        </p:sp>
        <p:sp>
          <p:nvSpPr>
            <p:cNvPr id="54" name="Rectangle: Rounded Corners 53">
              <a:extLst>
                <a:ext uri="{FF2B5EF4-FFF2-40B4-BE49-F238E27FC236}">
                  <a16:creationId xmlns:a16="http://schemas.microsoft.com/office/drawing/2014/main" id="{4226A43B-1CDB-44A9-A918-7FE772C54115}"/>
                </a:ext>
              </a:extLst>
            </p:cNvPr>
            <p:cNvSpPr/>
            <p:nvPr/>
          </p:nvSpPr>
          <p:spPr>
            <a:xfrm>
              <a:off x="3874178" y="2900521"/>
              <a:ext cx="1683405" cy="584316"/>
            </a:xfrm>
            <a:prstGeom prst="roundRect">
              <a:avLst>
                <a:gd name="adj" fmla="val 19797"/>
              </a:avLst>
            </a:prstGeom>
            <a:solidFill>
              <a:srgbClr val="EAED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latin typeface="Montserrat" panose="00000500000000000000" pitchFamily="50" charset="0"/>
                </a:rPr>
                <a:t>Order Tracking</a:t>
              </a:r>
            </a:p>
          </p:txBody>
        </p:sp>
        <p:sp>
          <p:nvSpPr>
            <p:cNvPr id="55" name="Rectangle: Rounded Corners 54">
              <a:extLst>
                <a:ext uri="{FF2B5EF4-FFF2-40B4-BE49-F238E27FC236}">
                  <a16:creationId xmlns:a16="http://schemas.microsoft.com/office/drawing/2014/main" id="{07C79DB3-7155-491B-82D3-D2ED5882C9A6}"/>
                </a:ext>
              </a:extLst>
            </p:cNvPr>
            <p:cNvSpPr/>
            <p:nvPr/>
          </p:nvSpPr>
          <p:spPr>
            <a:xfrm>
              <a:off x="3874178" y="3604558"/>
              <a:ext cx="1683405" cy="584316"/>
            </a:xfrm>
            <a:prstGeom prst="roundRect">
              <a:avLst>
                <a:gd name="adj" fmla="val 19797"/>
              </a:avLst>
            </a:prstGeom>
            <a:solidFill>
              <a:srgbClr val="EAED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latin typeface="Montserrat" panose="00000500000000000000" pitchFamily="50" charset="0"/>
                </a:rPr>
                <a:t>Email Ordering</a:t>
              </a:r>
            </a:p>
          </p:txBody>
        </p:sp>
      </p:grpSp>
      <p:grpSp>
        <p:nvGrpSpPr>
          <p:cNvPr id="56" name="Group 55">
            <a:extLst>
              <a:ext uri="{FF2B5EF4-FFF2-40B4-BE49-F238E27FC236}">
                <a16:creationId xmlns:a16="http://schemas.microsoft.com/office/drawing/2014/main" id="{813D43DF-8AC4-49A1-A212-DD69CDB8385A}"/>
              </a:ext>
            </a:extLst>
          </p:cNvPr>
          <p:cNvGrpSpPr/>
          <p:nvPr/>
        </p:nvGrpSpPr>
        <p:grpSpPr>
          <a:xfrm>
            <a:off x="9379825" y="1756699"/>
            <a:ext cx="1683405" cy="2691949"/>
            <a:chOff x="3874178" y="1496925"/>
            <a:chExt cx="1683405" cy="2691949"/>
          </a:xfrm>
        </p:grpSpPr>
        <p:sp>
          <p:nvSpPr>
            <p:cNvPr id="57" name="Rectangle: Rounded Corners 56">
              <a:extLst>
                <a:ext uri="{FF2B5EF4-FFF2-40B4-BE49-F238E27FC236}">
                  <a16:creationId xmlns:a16="http://schemas.microsoft.com/office/drawing/2014/main" id="{D2919FF5-DEF4-404E-A2BF-00C9D27A3135}"/>
                </a:ext>
              </a:extLst>
            </p:cNvPr>
            <p:cNvSpPr/>
            <p:nvPr/>
          </p:nvSpPr>
          <p:spPr>
            <a:xfrm>
              <a:off x="3874178" y="1496925"/>
              <a:ext cx="1683405" cy="584316"/>
            </a:xfrm>
            <a:prstGeom prst="roundRect">
              <a:avLst>
                <a:gd name="adj" fmla="val 19797"/>
              </a:avLst>
            </a:prstGeom>
            <a:solidFill>
              <a:srgbClr val="EAED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latin typeface="Montserrat" panose="00000500000000000000" pitchFamily="50" charset="0"/>
                </a:rPr>
                <a:t>Sales Report</a:t>
              </a:r>
            </a:p>
          </p:txBody>
        </p:sp>
        <p:sp>
          <p:nvSpPr>
            <p:cNvPr id="58" name="Rectangle: Rounded Corners 57">
              <a:extLst>
                <a:ext uri="{FF2B5EF4-FFF2-40B4-BE49-F238E27FC236}">
                  <a16:creationId xmlns:a16="http://schemas.microsoft.com/office/drawing/2014/main" id="{6731642D-D9A0-4C64-B46B-96E35349B4DB}"/>
                </a:ext>
              </a:extLst>
            </p:cNvPr>
            <p:cNvSpPr/>
            <p:nvPr/>
          </p:nvSpPr>
          <p:spPr>
            <a:xfrm>
              <a:off x="3874178" y="2198723"/>
              <a:ext cx="1683405" cy="584316"/>
            </a:xfrm>
            <a:prstGeom prst="roundRect">
              <a:avLst>
                <a:gd name="adj" fmla="val 19797"/>
              </a:avLst>
            </a:prstGeom>
            <a:solidFill>
              <a:srgbClr val="EAED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latin typeface="Montserrat" panose="00000500000000000000" pitchFamily="50" charset="0"/>
                </a:rPr>
                <a:t>Upload Photo</a:t>
              </a:r>
            </a:p>
          </p:txBody>
        </p:sp>
        <p:sp>
          <p:nvSpPr>
            <p:cNvPr id="59" name="Rectangle: Rounded Corners 58">
              <a:extLst>
                <a:ext uri="{FF2B5EF4-FFF2-40B4-BE49-F238E27FC236}">
                  <a16:creationId xmlns:a16="http://schemas.microsoft.com/office/drawing/2014/main" id="{AF500404-BD94-4E51-87B4-677F70240858}"/>
                </a:ext>
              </a:extLst>
            </p:cNvPr>
            <p:cNvSpPr/>
            <p:nvPr/>
          </p:nvSpPr>
          <p:spPr>
            <a:xfrm>
              <a:off x="3874178" y="2900521"/>
              <a:ext cx="1683405" cy="584316"/>
            </a:xfrm>
            <a:prstGeom prst="roundRect">
              <a:avLst>
                <a:gd name="adj" fmla="val 19797"/>
              </a:avLst>
            </a:prstGeom>
            <a:solidFill>
              <a:srgbClr val="EAED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latin typeface="Montserrat" panose="00000500000000000000" pitchFamily="50" charset="0"/>
                </a:rPr>
                <a:t>Forum</a:t>
              </a:r>
            </a:p>
          </p:txBody>
        </p:sp>
        <p:sp>
          <p:nvSpPr>
            <p:cNvPr id="60" name="Rectangle: Rounded Corners 59">
              <a:extLst>
                <a:ext uri="{FF2B5EF4-FFF2-40B4-BE49-F238E27FC236}">
                  <a16:creationId xmlns:a16="http://schemas.microsoft.com/office/drawing/2014/main" id="{D49FCA64-698E-4615-AB96-886CF684ADCE}"/>
                </a:ext>
              </a:extLst>
            </p:cNvPr>
            <p:cNvSpPr/>
            <p:nvPr/>
          </p:nvSpPr>
          <p:spPr>
            <a:xfrm>
              <a:off x="3874178" y="3604558"/>
              <a:ext cx="1683405" cy="584316"/>
            </a:xfrm>
            <a:prstGeom prst="roundRect">
              <a:avLst>
                <a:gd name="adj" fmla="val 19797"/>
              </a:avLst>
            </a:prstGeom>
            <a:solidFill>
              <a:srgbClr val="EAED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latin typeface="Montserrat" panose="00000500000000000000" pitchFamily="50" charset="0"/>
                </a:rPr>
                <a:t>Chat Support</a:t>
              </a:r>
            </a:p>
          </p:txBody>
        </p:sp>
      </p:grpSp>
    </p:spTree>
    <p:extLst>
      <p:ext uri="{BB962C8B-B14F-4D97-AF65-F5344CB8AC3E}">
        <p14:creationId xmlns:p14="http://schemas.microsoft.com/office/powerpoint/2010/main" val="2616914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accel="50000" decel="50000" fill="hold" grpId="1" nodeType="withEffect">
                                  <p:stCondLst>
                                    <p:cond delay="0"/>
                                  </p:stCondLst>
                                  <p:childTnLst>
                                    <p:animMotion origin="layout" path="M 1.875E-6 -0.09398 L 1.875E-6 -1.11111E-6 " pathEditMode="relative" rAng="0" ptsTypes="AA">
                                      <p:cBhvr>
                                        <p:cTn id="9" dur="2000" fill="hold"/>
                                        <p:tgtEl>
                                          <p:spTgt spid="9"/>
                                        </p:tgtEl>
                                        <p:attrNameLst>
                                          <p:attrName>ppt_x</p:attrName>
                                          <p:attrName>ppt_y</p:attrName>
                                        </p:attrNameLst>
                                      </p:cBhvr>
                                      <p:rCtr x="0" y="5116"/>
                                    </p:animMotion>
                                  </p:childTnLst>
                                </p:cTn>
                              </p:par>
                              <p:par>
                                <p:cTn id="10" presetID="10" presetClass="entr" presetSubtype="0" fill="hold" grpId="0" nodeType="withEffect">
                                  <p:stCondLst>
                                    <p:cond delay="5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accel="50000" decel="50000" fill="hold" grpId="1" nodeType="withEffect">
                                  <p:stCondLst>
                                    <p:cond delay="500"/>
                                  </p:stCondLst>
                                  <p:childTnLst>
                                    <p:animMotion origin="layout" path="M 6.25E-7 -1.48148E-6 L 6.25E-7 0.09398 " pathEditMode="relative" rAng="0" ptsTypes="AA">
                                      <p:cBhvr>
                                        <p:cTn id="14" dur="2000" spd="-100000" fill="hold"/>
                                        <p:tgtEl>
                                          <p:spTgt spid="15"/>
                                        </p:tgtEl>
                                        <p:attrNameLst>
                                          <p:attrName>ppt_x</p:attrName>
                                          <p:attrName>ppt_y</p:attrName>
                                        </p:attrNameLst>
                                      </p:cBhvr>
                                      <p:rCtr x="0" y="4699"/>
                                    </p:animMotion>
                                  </p:childTnLst>
                                </p:cTn>
                              </p:par>
                              <p:par>
                                <p:cTn id="15" presetID="10" presetClass="entr" presetSubtype="0" fill="hold" grpId="0" nodeType="withEffect">
                                  <p:stCondLst>
                                    <p:cond delay="10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42" presetClass="path" presetSubtype="0" accel="50000" decel="50000" fill="hold" grpId="1" nodeType="withEffect">
                                  <p:stCondLst>
                                    <p:cond delay="1000"/>
                                  </p:stCondLst>
                                  <p:childTnLst>
                                    <p:animMotion origin="layout" path="M 1.875E-6 -0.09398 L 1.875E-6 -1.11111E-6 " pathEditMode="relative" rAng="0" ptsTypes="AA">
                                      <p:cBhvr>
                                        <p:cTn id="19" dur="2000" fill="hold"/>
                                        <p:tgtEl>
                                          <p:spTgt spid="22"/>
                                        </p:tgtEl>
                                        <p:attrNameLst>
                                          <p:attrName>ppt_x</p:attrName>
                                          <p:attrName>ppt_y</p:attrName>
                                        </p:attrNameLst>
                                      </p:cBhvr>
                                      <p:rCtr x="0" y="5116"/>
                                    </p:animMotion>
                                  </p:childTnLst>
                                </p:cTn>
                              </p:par>
                              <p:par>
                                <p:cTn id="20" presetID="10" presetClass="entr" presetSubtype="0" fill="hold" grpId="0" nodeType="withEffect">
                                  <p:stCondLst>
                                    <p:cond delay="150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42" presetClass="path" presetSubtype="0" accel="50000" decel="50000" fill="hold" grpId="1" nodeType="withEffect">
                                  <p:stCondLst>
                                    <p:cond delay="1500"/>
                                  </p:stCondLst>
                                  <p:childTnLst>
                                    <p:animMotion origin="layout" path="M 6.25E-7 -1.48148E-6 L 6.25E-7 0.09398 " pathEditMode="relative" rAng="0" ptsTypes="AA">
                                      <p:cBhvr>
                                        <p:cTn id="24" dur="2000" spd="-100000" fill="hold"/>
                                        <p:tgtEl>
                                          <p:spTgt spid="28"/>
                                        </p:tgtEl>
                                        <p:attrNameLst>
                                          <p:attrName>ppt_x</p:attrName>
                                          <p:attrName>ppt_y</p:attrName>
                                        </p:attrNameLst>
                                      </p:cBhvr>
                                      <p:rCtr x="0" y="4699"/>
                                    </p:animMotion>
                                  </p:childTnLst>
                                </p:cTn>
                              </p:par>
                              <p:par>
                                <p:cTn id="25" presetID="10" presetClass="entr" presetSubtype="0" fill="hold" grpId="0" nodeType="withEffect">
                                  <p:stCondLst>
                                    <p:cond delay="5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100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grpId="0" nodeType="withEffect">
                                  <p:stCondLst>
                                    <p:cond delay="150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grpId="0" nodeType="withEffect">
                                  <p:stCondLst>
                                    <p:cond delay="200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par>
                                <p:cTn id="40" presetID="10" presetClass="entr" presetSubtype="0" fill="hold" grpId="0" nodeType="withEffect">
                                  <p:stCondLst>
                                    <p:cond delay="100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par>
                                <p:cTn id="43" presetID="10" presetClass="entr" presetSubtype="0" fill="hold" grpId="0" nodeType="withEffect">
                                  <p:stCondLst>
                                    <p:cond delay="150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grpId="0" nodeType="withEffect">
                                  <p:stCondLst>
                                    <p:cond delay="2000"/>
                                  </p:stCondLst>
                                  <p:childTnLst>
                                    <p:set>
                                      <p:cBhvr>
                                        <p:cTn id="47" dur="1" fill="hold">
                                          <p:stCondLst>
                                            <p:cond delay="0"/>
                                          </p:stCondLst>
                                        </p:cTn>
                                        <p:tgtEl>
                                          <p:spTgt spid="40"/>
                                        </p:tgtEl>
                                        <p:attrNameLst>
                                          <p:attrName>style.visibility</p:attrName>
                                        </p:attrNameLst>
                                      </p:cBhvr>
                                      <p:to>
                                        <p:strVal val="visible"/>
                                      </p:to>
                                    </p:set>
                                    <p:animEffect transition="in" filter="fade">
                                      <p:cBhvr>
                                        <p:cTn id="48" dur="500"/>
                                        <p:tgtEl>
                                          <p:spTgt spid="40"/>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left)">
                                      <p:cBhvr>
                                        <p:cTn id="51" dur="3500"/>
                                        <p:tgtEl>
                                          <p:spTgt spid="30"/>
                                        </p:tgtEl>
                                      </p:cBhvr>
                                    </p:animEffect>
                                  </p:childTnLst>
                                </p:cTn>
                              </p:par>
                              <p:par>
                                <p:cTn id="52" presetID="55" presetClass="entr" presetSubtype="0" fill="hold" nodeType="withEffect">
                                  <p:stCondLst>
                                    <p:cond delay="1500"/>
                                  </p:stCondLst>
                                  <p:childTnLst>
                                    <p:set>
                                      <p:cBhvr>
                                        <p:cTn id="53" dur="1" fill="hold">
                                          <p:stCondLst>
                                            <p:cond delay="0"/>
                                          </p:stCondLst>
                                        </p:cTn>
                                        <p:tgtEl>
                                          <p:spTgt spid="49"/>
                                        </p:tgtEl>
                                        <p:attrNameLst>
                                          <p:attrName>style.visibility</p:attrName>
                                        </p:attrNameLst>
                                      </p:cBhvr>
                                      <p:to>
                                        <p:strVal val="visible"/>
                                      </p:to>
                                    </p:set>
                                    <p:anim calcmode="lin" valueType="num">
                                      <p:cBhvr>
                                        <p:cTn id="54" dur="1000" fill="hold"/>
                                        <p:tgtEl>
                                          <p:spTgt spid="49"/>
                                        </p:tgtEl>
                                        <p:attrNameLst>
                                          <p:attrName>ppt_w</p:attrName>
                                        </p:attrNameLst>
                                      </p:cBhvr>
                                      <p:tavLst>
                                        <p:tav tm="0">
                                          <p:val>
                                            <p:strVal val="#ppt_w*0.70"/>
                                          </p:val>
                                        </p:tav>
                                        <p:tav tm="100000">
                                          <p:val>
                                            <p:strVal val="#ppt_w"/>
                                          </p:val>
                                        </p:tav>
                                      </p:tavLst>
                                    </p:anim>
                                    <p:anim calcmode="lin" valueType="num">
                                      <p:cBhvr>
                                        <p:cTn id="55" dur="1000" fill="hold"/>
                                        <p:tgtEl>
                                          <p:spTgt spid="49"/>
                                        </p:tgtEl>
                                        <p:attrNameLst>
                                          <p:attrName>ppt_h</p:attrName>
                                        </p:attrNameLst>
                                      </p:cBhvr>
                                      <p:tavLst>
                                        <p:tav tm="0">
                                          <p:val>
                                            <p:strVal val="#ppt_h"/>
                                          </p:val>
                                        </p:tav>
                                        <p:tav tm="100000">
                                          <p:val>
                                            <p:strVal val="#ppt_h"/>
                                          </p:val>
                                        </p:tav>
                                      </p:tavLst>
                                    </p:anim>
                                    <p:animEffect transition="in" filter="fade">
                                      <p:cBhvr>
                                        <p:cTn id="56" dur="1000"/>
                                        <p:tgtEl>
                                          <p:spTgt spid="49"/>
                                        </p:tgtEl>
                                      </p:cBhvr>
                                    </p:animEffect>
                                  </p:childTnLst>
                                </p:cTn>
                              </p:par>
                              <p:par>
                                <p:cTn id="57" presetID="55" presetClass="entr" presetSubtype="0" fill="hold" nodeType="withEffect">
                                  <p:stCondLst>
                                    <p:cond delay="2000"/>
                                  </p:stCondLst>
                                  <p:childTnLst>
                                    <p:set>
                                      <p:cBhvr>
                                        <p:cTn id="58" dur="1" fill="hold">
                                          <p:stCondLst>
                                            <p:cond delay="0"/>
                                          </p:stCondLst>
                                        </p:cTn>
                                        <p:tgtEl>
                                          <p:spTgt spid="42"/>
                                        </p:tgtEl>
                                        <p:attrNameLst>
                                          <p:attrName>style.visibility</p:attrName>
                                        </p:attrNameLst>
                                      </p:cBhvr>
                                      <p:to>
                                        <p:strVal val="visible"/>
                                      </p:to>
                                    </p:set>
                                    <p:anim calcmode="lin" valueType="num">
                                      <p:cBhvr>
                                        <p:cTn id="59" dur="1000" fill="hold"/>
                                        <p:tgtEl>
                                          <p:spTgt spid="42"/>
                                        </p:tgtEl>
                                        <p:attrNameLst>
                                          <p:attrName>ppt_w</p:attrName>
                                        </p:attrNameLst>
                                      </p:cBhvr>
                                      <p:tavLst>
                                        <p:tav tm="0">
                                          <p:val>
                                            <p:strVal val="#ppt_w*0.70"/>
                                          </p:val>
                                        </p:tav>
                                        <p:tav tm="100000">
                                          <p:val>
                                            <p:strVal val="#ppt_w"/>
                                          </p:val>
                                        </p:tav>
                                      </p:tavLst>
                                    </p:anim>
                                    <p:anim calcmode="lin" valueType="num">
                                      <p:cBhvr>
                                        <p:cTn id="60" dur="1000" fill="hold"/>
                                        <p:tgtEl>
                                          <p:spTgt spid="42"/>
                                        </p:tgtEl>
                                        <p:attrNameLst>
                                          <p:attrName>ppt_h</p:attrName>
                                        </p:attrNameLst>
                                      </p:cBhvr>
                                      <p:tavLst>
                                        <p:tav tm="0">
                                          <p:val>
                                            <p:strVal val="#ppt_h"/>
                                          </p:val>
                                        </p:tav>
                                        <p:tav tm="100000">
                                          <p:val>
                                            <p:strVal val="#ppt_h"/>
                                          </p:val>
                                        </p:tav>
                                      </p:tavLst>
                                    </p:anim>
                                    <p:animEffect transition="in" filter="fade">
                                      <p:cBhvr>
                                        <p:cTn id="61" dur="1000"/>
                                        <p:tgtEl>
                                          <p:spTgt spid="42"/>
                                        </p:tgtEl>
                                      </p:cBhvr>
                                    </p:animEffect>
                                  </p:childTnLst>
                                </p:cTn>
                              </p:par>
                              <p:par>
                                <p:cTn id="62" presetID="55" presetClass="entr" presetSubtype="0" fill="hold" nodeType="withEffect">
                                  <p:stCondLst>
                                    <p:cond delay="2500"/>
                                  </p:stCondLst>
                                  <p:childTnLst>
                                    <p:set>
                                      <p:cBhvr>
                                        <p:cTn id="63" dur="1" fill="hold">
                                          <p:stCondLst>
                                            <p:cond delay="0"/>
                                          </p:stCondLst>
                                        </p:cTn>
                                        <p:tgtEl>
                                          <p:spTgt spid="51"/>
                                        </p:tgtEl>
                                        <p:attrNameLst>
                                          <p:attrName>style.visibility</p:attrName>
                                        </p:attrNameLst>
                                      </p:cBhvr>
                                      <p:to>
                                        <p:strVal val="visible"/>
                                      </p:to>
                                    </p:set>
                                    <p:anim calcmode="lin" valueType="num">
                                      <p:cBhvr>
                                        <p:cTn id="64" dur="1000" fill="hold"/>
                                        <p:tgtEl>
                                          <p:spTgt spid="51"/>
                                        </p:tgtEl>
                                        <p:attrNameLst>
                                          <p:attrName>ppt_w</p:attrName>
                                        </p:attrNameLst>
                                      </p:cBhvr>
                                      <p:tavLst>
                                        <p:tav tm="0">
                                          <p:val>
                                            <p:strVal val="#ppt_w*0.70"/>
                                          </p:val>
                                        </p:tav>
                                        <p:tav tm="100000">
                                          <p:val>
                                            <p:strVal val="#ppt_w"/>
                                          </p:val>
                                        </p:tav>
                                      </p:tavLst>
                                    </p:anim>
                                    <p:anim calcmode="lin" valueType="num">
                                      <p:cBhvr>
                                        <p:cTn id="65" dur="1000" fill="hold"/>
                                        <p:tgtEl>
                                          <p:spTgt spid="51"/>
                                        </p:tgtEl>
                                        <p:attrNameLst>
                                          <p:attrName>ppt_h</p:attrName>
                                        </p:attrNameLst>
                                      </p:cBhvr>
                                      <p:tavLst>
                                        <p:tav tm="0">
                                          <p:val>
                                            <p:strVal val="#ppt_h"/>
                                          </p:val>
                                        </p:tav>
                                        <p:tav tm="100000">
                                          <p:val>
                                            <p:strVal val="#ppt_h"/>
                                          </p:val>
                                        </p:tav>
                                      </p:tavLst>
                                    </p:anim>
                                    <p:animEffect transition="in" filter="fade">
                                      <p:cBhvr>
                                        <p:cTn id="66" dur="1000"/>
                                        <p:tgtEl>
                                          <p:spTgt spid="51"/>
                                        </p:tgtEl>
                                      </p:cBhvr>
                                    </p:animEffect>
                                  </p:childTnLst>
                                </p:cTn>
                              </p:par>
                              <p:par>
                                <p:cTn id="67" presetID="55" presetClass="entr" presetSubtype="0" fill="hold" nodeType="withEffect">
                                  <p:stCondLst>
                                    <p:cond delay="3000"/>
                                  </p:stCondLst>
                                  <p:childTnLst>
                                    <p:set>
                                      <p:cBhvr>
                                        <p:cTn id="68" dur="1" fill="hold">
                                          <p:stCondLst>
                                            <p:cond delay="0"/>
                                          </p:stCondLst>
                                        </p:cTn>
                                        <p:tgtEl>
                                          <p:spTgt spid="56"/>
                                        </p:tgtEl>
                                        <p:attrNameLst>
                                          <p:attrName>style.visibility</p:attrName>
                                        </p:attrNameLst>
                                      </p:cBhvr>
                                      <p:to>
                                        <p:strVal val="visible"/>
                                      </p:to>
                                    </p:set>
                                    <p:anim calcmode="lin" valueType="num">
                                      <p:cBhvr>
                                        <p:cTn id="69" dur="1000" fill="hold"/>
                                        <p:tgtEl>
                                          <p:spTgt spid="56"/>
                                        </p:tgtEl>
                                        <p:attrNameLst>
                                          <p:attrName>ppt_w</p:attrName>
                                        </p:attrNameLst>
                                      </p:cBhvr>
                                      <p:tavLst>
                                        <p:tav tm="0">
                                          <p:val>
                                            <p:strVal val="#ppt_w*0.70"/>
                                          </p:val>
                                        </p:tav>
                                        <p:tav tm="100000">
                                          <p:val>
                                            <p:strVal val="#ppt_w"/>
                                          </p:val>
                                        </p:tav>
                                      </p:tavLst>
                                    </p:anim>
                                    <p:anim calcmode="lin" valueType="num">
                                      <p:cBhvr>
                                        <p:cTn id="70" dur="1000" fill="hold"/>
                                        <p:tgtEl>
                                          <p:spTgt spid="56"/>
                                        </p:tgtEl>
                                        <p:attrNameLst>
                                          <p:attrName>ppt_h</p:attrName>
                                        </p:attrNameLst>
                                      </p:cBhvr>
                                      <p:tavLst>
                                        <p:tav tm="0">
                                          <p:val>
                                            <p:strVal val="#ppt_h"/>
                                          </p:val>
                                        </p:tav>
                                        <p:tav tm="100000">
                                          <p:val>
                                            <p:strVal val="#ppt_h"/>
                                          </p:val>
                                        </p:tav>
                                      </p:tavLst>
                                    </p:anim>
                                    <p:animEffect transition="in" filter="fade">
                                      <p:cBhvr>
                                        <p:cTn id="71" dur="10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20" grpId="0" animBg="1"/>
      <p:bldP spid="25" grpId="0" animBg="1"/>
      <p:bldP spid="30" grpId="0" animBg="1"/>
      <p:bldP spid="34" grpId="0"/>
      <p:bldP spid="36" grpId="0"/>
      <p:bldP spid="37" grpId="0"/>
      <p:bldP spid="40" grpId="0"/>
      <p:bldP spid="9" grpId="0" animBg="1"/>
      <p:bldP spid="9" grpId="1" animBg="1"/>
      <p:bldP spid="15" grpId="0" animBg="1"/>
      <p:bldP spid="15" grpId="1" animBg="1"/>
      <p:bldP spid="22" grpId="0" animBg="1"/>
      <p:bldP spid="22" grpId="1" animBg="1"/>
      <p:bldP spid="28" grpId="0" animBg="1"/>
      <p:bldP spid="28"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1F447A-6826-4460-A948-E20EC90C02CF}"/>
              </a:ext>
            </a:extLst>
          </p:cNvPr>
          <p:cNvSpPr txBox="1"/>
          <p:nvPr/>
        </p:nvSpPr>
        <p:spPr>
          <a:xfrm>
            <a:off x="3062156" y="468304"/>
            <a:ext cx="6067688" cy="646331"/>
          </a:xfrm>
          <a:prstGeom prst="rect">
            <a:avLst/>
          </a:prstGeom>
          <a:noFill/>
        </p:spPr>
        <p:txBody>
          <a:bodyPr wrap="none" lIns="0" tIns="91440" rIns="182880" bIns="91440" rtlCol="0" anchor="ctr" anchorCtr="0">
            <a:spAutoFit/>
          </a:bodyPr>
          <a:lstStyle/>
          <a:p>
            <a:pPr algn="ctr"/>
            <a:r>
              <a:rPr lang="en-US" sz="3000" b="1" dirty="0">
                <a:gradFill flip="none" rotWithShape="1">
                  <a:gsLst>
                    <a:gs pos="0">
                      <a:schemeClr val="tx2">
                        <a:lumMod val="60000"/>
                        <a:lumOff val="40000"/>
                      </a:schemeClr>
                    </a:gs>
                    <a:gs pos="100000">
                      <a:schemeClr val="tx2"/>
                    </a:gs>
                  </a:gsLst>
                  <a:lin ang="5400000" scaled="0"/>
                  <a:tileRect/>
                </a:gradFill>
                <a:latin typeface="Montserrat" panose="00000500000000000000" pitchFamily="50" charset="0"/>
              </a:rPr>
              <a:t>ROADMAP STATUS UPDATES</a:t>
            </a:r>
          </a:p>
        </p:txBody>
      </p:sp>
      <p:cxnSp>
        <p:nvCxnSpPr>
          <p:cNvPr id="10" name="Straight Connector 9">
            <a:extLst>
              <a:ext uri="{FF2B5EF4-FFF2-40B4-BE49-F238E27FC236}">
                <a16:creationId xmlns:a16="http://schemas.microsoft.com/office/drawing/2014/main" id="{22B84200-F738-437B-B003-B6906B1FBA79}"/>
              </a:ext>
            </a:extLst>
          </p:cNvPr>
          <p:cNvCxnSpPr>
            <a:cxnSpLocks/>
          </p:cNvCxnSpPr>
          <p:nvPr/>
        </p:nvCxnSpPr>
        <p:spPr>
          <a:xfrm rot="5400000">
            <a:off x="6089984" y="-4330366"/>
            <a:ext cx="0" cy="12204032"/>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FCB592D-7591-4AD3-9C59-F61F5496068A}"/>
              </a:ext>
            </a:extLst>
          </p:cNvPr>
          <p:cNvCxnSpPr>
            <a:cxnSpLocks/>
          </p:cNvCxnSpPr>
          <p:nvPr/>
        </p:nvCxnSpPr>
        <p:spPr>
          <a:xfrm rot="5400000">
            <a:off x="6089984" y="-1787191"/>
            <a:ext cx="0" cy="12204032"/>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3519C43-A03A-4C5A-BEB7-A8BDA577B2F9}"/>
              </a:ext>
            </a:extLst>
          </p:cNvPr>
          <p:cNvSpPr txBox="1"/>
          <p:nvPr/>
        </p:nvSpPr>
        <p:spPr>
          <a:xfrm>
            <a:off x="2451951" y="1414579"/>
            <a:ext cx="2388795" cy="307777"/>
          </a:xfrm>
          <a:prstGeom prst="rect">
            <a:avLst/>
          </a:prstGeom>
          <a:noFill/>
        </p:spPr>
        <p:txBody>
          <a:bodyPr wrap="none" rtlCol="0">
            <a:spAutoFit/>
          </a:bodyPr>
          <a:lstStyle/>
          <a:p>
            <a:pPr algn="ctr"/>
            <a:r>
              <a:rPr lang="en-US" sz="1400" b="1" dirty="0">
                <a:solidFill>
                  <a:schemeClr val="accent1"/>
                </a:solidFill>
                <a:latin typeface="Montserrat" panose="00000500000000000000" pitchFamily="50" charset="0"/>
              </a:rPr>
              <a:t>Grow from core market</a:t>
            </a:r>
          </a:p>
        </p:txBody>
      </p:sp>
      <p:sp>
        <p:nvSpPr>
          <p:cNvPr id="18" name="TextBox 17">
            <a:extLst>
              <a:ext uri="{FF2B5EF4-FFF2-40B4-BE49-F238E27FC236}">
                <a16:creationId xmlns:a16="http://schemas.microsoft.com/office/drawing/2014/main" id="{FC801BDD-2B12-4E6B-BAF6-CAD62A4B3EDA}"/>
              </a:ext>
            </a:extLst>
          </p:cNvPr>
          <p:cNvSpPr txBox="1"/>
          <p:nvPr/>
        </p:nvSpPr>
        <p:spPr>
          <a:xfrm>
            <a:off x="5895317" y="1414579"/>
            <a:ext cx="2315057" cy="307777"/>
          </a:xfrm>
          <a:prstGeom prst="rect">
            <a:avLst/>
          </a:prstGeom>
          <a:noFill/>
        </p:spPr>
        <p:txBody>
          <a:bodyPr wrap="none" rtlCol="0">
            <a:spAutoFit/>
          </a:bodyPr>
          <a:lstStyle/>
          <a:p>
            <a:pPr algn="ctr"/>
            <a:r>
              <a:rPr lang="en-US" sz="1400" b="1" dirty="0">
                <a:solidFill>
                  <a:schemeClr val="accent2"/>
                </a:solidFill>
                <a:latin typeface="Montserrat" panose="00000500000000000000" pitchFamily="50" charset="0"/>
              </a:rPr>
              <a:t>Retain SMB customers</a:t>
            </a:r>
          </a:p>
        </p:txBody>
      </p:sp>
      <p:sp>
        <p:nvSpPr>
          <p:cNvPr id="19" name="TextBox 18">
            <a:extLst>
              <a:ext uri="{FF2B5EF4-FFF2-40B4-BE49-F238E27FC236}">
                <a16:creationId xmlns:a16="http://schemas.microsoft.com/office/drawing/2014/main" id="{D37E2253-98A0-435D-B9F3-4B1F803C63E0}"/>
              </a:ext>
            </a:extLst>
          </p:cNvPr>
          <p:cNvSpPr txBox="1"/>
          <p:nvPr/>
        </p:nvSpPr>
        <p:spPr>
          <a:xfrm>
            <a:off x="9462113" y="1414579"/>
            <a:ext cx="1994457" cy="307777"/>
          </a:xfrm>
          <a:prstGeom prst="rect">
            <a:avLst/>
          </a:prstGeom>
          <a:noFill/>
        </p:spPr>
        <p:txBody>
          <a:bodyPr wrap="none" rtlCol="0">
            <a:spAutoFit/>
          </a:bodyPr>
          <a:lstStyle/>
          <a:p>
            <a:pPr algn="ctr"/>
            <a:r>
              <a:rPr lang="en-US" sz="1400" b="1" dirty="0">
                <a:solidFill>
                  <a:schemeClr val="accent3"/>
                </a:solidFill>
                <a:latin typeface="Montserrat" panose="00000500000000000000" pitchFamily="50" charset="0"/>
              </a:rPr>
              <a:t>Invest in the future</a:t>
            </a:r>
          </a:p>
        </p:txBody>
      </p:sp>
      <p:cxnSp>
        <p:nvCxnSpPr>
          <p:cNvPr id="3" name="Straight Connector 2">
            <a:extLst>
              <a:ext uri="{FF2B5EF4-FFF2-40B4-BE49-F238E27FC236}">
                <a16:creationId xmlns:a16="http://schemas.microsoft.com/office/drawing/2014/main" id="{0800CCB1-8FEA-4AF7-88BA-35073B2942D0}"/>
              </a:ext>
            </a:extLst>
          </p:cNvPr>
          <p:cNvCxnSpPr/>
          <p:nvPr/>
        </p:nvCxnSpPr>
        <p:spPr>
          <a:xfrm>
            <a:off x="1943100" y="1771650"/>
            <a:ext cx="0" cy="508635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F6AE0F2-59B4-46FA-802F-574A23A2532C}"/>
              </a:ext>
            </a:extLst>
          </p:cNvPr>
          <p:cNvCxnSpPr/>
          <p:nvPr/>
        </p:nvCxnSpPr>
        <p:spPr>
          <a:xfrm>
            <a:off x="5349597" y="1771650"/>
            <a:ext cx="0" cy="508635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BA812B8-5BC1-4BAF-8421-266DA2BE79F8}"/>
              </a:ext>
            </a:extLst>
          </p:cNvPr>
          <p:cNvCxnSpPr/>
          <p:nvPr/>
        </p:nvCxnSpPr>
        <p:spPr>
          <a:xfrm>
            <a:off x="8756093" y="1771650"/>
            <a:ext cx="0" cy="508635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CA6A6BC-9E65-4C37-851C-59FDC9840D64}"/>
              </a:ext>
            </a:extLst>
          </p:cNvPr>
          <p:cNvSpPr txBox="1"/>
          <p:nvPr/>
        </p:nvSpPr>
        <p:spPr>
          <a:xfrm>
            <a:off x="935277" y="1933186"/>
            <a:ext cx="886782" cy="276999"/>
          </a:xfrm>
          <a:prstGeom prst="rect">
            <a:avLst/>
          </a:prstGeom>
          <a:noFill/>
        </p:spPr>
        <p:txBody>
          <a:bodyPr wrap="none" rtlCol="0">
            <a:spAutoFit/>
          </a:bodyPr>
          <a:lstStyle/>
          <a:p>
            <a:pPr algn="r"/>
            <a:r>
              <a:rPr lang="en-US" sz="1200" b="1" dirty="0">
                <a:solidFill>
                  <a:schemeClr val="tx2">
                    <a:lumMod val="60000"/>
                    <a:lumOff val="40000"/>
                  </a:schemeClr>
                </a:solidFill>
                <a:latin typeface="Montserrat" panose="00000500000000000000" pitchFamily="50" charset="0"/>
              </a:rPr>
              <a:t>2021 – Q1</a:t>
            </a:r>
          </a:p>
        </p:txBody>
      </p:sp>
      <p:grpSp>
        <p:nvGrpSpPr>
          <p:cNvPr id="30" name="Group 29">
            <a:extLst>
              <a:ext uri="{FF2B5EF4-FFF2-40B4-BE49-F238E27FC236}">
                <a16:creationId xmlns:a16="http://schemas.microsoft.com/office/drawing/2014/main" id="{28045754-B387-4CD2-9BD6-E2C57F6A43B7}"/>
              </a:ext>
            </a:extLst>
          </p:cNvPr>
          <p:cNvGrpSpPr/>
          <p:nvPr/>
        </p:nvGrpSpPr>
        <p:grpSpPr>
          <a:xfrm>
            <a:off x="2064142" y="1933186"/>
            <a:ext cx="3164408" cy="926937"/>
            <a:chOff x="2064142" y="1895061"/>
            <a:chExt cx="3164408" cy="926937"/>
          </a:xfrm>
        </p:grpSpPr>
        <p:sp>
          <p:nvSpPr>
            <p:cNvPr id="23" name="TextBox 22">
              <a:extLst>
                <a:ext uri="{FF2B5EF4-FFF2-40B4-BE49-F238E27FC236}">
                  <a16:creationId xmlns:a16="http://schemas.microsoft.com/office/drawing/2014/main" id="{A22AF3EE-E09C-4896-9EC2-650F2C70AB33}"/>
                </a:ext>
              </a:extLst>
            </p:cNvPr>
            <p:cNvSpPr txBox="1"/>
            <p:nvPr/>
          </p:nvSpPr>
          <p:spPr>
            <a:xfrm>
              <a:off x="2078431" y="1895061"/>
              <a:ext cx="596638" cy="261610"/>
            </a:xfrm>
            <a:prstGeom prst="rect">
              <a:avLst/>
            </a:prstGeom>
            <a:noFill/>
          </p:spPr>
          <p:txBody>
            <a:bodyPr wrap="none" rtlCol="0">
              <a:spAutoFit/>
            </a:bodyPr>
            <a:lstStyle/>
            <a:p>
              <a:r>
                <a:rPr lang="en-US" sz="1100" b="1" dirty="0">
                  <a:solidFill>
                    <a:schemeClr val="tx2"/>
                  </a:solidFill>
                  <a:latin typeface="Montserrat" panose="00000500000000000000" pitchFamily="50" charset="0"/>
                </a:rPr>
                <a:t>Users</a:t>
              </a:r>
            </a:p>
          </p:txBody>
        </p:sp>
        <p:grpSp>
          <p:nvGrpSpPr>
            <p:cNvPr id="21" name="Group 20">
              <a:extLst>
                <a:ext uri="{FF2B5EF4-FFF2-40B4-BE49-F238E27FC236}">
                  <a16:creationId xmlns:a16="http://schemas.microsoft.com/office/drawing/2014/main" id="{FE8C0387-93CF-4F7B-A1B7-1B6CCEB1A33F}"/>
                </a:ext>
              </a:extLst>
            </p:cNvPr>
            <p:cNvGrpSpPr/>
            <p:nvPr/>
          </p:nvGrpSpPr>
          <p:grpSpPr>
            <a:xfrm>
              <a:off x="2064142" y="2270555"/>
              <a:ext cx="3164408" cy="268624"/>
              <a:chOff x="2311741" y="2545358"/>
              <a:chExt cx="3164408" cy="268624"/>
            </a:xfrm>
          </p:grpSpPr>
          <p:sp>
            <p:nvSpPr>
              <p:cNvPr id="24" name="Rectangle 23">
                <a:extLst>
                  <a:ext uri="{FF2B5EF4-FFF2-40B4-BE49-F238E27FC236}">
                    <a16:creationId xmlns:a16="http://schemas.microsoft.com/office/drawing/2014/main" id="{6A6F01E3-7513-41BC-BAC4-75867DE336EC}"/>
                  </a:ext>
                </a:extLst>
              </p:cNvPr>
              <p:cNvSpPr/>
              <p:nvPr/>
            </p:nvSpPr>
            <p:spPr>
              <a:xfrm>
                <a:off x="2311741" y="2545358"/>
                <a:ext cx="3164408" cy="2686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20040" rtlCol="0" anchor="ctr"/>
              <a:lstStyle/>
              <a:p>
                <a:r>
                  <a:rPr lang="en-US" sz="1000" dirty="0">
                    <a:solidFill>
                      <a:schemeClr val="tx2"/>
                    </a:solidFill>
                    <a:latin typeface="Montserrat" panose="00000500000000000000" pitchFamily="50" charset="0"/>
                  </a:rPr>
                  <a:t>Growth Engine Reboot</a:t>
                </a:r>
              </a:p>
            </p:txBody>
          </p:sp>
          <p:sp>
            <p:nvSpPr>
              <p:cNvPr id="25" name="Rectangle: Rounded Corners 24">
                <a:extLst>
                  <a:ext uri="{FF2B5EF4-FFF2-40B4-BE49-F238E27FC236}">
                    <a16:creationId xmlns:a16="http://schemas.microsoft.com/office/drawing/2014/main" id="{EBE9C272-1719-442B-8C6A-EBCBC2A92CFF}"/>
                  </a:ext>
                </a:extLst>
              </p:cNvPr>
              <p:cNvSpPr/>
              <p:nvPr/>
            </p:nvSpPr>
            <p:spPr>
              <a:xfrm flipH="1">
                <a:off x="2416823" y="2622400"/>
                <a:ext cx="114540" cy="11454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7" name="Straight Connector 26">
              <a:extLst>
                <a:ext uri="{FF2B5EF4-FFF2-40B4-BE49-F238E27FC236}">
                  <a16:creationId xmlns:a16="http://schemas.microsoft.com/office/drawing/2014/main" id="{D200C3E2-73FC-4B5C-9676-FED2215D4470}"/>
                </a:ext>
              </a:extLst>
            </p:cNvPr>
            <p:cNvCxnSpPr/>
            <p:nvPr/>
          </p:nvCxnSpPr>
          <p:spPr>
            <a:xfrm>
              <a:off x="2169224" y="2213613"/>
              <a:ext cx="2954244"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637DF553-AF1A-4F6D-883E-2D4C1B4774FE}"/>
                </a:ext>
              </a:extLst>
            </p:cNvPr>
            <p:cNvGrpSpPr/>
            <p:nvPr/>
          </p:nvGrpSpPr>
          <p:grpSpPr>
            <a:xfrm>
              <a:off x="2064142" y="2553374"/>
              <a:ext cx="3164408" cy="268624"/>
              <a:chOff x="2311741" y="2545358"/>
              <a:chExt cx="3164408" cy="268624"/>
            </a:xfrm>
          </p:grpSpPr>
          <p:sp>
            <p:nvSpPr>
              <p:cNvPr id="32" name="Rectangle 31">
                <a:extLst>
                  <a:ext uri="{FF2B5EF4-FFF2-40B4-BE49-F238E27FC236}">
                    <a16:creationId xmlns:a16="http://schemas.microsoft.com/office/drawing/2014/main" id="{496C2A33-7EF3-442E-A8AA-A4194207D284}"/>
                  </a:ext>
                </a:extLst>
              </p:cNvPr>
              <p:cNvSpPr/>
              <p:nvPr/>
            </p:nvSpPr>
            <p:spPr>
              <a:xfrm>
                <a:off x="2311741" y="2545358"/>
                <a:ext cx="3164408" cy="2686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20040" rtlCol="0" anchor="ctr"/>
              <a:lstStyle/>
              <a:p>
                <a:r>
                  <a:rPr lang="en-US" sz="1000" dirty="0">
                    <a:solidFill>
                      <a:schemeClr val="tx2"/>
                    </a:solidFill>
                    <a:latin typeface="Montserrat" panose="00000500000000000000" pitchFamily="50" charset="0"/>
                  </a:rPr>
                  <a:t>Financial reports for Marketing</a:t>
                </a:r>
              </a:p>
            </p:txBody>
          </p:sp>
          <p:sp>
            <p:nvSpPr>
              <p:cNvPr id="33" name="Rectangle: Rounded Corners 32">
                <a:extLst>
                  <a:ext uri="{FF2B5EF4-FFF2-40B4-BE49-F238E27FC236}">
                    <a16:creationId xmlns:a16="http://schemas.microsoft.com/office/drawing/2014/main" id="{9F888619-CE21-4E58-BEFB-2A0859A0A89B}"/>
                  </a:ext>
                </a:extLst>
              </p:cNvPr>
              <p:cNvSpPr/>
              <p:nvPr/>
            </p:nvSpPr>
            <p:spPr>
              <a:xfrm flipH="1">
                <a:off x="2416823" y="2622400"/>
                <a:ext cx="114540" cy="11454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5" name="Group 34">
            <a:extLst>
              <a:ext uri="{FF2B5EF4-FFF2-40B4-BE49-F238E27FC236}">
                <a16:creationId xmlns:a16="http://schemas.microsoft.com/office/drawing/2014/main" id="{589366F8-451E-433E-B4CF-7572C147E9D2}"/>
              </a:ext>
            </a:extLst>
          </p:cNvPr>
          <p:cNvGrpSpPr/>
          <p:nvPr/>
        </p:nvGrpSpPr>
        <p:grpSpPr>
          <a:xfrm>
            <a:off x="2064142" y="3049513"/>
            <a:ext cx="3164408" cy="644118"/>
            <a:chOff x="2064142" y="1895061"/>
            <a:chExt cx="3164408" cy="644118"/>
          </a:xfrm>
        </p:grpSpPr>
        <p:sp>
          <p:nvSpPr>
            <p:cNvPr id="36" name="TextBox 35">
              <a:extLst>
                <a:ext uri="{FF2B5EF4-FFF2-40B4-BE49-F238E27FC236}">
                  <a16:creationId xmlns:a16="http://schemas.microsoft.com/office/drawing/2014/main" id="{6A321B12-D3DD-420E-AD35-BB634DE3A6C1}"/>
                </a:ext>
              </a:extLst>
            </p:cNvPr>
            <p:cNvSpPr txBox="1"/>
            <p:nvPr/>
          </p:nvSpPr>
          <p:spPr>
            <a:xfrm>
              <a:off x="2078431" y="1895061"/>
              <a:ext cx="1008609" cy="261610"/>
            </a:xfrm>
            <a:prstGeom prst="rect">
              <a:avLst/>
            </a:prstGeom>
            <a:noFill/>
          </p:spPr>
          <p:txBody>
            <a:bodyPr wrap="none" rtlCol="0">
              <a:spAutoFit/>
            </a:bodyPr>
            <a:lstStyle/>
            <a:p>
              <a:r>
                <a:rPr lang="en-US" sz="1100" b="1" dirty="0">
                  <a:solidFill>
                    <a:schemeClr val="tx2"/>
                  </a:solidFill>
                  <a:latin typeface="Montserrat" panose="00000500000000000000" pitchFamily="50" charset="0"/>
                </a:rPr>
                <a:t>Businesses</a:t>
              </a:r>
            </a:p>
          </p:txBody>
        </p:sp>
        <p:grpSp>
          <p:nvGrpSpPr>
            <p:cNvPr id="37" name="Group 36">
              <a:extLst>
                <a:ext uri="{FF2B5EF4-FFF2-40B4-BE49-F238E27FC236}">
                  <a16:creationId xmlns:a16="http://schemas.microsoft.com/office/drawing/2014/main" id="{88C120E3-8AC7-4FA8-8CA4-4A31979502ED}"/>
                </a:ext>
              </a:extLst>
            </p:cNvPr>
            <p:cNvGrpSpPr/>
            <p:nvPr/>
          </p:nvGrpSpPr>
          <p:grpSpPr>
            <a:xfrm>
              <a:off x="2064142" y="2270555"/>
              <a:ext cx="3164408" cy="268624"/>
              <a:chOff x="2311741" y="2545358"/>
              <a:chExt cx="3164408" cy="268624"/>
            </a:xfrm>
          </p:grpSpPr>
          <p:sp>
            <p:nvSpPr>
              <p:cNvPr id="42" name="Rectangle 41">
                <a:extLst>
                  <a:ext uri="{FF2B5EF4-FFF2-40B4-BE49-F238E27FC236}">
                    <a16:creationId xmlns:a16="http://schemas.microsoft.com/office/drawing/2014/main" id="{6B978224-6F91-4761-80A9-B92C30D4D4DB}"/>
                  </a:ext>
                </a:extLst>
              </p:cNvPr>
              <p:cNvSpPr/>
              <p:nvPr/>
            </p:nvSpPr>
            <p:spPr>
              <a:xfrm>
                <a:off x="2311741" y="2545358"/>
                <a:ext cx="3164408" cy="2686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20040" rtlCol="0" anchor="ctr"/>
              <a:lstStyle/>
              <a:p>
                <a:r>
                  <a:rPr lang="en-US" sz="1000" dirty="0">
                    <a:solidFill>
                      <a:schemeClr val="tx2"/>
                    </a:solidFill>
                    <a:latin typeface="Montserrat" panose="00000500000000000000" pitchFamily="50" charset="0"/>
                  </a:rPr>
                  <a:t>Take rate analysis suites</a:t>
                </a:r>
              </a:p>
            </p:txBody>
          </p:sp>
          <p:sp>
            <p:nvSpPr>
              <p:cNvPr id="43" name="Rectangle: Rounded Corners 42">
                <a:extLst>
                  <a:ext uri="{FF2B5EF4-FFF2-40B4-BE49-F238E27FC236}">
                    <a16:creationId xmlns:a16="http://schemas.microsoft.com/office/drawing/2014/main" id="{7E63A16F-2622-4987-A463-C64D9189ABA1}"/>
                  </a:ext>
                </a:extLst>
              </p:cNvPr>
              <p:cNvSpPr/>
              <p:nvPr/>
            </p:nvSpPr>
            <p:spPr>
              <a:xfrm flipH="1">
                <a:off x="2416823" y="2622400"/>
                <a:ext cx="114540" cy="11454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8" name="Straight Connector 37">
              <a:extLst>
                <a:ext uri="{FF2B5EF4-FFF2-40B4-BE49-F238E27FC236}">
                  <a16:creationId xmlns:a16="http://schemas.microsoft.com/office/drawing/2014/main" id="{3EEB11BC-4B16-4A6E-AF44-8798A1DC031E}"/>
                </a:ext>
              </a:extLst>
            </p:cNvPr>
            <p:cNvCxnSpPr/>
            <p:nvPr/>
          </p:nvCxnSpPr>
          <p:spPr>
            <a:xfrm>
              <a:off x="2169224" y="2213613"/>
              <a:ext cx="2954244"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336B4AFF-A684-48B5-B362-9089744F903B}"/>
              </a:ext>
            </a:extLst>
          </p:cNvPr>
          <p:cNvSpPr txBox="1"/>
          <p:nvPr/>
        </p:nvSpPr>
        <p:spPr>
          <a:xfrm>
            <a:off x="5484930" y="1933186"/>
            <a:ext cx="1008609" cy="261610"/>
          </a:xfrm>
          <a:prstGeom prst="rect">
            <a:avLst/>
          </a:prstGeom>
          <a:noFill/>
        </p:spPr>
        <p:txBody>
          <a:bodyPr wrap="none" rtlCol="0">
            <a:spAutoFit/>
          </a:bodyPr>
          <a:lstStyle/>
          <a:p>
            <a:r>
              <a:rPr lang="en-US" sz="1100" b="1" dirty="0">
                <a:solidFill>
                  <a:schemeClr val="tx2"/>
                </a:solidFill>
                <a:latin typeface="Montserrat" panose="00000500000000000000" pitchFamily="50" charset="0"/>
              </a:rPr>
              <a:t>Businesses</a:t>
            </a:r>
          </a:p>
        </p:txBody>
      </p:sp>
      <p:grpSp>
        <p:nvGrpSpPr>
          <p:cNvPr id="46" name="Group 45">
            <a:extLst>
              <a:ext uri="{FF2B5EF4-FFF2-40B4-BE49-F238E27FC236}">
                <a16:creationId xmlns:a16="http://schemas.microsoft.com/office/drawing/2014/main" id="{76E103D0-8819-496D-9C43-AC1075C4C828}"/>
              </a:ext>
            </a:extLst>
          </p:cNvPr>
          <p:cNvGrpSpPr/>
          <p:nvPr/>
        </p:nvGrpSpPr>
        <p:grpSpPr>
          <a:xfrm>
            <a:off x="5470641" y="2308680"/>
            <a:ext cx="3164408" cy="268624"/>
            <a:chOff x="2311741" y="2545358"/>
            <a:chExt cx="3164408" cy="268624"/>
          </a:xfrm>
        </p:grpSpPr>
        <p:sp>
          <p:nvSpPr>
            <p:cNvPr id="51" name="Rectangle 50">
              <a:extLst>
                <a:ext uri="{FF2B5EF4-FFF2-40B4-BE49-F238E27FC236}">
                  <a16:creationId xmlns:a16="http://schemas.microsoft.com/office/drawing/2014/main" id="{D81D31E2-72D6-41DC-A00B-A451688BECFB}"/>
                </a:ext>
              </a:extLst>
            </p:cNvPr>
            <p:cNvSpPr/>
            <p:nvPr/>
          </p:nvSpPr>
          <p:spPr>
            <a:xfrm>
              <a:off x="2311741" y="2545358"/>
              <a:ext cx="3164408" cy="2686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20040" rtlCol="0" anchor="t" anchorCtr="0"/>
            <a:lstStyle/>
            <a:p>
              <a:r>
                <a:rPr lang="en-US" sz="1000" dirty="0">
                  <a:solidFill>
                    <a:schemeClr val="tx2"/>
                  </a:solidFill>
                  <a:latin typeface="Montserrat" panose="00000500000000000000" pitchFamily="50" charset="0"/>
                </a:rPr>
                <a:t>Providers want to set their own quarter start date/Month</a:t>
              </a:r>
            </a:p>
          </p:txBody>
        </p:sp>
        <p:sp>
          <p:nvSpPr>
            <p:cNvPr id="52" name="Rectangle: Rounded Corners 51">
              <a:extLst>
                <a:ext uri="{FF2B5EF4-FFF2-40B4-BE49-F238E27FC236}">
                  <a16:creationId xmlns:a16="http://schemas.microsoft.com/office/drawing/2014/main" id="{9053FAB6-57A5-481C-87FE-DA40B01611FE}"/>
                </a:ext>
              </a:extLst>
            </p:cNvPr>
            <p:cNvSpPr/>
            <p:nvPr/>
          </p:nvSpPr>
          <p:spPr>
            <a:xfrm flipH="1">
              <a:off x="2416823" y="2622400"/>
              <a:ext cx="114540" cy="11454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7" name="Straight Connector 46">
            <a:extLst>
              <a:ext uri="{FF2B5EF4-FFF2-40B4-BE49-F238E27FC236}">
                <a16:creationId xmlns:a16="http://schemas.microsoft.com/office/drawing/2014/main" id="{2CA072BE-3687-4C13-A64F-C6F7DFCFD574}"/>
              </a:ext>
            </a:extLst>
          </p:cNvPr>
          <p:cNvCxnSpPr/>
          <p:nvPr/>
        </p:nvCxnSpPr>
        <p:spPr>
          <a:xfrm>
            <a:off x="5575723" y="2251738"/>
            <a:ext cx="2954244"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1ADDDB27-766C-4E89-9807-C92B3D93F82C}"/>
              </a:ext>
            </a:extLst>
          </p:cNvPr>
          <p:cNvGrpSpPr/>
          <p:nvPr/>
        </p:nvGrpSpPr>
        <p:grpSpPr>
          <a:xfrm>
            <a:off x="5470641" y="2734380"/>
            <a:ext cx="3164408" cy="268624"/>
            <a:chOff x="2311741" y="2688239"/>
            <a:chExt cx="3164408" cy="268624"/>
          </a:xfrm>
        </p:grpSpPr>
        <p:sp>
          <p:nvSpPr>
            <p:cNvPr id="49" name="Rectangle 48">
              <a:extLst>
                <a:ext uri="{FF2B5EF4-FFF2-40B4-BE49-F238E27FC236}">
                  <a16:creationId xmlns:a16="http://schemas.microsoft.com/office/drawing/2014/main" id="{2205EF13-A2C5-41FE-BACC-45CF1D619422}"/>
                </a:ext>
              </a:extLst>
            </p:cNvPr>
            <p:cNvSpPr/>
            <p:nvPr/>
          </p:nvSpPr>
          <p:spPr>
            <a:xfrm>
              <a:off x="2311741" y="2688239"/>
              <a:ext cx="3164408" cy="2686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20040" rtlCol="0" anchor="ctr"/>
            <a:lstStyle/>
            <a:p>
              <a:r>
                <a:rPr lang="en-US" sz="1000" dirty="0">
                  <a:solidFill>
                    <a:schemeClr val="tx2"/>
                  </a:solidFill>
                  <a:latin typeface="Montserrat" panose="00000500000000000000" pitchFamily="50" charset="0"/>
                </a:rPr>
                <a:t>Financial reports for Marketing</a:t>
              </a:r>
            </a:p>
          </p:txBody>
        </p:sp>
        <p:sp>
          <p:nvSpPr>
            <p:cNvPr id="50" name="Rectangle: Rounded Corners 49">
              <a:extLst>
                <a:ext uri="{FF2B5EF4-FFF2-40B4-BE49-F238E27FC236}">
                  <a16:creationId xmlns:a16="http://schemas.microsoft.com/office/drawing/2014/main" id="{573128C7-523E-4790-936D-D52512EC9BD2}"/>
                </a:ext>
              </a:extLst>
            </p:cNvPr>
            <p:cNvSpPr/>
            <p:nvPr/>
          </p:nvSpPr>
          <p:spPr>
            <a:xfrm flipH="1">
              <a:off x="2416823" y="2765281"/>
              <a:ext cx="114540" cy="11454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395DD17B-A37A-4518-8724-B70290DCCF82}"/>
              </a:ext>
            </a:extLst>
          </p:cNvPr>
          <p:cNvGrpSpPr/>
          <p:nvPr/>
        </p:nvGrpSpPr>
        <p:grpSpPr>
          <a:xfrm>
            <a:off x="5470641" y="3179192"/>
            <a:ext cx="3164408" cy="644118"/>
            <a:chOff x="2064142" y="1895061"/>
            <a:chExt cx="3164408" cy="644118"/>
          </a:xfrm>
        </p:grpSpPr>
        <p:sp>
          <p:nvSpPr>
            <p:cNvPr id="54" name="TextBox 53">
              <a:extLst>
                <a:ext uri="{FF2B5EF4-FFF2-40B4-BE49-F238E27FC236}">
                  <a16:creationId xmlns:a16="http://schemas.microsoft.com/office/drawing/2014/main" id="{B4490262-3897-4441-A7AE-B507CBEFE723}"/>
                </a:ext>
              </a:extLst>
            </p:cNvPr>
            <p:cNvSpPr txBox="1"/>
            <p:nvPr/>
          </p:nvSpPr>
          <p:spPr>
            <a:xfrm>
              <a:off x="2078431" y="1895061"/>
              <a:ext cx="1378904" cy="261610"/>
            </a:xfrm>
            <a:prstGeom prst="rect">
              <a:avLst/>
            </a:prstGeom>
            <a:noFill/>
          </p:spPr>
          <p:txBody>
            <a:bodyPr wrap="none" rtlCol="0">
              <a:spAutoFit/>
            </a:bodyPr>
            <a:lstStyle/>
            <a:p>
              <a:r>
                <a:rPr lang="en-US" sz="1100" b="1" dirty="0">
                  <a:solidFill>
                    <a:schemeClr val="tx2"/>
                  </a:solidFill>
                  <a:latin typeface="Montserrat" panose="00000500000000000000" pitchFamily="50" charset="0"/>
                </a:rPr>
                <a:t>Finance/Tooling</a:t>
              </a:r>
            </a:p>
          </p:txBody>
        </p:sp>
        <p:grpSp>
          <p:nvGrpSpPr>
            <p:cNvPr id="55" name="Group 54">
              <a:extLst>
                <a:ext uri="{FF2B5EF4-FFF2-40B4-BE49-F238E27FC236}">
                  <a16:creationId xmlns:a16="http://schemas.microsoft.com/office/drawing/2014/main" id="{A9C10C6D-DDD5-4BF8-82A9-619DDE495630}"/>
                </a:ext>
              </a:extLst>
            </p:cNvPr>
            <p:cNvGrpSpPr/>
            <p:nvPr/>
          </p:nvGrpSpPr>
          <p:grpSpPr>
            <a:xfrm>
              <a:off x="2064142" y="2270555"/>
              <a:ext cx="3164408" cy="268624"/>
              <a:chOff x="2311741" y="2545358"/>
              <a:chExt cx="3164408" cy="268624"/>
            </a:xfrm>
          </p:grpSpPr>
          <p:sp>
            <p:nvSpPr>
              <p:cNvPr id="57" name="Rectangle 56">
                <a:extLst>
                  <a:ext uri="{FF2B5EF4-FFF2-40B4-BE49-F238E27FC236}">
                    <a16:creationId xmlns:a16="http://schemas.microsoft.com/office/drawing/2014/main" id="{B5FCD63B-91AF-4A66-A1FE-EFD7C21FAB8C}"/>
                  </a:ext>
                </a:extLst>
              </p:cNvPr>
              <p:cNvSpPr/>
              <p:nvPr/>
            </p:nvSpPr>
            <p:spPr>
              <a:xfrm>
                <a:off x="2311741" y="2545358"/>
                <a:ext cx="3164408" cy="2686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20040" rtlCol="0" anchor="ctr"/>
              <a:lstStyle/>
              <a:p>
                <a:r>
                  <a:rPr lang="en-US" sz="1000" dirty="0">
                    <a:solidFill>
                      <a:schemeClr val="tx2"/>
                    </a:solidFill>
                    <a:latin typeface="Montserrat" panose="00000500000000000000" pitchFamily="50" charset="0"/>
                  </a:rPr>
                  <a:t>Mobile Onboarding v2</a:t>
                </a:r>
              </a:p>
            </p:txBody>
          </p:sp>
          <p:sp>
            <p:nvSpPr>
              <p:cNvPr id="58" name="Rectangle: Rounded Corners 57">
                <a:extLst>
                  <a:ext uri="{FF2B5EF4-FFF2-40B4-BE49-F238E27FC236}">
                    <a16:creationId xmlns:a16="http://schemas.microsoft.com/office/drawing/2014/main" id="{6A21B614-EBC2-4540-B831-D59010843C74}"/>
                  </a:ext>
                </a:extLst>
              </p:cNvPr>
              <p:cNvSpPr/>
              <p:nvPr/>
            </p:nvSpPr>
            <p:spPr>
              <a:xfrm flipH="1">
                <a:off x="2416823" y="2622400"/>
                <a:ext cx="114540" cy="11454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6" name="Straight Connector 55">
              <a:extLst>
                <a:ext uri="{FF2B5EF4-FFF2-40B4-BE49-F238E27FC236}">
                  <a16:creationId xmlns:a16="http://schemas.microsoft.com/office/drawing/2014/main" id="{677657CD-4A9F-46AE-B1B0-6D132EDAFC80}"/>
                </a:ext>
              </a:extLst>
            </p:cNvPr>
            <p:cNvCxnSpPr/>
            <p:nvPr/>
          </p:nvCxnSpPr>
          <p:spPr>
            <a:xfrm>
              <a:off x="2169224" y="2213613"/>
              <a:ext cx="2954244"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8730B540-37BF-4F57-9A7B-6C5342A04DFB}"/>
              </a:ext>
            </a:extLst>
          </p:cNvPr>
          <p:cNvGrpSpPr/>
          <p:nvPr/>
        </p:nvGrpSpPr>
        <p:grpSpPr>
          <a:xfrm>
            <a:off x="8870923" y="1933186"/>
            <a:ext cx="3164408" cy="926937"/>
            <a:chOff x="2064142" y="1895061"/>
            <a:chExt cx="3164408" cy="926937"/>
          </a:xfrm>
        </p:grpSpPr>
        <p:sp>
          <p:nvSpPr>
            <p:cNvPr id="60" name="TextBox 59">
              <a:extLst>
                <a:ext uri="{FF2B5EF4-FFF2-40B4-BE49-F238E27FC236}">
                  <a16:creationId xmlns:a16="http://schemas.microsoft.com/office/drawing/2014/main" id="{1DBB1C5B-5124-4577-BD13-9D038F20579D}"/>
                </a:ext>
              </a:extLst>
            </p:cNvPr>
            <p:cNvSpPr txBox="1"/>
            <p:nvPr/>
          </p:nvSpPr>
          <p:spPr>
            <a:xfrm>
              <a:off x="2078431" y="1895061"/>
              <a:ext cx="530915" cy="261610"/>
            </a:xfrm>
            <a:prstGeom prst="rect">
              <a:avLst/>
            </a:prstGeom>
            <a:noFill/>
          </p:spPr>
          <p:txBody>
            <a:bodyPr wrap="none" rtlCol="0">
              <a:spAutoFit/>
            </a:bodyPr>
            <a:lstStyle/>
            <a:p>
              <a:r>
                <a:rPr lang="en-US" sz="1100" b="1" dirty="0">
                  <a:solidFill>
                    <a:schemeClr val="tx2"/>
                  </a:solidFill>
                  <a:latin typeface="Montserrat" panose="00000500000000000000" pitchFamily="50" charset="0"/>
                </a:rPr>
                <a:t>Infra</a:t>
              </a:r>
            </a:p>
          </p:txBody>
        </p:sp>
        <p:grpSp>
          <p:nvGrpSpPr>
            <p:cNvPr id="61" name="Group 60">
              <a:extLst>
                <a:ext uri="{FF2B5EF4-FFF2-40B4-BE49-F238E27FC236}">
                  <a16:creationId xmlns:a16="http://schemas.microsoft.com/office/drawing/2014/main" id="{A7F0FC34-B10E-41AB-9BED-947E91EB76A7}"/>
                </a:ext>
              </a:extLst>
            </p:cNvPr>
            <p:cNvGrpSpPr/>
            <p:nvPr/>
          </p:nvGrpSpPr>
          <p:grpSpPr>
            <a:xfrm>
              <a:off x="2064142" y="2270555"/>
              <a:ext cx="3164408" cy="268624"/>
              <a:chOff x="2311741" y="2545358"/>
              <a:chExt cx="3164408" cy="268624"/>
            </a:xfrm>
          </p:grpSpPr>
          <p:sp>
            <p:nvSpPr>
              <p:cNvPr id="66" name="Rectangle 65">
                <a:extLst>
                  <a:ext uri="{FF2B5EF4-FFF2-40B4-BE49-F238E27FC236}">
                    <a16:creationId xmlns:a16="http://schemas.microsoft.com/office/drawing/2014/main" id="{A2C368BD-5A01-4205-8495-1A989987E4FD}"/>
                  </a:ext>
                </a:extLst>
              </p:cNvPr>
              <p:cNvSpPr/>
              <p:nvPr/>
            </p:nvSpPr>
            <p:spPr>
              <a:xfrm>
                <a:off x="2311741" y="2545358"/>
                <a:ext cx="3164408" cy="2686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20040" rtlCol="0" anchor="ctr"/>
              <a:lstStyle/>
              <a:p>
                <a:r>
                  <a:rPr lang="en-US" sz="1000" dirty="0">
                    <a:solidFill>
                      <a:schemeClr val="tx2"/>
                    </a:solidFill>
                    <a:latin typeface="Montserrat" panose="00000500000000000000" pitchFamily="50" charset="0"/>
                  </a:rPr>
                  <a:t>Authentication with 3</a:t>
                </a:r>
                <a:r>
                  <a:rPr lang="en-US" sz="1000" baseline="30000" dirty="0">
                    <a:solidFill>
                      <a:schemeClr val="tx2"/>
                    </a:solidFill>
                    <a:latin typeface="Montserrat" panose="00000500000000000000" pitchFamily="50" charset="0"/>
                  </a:rPr>
                  <a:t>rd</a:t>
                </a:r>
                <a:r>
                  <a:rPr lang="en-US" sz="1000" dirty="0">
                    <a:solidFill>
                      <a:schemeClr val="tx2"/>
                    </a:solidFill>
                    <a:latin typeface="Montserrat" panose="00000500000000000000" pitchFamily="50" charset="0"/>
                  </a:rPr>
                  <a:t> party data</a:t>
                </a:r>
              </a:p>
            </p:txBody>
          </p:sp>
          <p:sp>
            <p:nvSpPr>
              <p:cNvPr id="67" name="Rectangle: Rounded Corners 66">
                <a:extLst>
                  <a:ext uri="{FF2B5EF4-FFF2-40B4-BE49-F238E27FC236}">
                    <a16:creationId xmlns:a16="http://schemas.microsoft.com/office/drawing/2014/main" id="{CB917194-6A55-4213-947B-0C1A2CD3497C}"/>
                  </a:ext>
                </a:extLst>
              </p:cNvPr>
              <p:cNvSpPr/>
              <p:nvPr/>
            </p:nvSpPr>
            <p:spPr>
              <a:xfrm flipH="1">
                <a:off x="2416823" y="2622400"/>
                <a:ext cx="114540" cy="11454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2" name="Straight Connector 61">
              <a:extLst>
                <a:ext uri="{FF2B5EF4-FFF2-40B4-BE49-F238E27FC236}">
                  <a16:creationId xmlns:a16="http://schemas.microsoft.com/office/drawing/2014/main" id="{46D6BE65-31B4-4154-B315-06738ED45494}"/>
                </a:ext>
              </a:extLst>
            </p:cNvPr>
            <p:cNvCxnSpPr/>
            <p:nvPr/>
          </p:nvCxnSpPr>
          <p:spPr>
            <a:xfrm>
              <a:off x="2169224" y="2213613"/>
              <a:ext cx="2954244"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30090690-92AF-4473-87BD-A4064387D5DE}"/>
                </a:ext>
              </a:extLst>
            </p:cNvPr>
            <p:cNvGrpSpPr/>
            <p:nvPr/>
          </p:nvGrpSpPr>
          <p:grpSpPr>
            <a:xfrm>
              <a:off x="2064142" y="2553374"/>
              <a:ext cx="3164408" cy="268624"/>
              <a:chOff x="2311741" y="2545358"/>
              <a:chExt cx="3164408" cy="268624"/>
            </a:xfrm>
          </p:grpSpPr>
          <p:sp>
            <p:nvSpPr>
              <p:cNvPr id="64" name="Rectangle 63">
                <a:extLst>
                  <a:ext uri="{FF2B5EF4-FFF2-40B4-BE49-F238E27FC236}">
                    <a16:creationId xmlns:a16="http://schemas.microsoft.com/office/drawing/2014/main" id="{EAC4B196-A8E3-4576-87AA-A29C4C79ACD9}"/>
                  </a:ext>
                </a:extLst>
              </p:cNvPr>
              <p:cNvSpPr/>
              <p:nvPr/>
            </p:nvSpPr>
            <p:spPr>
              <a:xfrm>
                <a:off x="2311741" y="2545358"/>
                <a:ext cx="3164408" cy="2686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20040" rtlCol="0" anchor="ctr"/>
              <a:lstStyle/>
              <a:p>
                <a:r>
                  <a:rPr lang="en-US" sz="1000" dirty="0">
                    <a:solidFill>
                      <a:schemeClr val="tx2"/>
                    </a:solidFill>
                    <a:latin typeface="Montserrat" panose="00000500000000000000" pitchFamily="50" charset="0"/>
                  </a:rPr>
                  <a:t>Custom report with AI prediction</a:t>
                </a:r>
              </a:p>
            </p:txBody>
          </p:sp>
          <p:sp>
            <p:nvSpPr>
              <p:cNvPr id="65" name="Rectangle: Rounded Corners 64">
                <a:extLst>
                  <a:ext uri="{FF2B5EF4-FFF2-40B4-BE49-F238E27FC236}">
                    <a16:creationId xmlns:a16="http://schemas.microsoft.com/office/drawing/2014/main" id="{4B9A9A60-9611-4FE7-A3D7-9032CE17D9A7}"/>
                  </a:ext>
                </a:extLst>
              </p:cNvPr>
              <p:cNvSpPr/>
              <p:nvPr/>
            </p:nvSpPr>
            <p:spPr>
              <a:xfrm flipH="1">
                <a:off x="2416823" y="2622400"/>
                <a:ext cx="114540" cy="11454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6" name="TextBox 75">
            <a:extLst>
              <a:ext uri="{FF2B5EF4-FFF2-40B4-BE49-F238E27FC236}">
                <a16:creationId xmlns:a16="http://schemas.microsoft.com/office/drawing/2014/main" id="{00ADBCD8-76BD-4C35-A51A-FABE8121A6E9}"/>
              </a:ext>
            </a:extLst>
          </p:cNvPr>
          <p:cNvSpPr txBox="1"/>
          <p:nvPr/>
        </p:nvSpPr>
        <p:spPr>
          <a:xfrm>
            <a:off x="904820" y="4476749"/>
            <a:ext cx="917239" cy="276999"/>
          </a:xfrm>
          <a:prstGeom prst="rect">
            <a:avLst/>
          </a:prstGeom>
          <a:noFill/>
        </p:spPr>
        <p:txBody>
          <a:bodyPr wrap="none" rtlCol="0">
            <a:spAutoFit/>
          </a:bodyPr>
          <a:lstStyle/>
          <a:p>
            <a:pPr algn="r"/>
            <a:r>
              <a:rPr lang="en-US" sz="1200" b="1" dirty="0">
                <a:solidFill>
                  <a:schemeClr val="tx2">
                    <a:lumMod val="60000"/>
                    <a:lumOff val="40000"/>
                  </a:schemeClr>
                </a:solidFill>
                <a:latin typeface="Montserrat" panose="00000500000000000000" pitchFamily="50" charset="0"/>
              </a:rPr>
              <a:t>2021 – Q2</a:t>
            </a:r>
          </a:p>
        </p:txBody>
      </p:sp>
      <p:grpSp>
        <p:nvGrpSpPr>
          <p:cNvPr id="77" name="Group 76">
            <a:extLst>
              <a:ext uri="{FF2B5EF4-FFF2-40B4-BE49-F238E27FC236}">
                <a16:creationId xmlns:a16="http://schemas.microsoft.com/office/drawing/2014/main" id="{A00DFF99-ABFC-4700-ACEE-E0DC7F96C7C0}"/>
              </a:ext>
            </a:extLst>
          </p:cNvPr>
          <p:cNvGrpSpPr/>
          <p:nvPr/>
        </p:nvGrpSpPr>
        <p:grpSpPr>
          <a:xfrm>
            <a:off x="2064142" y="5310257"/>
            <a:ext cx="3164408" cy="926937"/>
            <a:chOff x="2064142" y="1895061"/>
            <a:chExt cx="3164408" cy="926937"/>
          </a:xfrm>
        </p:grpSpPr>
        <p:sp>
          <p:nvSpPr>
            <p:cNvPr id="107" name="TextBox 106">
              <a:extLst>
                <a:ext uri="{FF2B5EF4-FFF2-40B4-BE49-F238E27FC236}">
                  <a16:creationId xmlns:a16="http://schemas.microsoft.com/office/drawing/2014/main" id="{1E0A85B2-35E5-431A-913B-6AE3691DB0CD}"/>
                </a:ext>
              </a:extLst>
            </p:cNvPr>
            <p:cNvSpPr txBox="1"/>
            <p:nvPr/>
          </p:nvSpPr>
          <p:spPr>
            <a:xfrm>
              <a:off x="2078431" y="1895061"/>
              <a:ext cx="1378904" cy="261610"/>
            </a:xfrm>
            <a:prstGeom prst="rect">
              <a:avLst/>
            </a:prstGeom>
            <a:noFill/>
          </p:spPr>
          <p:txBody>
            <a:bodyPr wrap="none" rtlCol="0">
              <a:spAutoFit/>
            </a:bodyPr>
            <a:lstStyle/>
            <a:p>
              <a:r>
                <a:rPr lang="en-US" sz="1100" b="1" dirty="0">
                  <a:solidFill>
                    <a:schemeClr val="tx2"/>
                  </a:solidFill>
                  <a:latin typeface="Montserrat" panose="00000500000000000000" pitchFamily="50" charset="0"/>
                </a:rPr>
                <a:t>Finance/Tooling</a:t>
              </a:r>
            </a:p>
          </p:txBody>
        </p:sp>
        <p:grpSp>
          <p:nvGrpSpPr>
            <p:cNvPr id="108" name="Group 107">
              <a:extLst>
                <a:ext uri="{FF2B5EF4-FFF2-40B4-BE49-F238E27FC236}">
                  <a16:creationId xmlns:a16="http://schemas.microsoft.com/office/drawing/2014/main" id="{986D68F7-702B-478A-A258-279BCF7CD3C4}"/>
                </a:ext>
              </a:extLst>
            </p:cNvPr>
            <p:cNvGrpSpPr/>
            <p:nvPr/>
          </p:nvGrpSpPr>
          <p:grpSpPr>
            <a:xfrm>
              <a:off x="2064142" y="2270555"/>
              <a:ext cx="3164408" cy="268624"/>
              <a:chOff x="2311741" y="2545358"/>
              <a:chExt cx="3164408" cy="268624"/>
            </a:xfrm>
          </p:grpSpPr>
          <p:sp>
            <p:nvSpPr>
              <p:cNvPr id="113" name="Rectangle 112">
                <a:extLst>
                  <a:ext uri="{FF2B5EF4-FFF2-40B4-BE49-F238E27FC236}">
                    <a16:creationId xmlns:a16="http://schemas.microsoft.com/office/drawing/2014/main" id="{0B551691-2F39-4721-AA2D-0F8BA574DE0F}"/>
                  </a:ext>
                </a:extLst>
              </p:cNvPr>
              <p:cNvSpPr/>
              <p:nvPr/>
            </p:nvSpPr>
            <p:spPr>
              <a:xfrm>
                <a:off x="2311741" y="2545358"/>
                <a:ext cx="3164408" cy="2686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20040" rtlCol="0" anchor="ctr"/>
              <a:lstStyle/>
              <a:p>
                <a:r>
                  <a:rPr lang="en-US" sz="1000" dirty="0">
                    <a:solidFill>
                      <a:schemeClr val="tx2"/>
                    </a:solidFill>
                    <a:latin typeface="Montserrat" panose="00000500000000000000" pitchFamily="50" charset="0"/>
                  </a:rPr>
                  <a:t>New partner portal for faster onboarding</a:t>
                </a:r>
              </a:p>
            </p:txBody>
          </p:sp>
          <p:sp>
            <p:nvSpPr>
              <p:cNvPr id="114" name="Rectangle: Rounded Corners 113">
                <a:extLst>
                  <a:ext uri="{FF2B5EF4-FFF2-40B4-BE49-F238E27FC236}">
                    <a16:creationId xmlns:a16="http://schemas.microsoft.com/office/drawing/2014/main" id="{D8331CFA-DBF0-424E-ABBF-50BE0E2CB352}"/>
                  </a:ext>
                </a:extLst>
              </p:cNvPr>
              <p:cNvSpPr/>
              <p:nvPr/>
            </p:nvSpPr>
            <p:spPr>
              <a:xfrm flipH="1">
                <a:off x="2416823" y="2622400"/>
                <a:ext cx="114540" cy="11454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9" name="Straight Connector 108">
              <a:extLst>
                <a:ext uri="{FF2B5EF4-FFF2-40B4-BE49-F238E27FC236}">
                  <a16:creationId xmlns:a16="http://schemas.microsoft.com/office/drawing/2014/main" id="{EE21B17F-F405-45FB-9009-4A0EEF4DA5A0}"/>
                </a:ext>
              </a:extLst>
            </p:cNvPr>
            <p:cNvCxnSpPr/>
            <p:nvPr/>
          </p:nvCxnSpPr>
          <p:spPr>
            <a:xfrm>
              <a:off x="2169224" y="2213613"/>
              <a:ext cx="2954244"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31108266-48A4-4FD2-B808-A7ABD57FB76A}"/>
                </a:ext>
              </a:extLst>
            </p:cNvPr>
            <p:cNvGrpSpPr/>
            <p:nvPr/>
          </p:nvGrpSpPr>
          <p:grpSpPr>
            <a:xfrm>
              <a:off x="2064142" y="2553374"/>
              <a:ext cx="3164408" cy="268624"/>
              <a:chOff x="2311741" y="2545358"/>
              <a:chExt cx="3164408" cy="268624"/>
            </a:xfrm>
          </p:grpSpPr>
          <p:sp>
            <p:nvSpPr>
              <p:cNvPr id="111" name="Rectangle 110">
                <a:extLst>
                  <a:ext uri="{FF2B5EF4-FFF2-40B4-BE49-F238E27FC236}">
                    <a16:creationId xmlns:a16="http://schemas.microsoft.com/office/drawing/2014/main" id="{461D1591-83B4-46AF-98AE-367552071E92}"/>
                  </a:ext>
                </a:extLst>
              </p:cNvPr>
              <p:cNvSpPr/>
              <p:nvPr/>
            </p:nvSpPr>
            <p:spPr>
              <a:xfrm>
                <a:off x="2311741" y="2545358"/>
                <a:ext cx="3164408" cy="2686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20040" rtlCol="0" anchor="ctr"/>
              <a:lstStyle/>
              <a:p>
                <a:r>
                  <a:rPr lang="en-US" sz="1000" dirty="0">
                    <a:solidFill>
                      <a:schemeClr val="tx2"/>
                    </a:solidFill>
                    <a:latin typeface="Montserrat" panose="00000500000000000000" pitchFamily="50" charset="0"/>
                  </a:rPr>
                  <a:t>New idea associated with grouped reports</a:t>
                </a:r>
              </a:p>
            </p:txBody>
          </p:sp>
          <p:sp>
            <p:nvSpPr>
              <p:cNvPr id="112" name="Rectangle: Rounded Corners 111">
                <a:extLst>
                  <a:ext uri="{FF2B5EF4-FFF2-40B4-BE49-F238E27FC236}">
                    <a16:creationId xmlns:a16="http://schemas.microsoft.com/office/drawing/2014/main" id="{6F2E1C73-01D1-4082-9868-B120E84D622D}"/>
                  </a:ext>
                </a:extLst>
              </p:cNvPr>
              <p:cNvSpPr/>
              <p:nvPr/>
            </p:nvSpPr>
            <p:spPr>
              <a:xfrm flipH="1">
                <a:off x="2416823" y="2622400"/>
                <a:ext cx="114540" cy="11454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8" name="Group 77">
            <a:extLst>
              <a:ext uri="{FF2B5EF4-FFF2-40B4-BE49-F238E27FC236}">
                <a16:creationId xmlns:a16="http://schemas.microsoft.com/office/drawing/2014/main" id="{FB723424-4379-41C7-9C35-5B25FA828F7D}"/>
              </a:ext>
            </a:extLst>
          </p:cNvPr>
          <p:cNvGrpSpPr/>
          <p:nvPr/>
        </p:nvGrpSpPr>
        <p:grpSpPr>
          <a:xfrm>
            <a:off x="2064142" y="4476749"/>
            <a:ext cx="3164408" cy="644118"/>
            <a:chOff x="2064142" y="1895061"/>
            <a:chExt cx="3164408" cy="644118"/>
          </a:xfrm>
        </p:grpSpPr>
        <p:sp>
          <p:nvSpPr>
            <p:cNvPr id="102" name="TextBox 101">
              <a:extLst>
                <a:ext uri="{FF2B5EF4-FFF2-40B4-BE49-F238E27FC236}">
                  <a16:creationId xmlns:a16="http://schemas.microsoft.com/office/drawing/2014/main" id="{6EE19477-91B7-4364-87CD-273B819AA09D}"/>
                </a:ext>
              </a:extLst>
            </p:cNvPr>
            <p:cNvSpPr txBox="1"/>
            <p:nvPr/>
          </p:nvSpPr>
          <p:spPr>
            <a:xfrm>
              <a:off x="2078431" y="1895061"/>
              <a:ext cx="596638" cy="261610"/>
            </a:xfrm>
            <a:prstGeom prst="rect">
              <a:avLst/>
            </a:prstGeom>
            <a:noFill/>
          </p:spPr>
          <p:txBody>
            <a:bodyPr wrap="none" rtlCol="0">
              <a:spAutoFit/>
            </a:bodyPr>
            <a:lstStyle/>
            <a:p>
              <a:r>
                <a:rPr lang="en-US" sz="1100" b="1" dirty="0">
                  <a:solidFill>
                    <a:schemeClr val="tx2"/>
                  </a:solidFill>
                  <a:latin typeface="Montserrat" panose="00000500000000000000" pitchFamily="50" charset="0"/>
                </a:rPr>
                <a:t>Users</a:t>
              </a:r>
            </a:p>
          </p:txBody>
        </p:sp>
        <p:grpSp>
          <p:nvGrpSpPr>
            <p:cNvPr id="103" name="Group 102">
              <a:extLst>
                <a:ext uri="{FF2B5EF4-FFF2-40B4-BE49-F238E27FC236}">
                  <a16:creationId xmlns:a16="http://schemas.microsoft.com/office/drawing/2014/main" id="{21E93E2A-123C-4C61-8083-52BD6E3D9FAD}"/>
                </a:ext>
              </a:extLst>
            </p:cNvPr>
            <p:cNvGrpSpPr/>
            <p:nvPr/>
          </p:nvGrpSpPr>
          <p:grpSpPr>
            <a:xfrm>
              <a:off x="2064142" y="2270555"/>
              <a:ext cx="3164408" cy="268624"/>
              <a:chOff x="2311741" y="2545358"/>
              <a:chExt cx="3164408" cy="268624"/>
            </a:xfrm>
          </p:grpSpPr>
          <p:sp>
            <p:nvSpPr>
              <p:cNvPr id="105" name="Rectangle 104">
                <a:extLst>
                  <a:ext uri="{FF2B5EF4-FFF2-40B4-BE49-F238E27FC236}">
                    <a16:creationId xmlns:a16="http://schemas.microsoft.com/office/drawing/2014/main" id="{C8E9BBDA-B50A-4D84-AF5A-F486AB3EAF97}"/>
                  </a:ext>
                </a:extLst>
              </p:cNvPr>
              <p:cNvSpPr/>
              <p:nvPr/>
            </p:nvSpPr>
            <p:spPr>
              <a:xfrm>
                <a:off x="2311741" y="2545358"/>
                <a:ext cx="3164408" cy="2686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20040" rtlCol="0" anchor="ctr"/>
              <a:lstStyle/>
              <a:p>
                <a:r>
                  <a:rPr lang="en-US" sz="1000" dirty="0">
                    <a:solidFill>
                      <a:schemeClr val="tx2"/>
                    </a:solidFill>
                    <a:latin typeface="Montserrat" panose="00000500000000000000" pitchFamily="50" charset="0"/>
                  </a:rPr>
                  <a:t>Integrate with SDFC</a:t>
                </a:r>
              </a:p>
            </p:txBody>
          </p:sp>
          <p:sp>
            <p:nvSpPr>
              <p:cNvPr id="106" name="Rectangle: Rounded Corners 105">
                <a:extLst>
                  <a:ext uri="{FF2B5EF4-FFF2-40B4-BE49-F238E27FC236}">
                    <a16:creationId xmlns:a16="http://schemas.microsoft.com/office/drawing/2014/main" id="{4E70909B-4D19-4B34-BA3A-7609D93D9595}"/>
                  </a:ext>
                </a:extLst>
              </p:cNvPr>
              <p:cNvSpPr/>
              <p:nvPr/>
            </p:nvSpPr>
            <p:spPr>
              <a:xfrm flipH="1">
                <a:off x="2416823" y="2622400"/>
                <a:ext cx="114540" cy="11454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4" name="Straight Connector 103">
              <a:extLst>
                <a:ext uri="{FF2B5EF4-FFF2-40B4-BE49-F238E27FC236}">
                  <a16:creationId xmlns:a16="http://schemas.microsoft.com/office/drawing/2014/main" id="{34965DD8-77A6-4C7B-B0B0-D42D382A40BB}"/>
                </a:ext>
              </a:extLst>
            </p:cNvPr>
            <p:cNvCxnSpPr/>
            <p:nvPr/>
          </p:nvCxnSpPr>
          <p:spPr>
            <a:xfrm>
              <a:off x="2169224" y="2213613"/>
              <a:ext cx="2954244"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79" name="TextBox 78">
            <a:extLst>
              <a:ext uri="{FF2B5EF4-FFF2-40B4-BE49-F238E27FC236}">
                <a16:creationId xmlns:a16="http://schemas.microsoft.com/office/drawing/2014/main" id="{A9177979-474A-4F2F-9C0C-35BBD211E6B3}"/>
              </a:ext>
            </a:extLst>
          </p:cNvPr>
          <p:cNvSpPr txBox="1"/>
          <p:nvPr/>
        </p:nvSpPr>
        <p:spPr>
          <a:xfrm>
            <a:off x="5484930" y="4476749"/>
            <a:ext cx="1008609" cy="261610"/>
          </a:xfrm>
          <a:prstGeom prst="rect">
            <a:avLst/>
          </a:prstGeom>
          <a:noFill/>
        </p:spPr>
        <p:txBody>
          <a:bodyPr wrap="none" rtlCol="0">
            <a:spAutoFit/>
          </a:bodyPr>
          <a:lstStyle/>
          <a:p>
            <a:r>
              <a:rPr lang="en-US" sz="1100" b="1" dirty="0">
                <a:solidFill>
                  <a:schemeClr val="tx2"/>
                </a:solidFill>
                <a:latin typeface="Montserrat" panose="00000500000000000000" pitchFamily="50" charset="0"/>
              </a:rPr>
              <a:t>Businesses</a:t>
            </a:r>
          </a:p>
        </p:txBody>
      </p:sp>
      <p:grpSp>
        <p:nvGrpSpPr>
          <p:cNvPr id="80" name="Group 79">
            <a:extLst>
              <a:ext uri="{FF2B5EF4-FFF2-40B4-BE49-F238E27FC236}">
                <a16:creationId xmlns:a16="http://schemas.microsoft.com/office/drawing/2014/main" id="{C3543AB0-22D4-474E-87B7-8C62A72B2E27}"/>
              </a:ext>
            </a:extLst>
          </p:cNvPr>
          <p:cNvGrpSpPr/>
          <p:nvPr/>
        </p:nvGrpSpPr>
        <p:grpSpPr>
          <a:xfrm>
            <a:off x="5470641" y="4852243"/>
            <a:ext cx="3164408" cy="268624"/>
            <a:chOff x="2311741" y="2545358"/>
            <a:chExt cx="3164408" cy="268624"/>
          </a:xfrm>
        </p:grpSpPr>
        <p:sp>
          <p:nvSpPr>
            <p:cNvPr id="100" name="Rectangle 99">
              <a:extLst>
                <a:ext uri="{FF2B5EF4-FFF2-40B4-BE49-F238E27FC236}">
                  <a16:creationId xmlns:a16="http://schemas.microsoft.com/office/drawing/2014/main" id="{85B39C55-BD1F-49E2-90B6-EA8A109B9E57}"/>
                </a:ext>
              </a:extLst>
            </p:cNvPr>
            <p:cNvSpPr/>
            <p:nvPr/>
          </p:nvSpPr>
          <p:spPr>
            <a:xfrm>
              <a:off x="2311741" y="2545358"/>
              <a:ext cx="3164408" cy="2686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20040" rtlCol="0" anchor="t" anchorCtr="0"/>
            <a:lstStyle/>
            <a:p>
              <a:r>
                <a:rPr lang="en-US" sz="1000" dirty="0">
                  <a:solidFill>
                    <a:schemeClr val="tx2"/>
                  </a:solidFill>
                  <a:latin typeface="Montserrat" panose="00000500000000000000" pitchFamily="50" charset="0"/>
                </a:rPr>
                <a:t>Transactional balance report</a:t>
              </a:r>
            </a:p>
          </p:txBody>
        </p:sp>
        <p:sp>
          <p:nvSpPr>
            <p:cNvPr id="101" name="Rectangle: Rounded Corners 100">
              <a:extLst>
                <a:ext uri="{FF2B5EF4-FFF2-40B4-BE49-F238E27FC236}">
                  <a16:creationId xmlns:a16="http://schemas.microsoft.com/office/drawing/2014/main" id="{21D92624-6293-458C-9D69-F3B3F34C649B}"/>
                </a:ext>
              </a:extLst>
            </p:cNvPr>
            <p:cNvSpPr/>
            <p:nvPr/>
          </p:nvSpPr>
          <p:spPr>
            <a:xfrm flipH="1">
              <a:off x="2416823" y="2622400"/>
              <a:ext cx="114540" cy="11454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1" name="Straight Connector 80">
            <a:extLst>
              <a:ext uri="{FF2B5EF4-FFF2-40B4-BE49-F238E27FC236}">
                <a16:creationId xmlns:a16="http://schemas.microsoft.com/office/drawing/2014/main" id="{D1B2D87B-1F3F-464F-9689-08B5ABAC0AF4}"/>
              </a:ext>
            </a:extLst>
          </p:cNvPr>
          <p:cNvCxnSpPr/>
          <p:nvPr/>
        </p:nvCxnSpPr>
        <p:spPr>
          <a:xfrm>
            <a:off x="5575723" y="4795301"/>
            <a:ext cx="2954244"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1B017D57-752C-4B6C-86D8-0799D66A0982}"/>
              </a:ext>
            </a:extLst>
          </p:cNvPr>
          <p:cNvGrpSpPr/>
          <p:nvPr/>
        </p:nvGrpSpPr>
        <p:grpSpPr>
          <a:xfrm>
            <a:off x="5470641" y="5135062"/>
            <a:ext cx="3164408" cy="268624"/>
            <a:chOff x="2311741" y="2688239"/>
            <a:chExt cx="3164408" cy="268624"/>
          </a:xfrm>
        </p:grpSpPr>
        <p:sp>
          <p:nvSpPr>
            <p:cNvPr id="98" name="Rectangle 97">
              <a:extLst>
                <a:ext uri="{FF2B5EF4-FFF2-40B4-BE49-F238E27FC236}">
                  <a16:creationId xmlns:a16="http://schemas.microsoft.com/office/drawing/2014/main" id="{A45EFFA8-B91E-4BED-B14E-30DC38FB87FF}"/>
                </a:ext>
              </a:extLst>
            </p:cNvPr>
            <p:cNvSpPr/>
            <p:nvPr/>
          </p:nvSpPr>
          <p:spPr>
            <a:xfrm>
              <a:off x="2311741" y="2688239"/>
              <a:ext cx="3164408" cy="2686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20040" rtlCol="0" anchor="ctr"/>
            <a:lstStyle/>
            <a:p>
              <a:r>
                <a:rPr lang="en-US" sz="1000" dirty="0">
                  <a:solidFill>
                    <a:schemeClr val="tx2"/>
                  </a:solidFill>
                  <a:latin typeface="Montserrat" panose="00000500000000000000" pitchFamily="50" charset="0"/>
                </a:rPr>
                <a:t>Module layout and integration</a:t>
              </a:r>
            </a:p>
          </p:txBody>
        </p:sp>
        <p:sp>
          <p:nvSpPr>
            <p:cNvPr id="99" name="Rectangle: Rounded Corners 98">
              <a:extLst>
                <a:ext uri="{FF2B5EF4-FFF2-40B4-BE49-F238E27FC236}">
                  <a16:creationId xmlns:a16="http://schemas.microsoft.com/office/drawing/2014/main" id="{725B297C-3EB9-4665-91C4-596736C1A6D6}"/>
                </a:ext>
              </a:extLst>
            </p:cNvPr>
            <p:cNvSpPr/>
            <p:nvPr/>
          </p:nvSpPr>
          <p:spPr>
            <a:xfrm flipH="1">
              <a:off x="2416823" y="2765281"/>
              <a:ext cx="114540" cy="11454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 name="TextBox 84">
            <a:extLst>
              <a:ext uri="{FF2B5EF4-FFF2-40B4-BE49-F238E27FC236}">
                <a16:creationId xmlns:a16="http://schemas.microsoft.com/office/drawing/2014/main" id="{4304A607-F570-4453-A0D7-A1ACA5CEC9BD}"/>
              </a:ext>
            </a:extLst>
          </p:cNvPr>
          <p:cNvSpPr txBox="1"/>
          <p:nvPr/>
        </p:nvSpPr>
        <p:spPr>
          <a:xfrm>
            <a:off x="8885212" y="4476749"/>
            <a:ext cx="1378904" cy="261610"/>
          </a:xfrm>
          <a:prstGeom prst="rect">
            <a:avLst/>
          </a:prstGeom>
          <a:noFill/>
        </p:spPr>
        <p:txBody>
          <a:bodyPr wrap="none" rtlCol="0">
            <a:spAutoFit/>
          </a:bodyPr>
          <a:lstStyle/>
          <a:p>
            <a:r>
              <a:rPr lang="en-US" sz="1100" b="1" dirty="0">
                <a:solidFill>
                  <a:schemeClr val="tx2"/>
                </a:solidFill>
                <a:latin typeface="Montserrat" panose="00000500000000000000" pitchFamily="50" charset="0"/>
              </a:rPr>
              <a:t>Finance/Tooling</a:t>
            </a:r>
          </a:p>
        </p:txBody>
      </p:sp>
      <p:grpSp>
        <p:nvGrpSpPr>
          <p:cNvPr id="86" name="Group 85">
            <a:extLst>
              <a:ext uri="{FF2B5EF4-FFF2-40B4-BE49-F238E27FC236}">
                <a16:creationId xmlns:a16="http://schemas.microsoft.com/office/drawing/2014/main" id="{36BB299D-5528-4996-9959-1717FF08EF9D}"/>
              </a:ext>
            </a:extLst>
          </p:cNvPr>
          <p:cNvGrpSpPr/>
          <p:nvPr/>
        </p:nvGrpSpPr>
        <p:grpSpPr>
          <a:xfrm>
            <a:off x="8870923" y="4852243"/>
            <a:ext cx="3164408" cy="268624"/>
            <a:chOff x="2311741" y="2545358"/>
            <a:chExt cx="3164408" cy="268624"/>
          </a:xfrm>
        </p:grpSpPr>
        <p:sp>
          <p:nvSpPr>
            <p:cNvPr id="91" name="Rectangle 90">
              <a:extLst>
                <a:ext uri="{FF2B5EF4-FFF2-40B4-BE49-F238E27FC236}">
                  <a16:creationId xmlns:a16="http://schemas.microsoft.com/office/drawing/2014/main" id="{291EF73C-D536-4ECE-A715-807E68FE8E1F}"/>
                </a:ext>
              </a:extLst>
            </p:cNvPr>
            <p:cNvSpPr/>
            <p:nvPr/>
          </p:nvSpPr>
          <p:spPr>
            <a:xfrm>
              <a:off x="2311741" y="2545358"/>
              <a:ext cx="3164408" cy="2686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20040" rtlCol="0" anchor="ctr"/>
            <a:lstStyle/>
            <a:p>
              <a:r>
                <a:rPr lang="en-US" sz="1000" dirty="0">
                  <a:solidFill>
                    <a:schemeClr val="tx2"/>
                  </a:solidFill>
                  <a:latin typeface="Montserrat" panose="00000500000000000000" pitchFamily="50" charset="0"/>
                </a:rPr>
                <a:t>Payment Exceptions</a:t>
              </a:r>
            </a:p>
          </p:txBody>
        </p:sp>
        <p:sp>
          <p:nvSpPr>
            <p:cNvPr id="92" name="Rectangle: Rounded Corners 91">
              <a:extLst>
                <a:ext uri="{FF2B5EF4-FFF2-40B4-BE49-F238E27FC236}">
                  <a16:creationId xmlns:a16="http://schemas.microsoft.com/office/drawing/2014/main" id="{3150A7E2-7220-4332-A6E4-32AF80477B00}"/>
                </a:ext>
              </a:extLst>
            </p:cNvPr>
            <p:cNvSpPr/>
            <p:nvPr/>
          </p:nvSpPr>
          <p:spPr>
            <a:xfrm flipH="1">
              <a:off x="2416823" y="2622400"/>
              <a:ext cx="114540" cy="11454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7" name="Straight Connector 86">
            <a:extLst>
              <a:ext uri="{FF2B5EF4-FFF2-40B4-BE49-F238E27FC236}">
                <a16:creationId xmlns:a16="http://schemas.microsoft.com/office/drawing/2014/main" id="{820AEFE7-515F-4D8C-9A1E-2AF7E81AE6DE}"/>
              </a:ext>
            </a:extLst>
          </p:cNvPr>
          <p:cNvCxnSpPr/>
          <p:nvPr/>
        </p:nvCxnSpPr>
        <p:spPr>
          <a:xfrm>
            <a:off x="8976005" y="4795301"/>
            <a:ext cx="2954244"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361DB94B-7398-45F7-92ED-236F2A645341}"/>
              </a:ext>
            </a:extLst>
          </p:cNvPr>
          <p:cNvGrpSpPr/>
          <p:nvPr/>
        </p:nvGrpSpPr>
        <p:grpSpPr>
          <a:xfrm>
            <a:off x="8870923" y="5135062"/>
            <a:ext cx="3164408" cy="268624"/>
            <a:chOff x="2311741" y="2545358"/>
            <a:chExt cx="3164408" cy="268624"/>
          </a:xfrm>
        </p:grpSpPr>
        <p:sp>
          <p:nvSpPr>
            <p:cNvPr id="89" name="Rectangle 88">
              <a:extLst>
                <a:ext uri="{FF2B5EF4-FFF2-40B4-BE49-F238E27FC236}">
                  <a16:creationId xmlns:a16="http://schemas.microsoft.com/office/drawing/2014/main" id="{4B6978AE-F1A6-484A-B17D-F6A58C3F5059}"/>
                </a:ext>
              </a:extLst>
            </p:cNvPr>
            <p:cNvSpPr/>
            <p:nvPr/>
          </p:nvSpPr>
          <p:spPr>
            <a:xfrm>
              <a:off x="2311741" y="2545358"/>
              <a:ext cx="3164408" cy="2686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20040" rtlCol="0" anchor="ctr"/>
            <a:lstStyle/>
            <a:p>
              <a:r>
                <a:rPr lang="en-US" sz="1000" dirty="0">
                  <a:solidFill>
                    <a:schemeClr val="tx2"/>
                  </a:solidFill>
                  <a:latin typeface="Montserrat" panose="00000500000000000000" pitchFamily="50" charset="0"/>
                </a:rPr>
                <a:t>Train with the 3 new data source</a:t>
              </a:r>
            </a:p>
          </p:txBody>
        </p:sp>
        <p:sp>
          <p:nvSpPr>
            <p:cNvPr id="90" name="Rectangle: Rounded Corners 89">
              <a:extLst>
                <a:ext uri="{FF2B5EF4-FFF2-40B4-BE49-F238E27FC236}">
                  <a16:creationId xmlns:a16="http://schemas.microsoft.com/office/drawing/2014/main" id="{46F18F1A-6E19-455A-91B8-198852921A33}"/>
                </a:ext>
              </a:extLst>
            </p:cNvPr>
            <p:cNvSpPr/>
            <p:nvPr/>
          </p:nvSpPr>
          <p:spPr>
            <a:xfrm flipH="1">
              <a:off x="2416823" y="2622400"/>
              <a:ext cx="114540" cy="11454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07716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EEFE24A2-38CF-4535-82D3-80291D729C8B}"/>
              </a:ext>
            </a:extLst>
          </p:cNvPr>
          <p:cNvSpPr/>
          <p:nvPr/>
        </p:nvSpPr>
        <p:spPr>
          <a:xfrm>
            <a:off x="3528484" y="581026"/>
            <a:ext cx="6105525" cy="5695950"/>
          </a:xfrm>
          <a:custGeom>
            <a:avLst/>
            <a:gdLst>
              <a:gd name="connsiteX0" fmla="*/ 225446 w 6105525"/>
              <a:gd name="connsiteY0" fmla="*/ 0 h 5695950"/>
              <a:gd name="connsiteX1" fmla="*/ 2364325 w 6105525"/>
              <a:gd name="connsiteY1" fmla="*/ 0 h 5695950"/>
              <a:gd name="connsiteX2" fmla="*/ 2501621 w 6105525"/>
              <a:gd name="connsiteY2" fmla="*/ 54134 h 5695950"/>
              <a:gd name="connsiteX3" fmla="*/ 6105525 w 6105525"/>
              <a:gd name="connsiteY3" fmla="*/ 5491163 h 5695950"/>
              <a:gd name="connsiteX4" fmla="*/ 6100347 w 6105525"/>
              <a:gd name="connsiteY4" fmla="*/ 5695950 h 5695950"/>
              <a:gd name="connsiteX5" fmla="*/ 3448050 w 6105525"/>
              <a:gd name="connsiteY5" fmla="*/ 5695950 h 5695950"/>
              <a:gd name="connsiteX6" fmla="*/ 0 w 6105525"/>
              <a:gd name="connsiteY6" fmla="*/ 2247900 h 5695950"/>
              <a:gd name="connsiteX7" fmla="*/ 0 w 6105525"/>
              <a:gd name="connsiteY7" fmla="*/ 225446 h 5695950"/>
              <a:gd name="connsiteX8" fmla="*/ 225446 w 6105525"/>
              <a:gd name="connsiteY8" fmla="*/ 0 h 569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5525" h="5695950">
                <a:moveTo>
                  <a:pt x="225446" y="0"/>
                </a:moveTo>
                <a:lnTo>
                  <a:pt x="2364325" y="0"/>
                </a:lnTo>
                <a:lnTo>
                  <a:pt x="2501621" y="54134"/>
                </a:lnTo>
                <a:cubicBezTo>
                  <a:pt x="4619485" y="949915"/>
                  <a:pt x="6105525" y="3046997"/>
                  <a:pt x="6105525" y="5491163"/>
                </a:cubicBezTo>
                <a:lnTo>
                  <a:pt x="6100347" y="5695950"/>
                </a:lnTo>
                <a:lnTo>
                  <a:pt x="3448050" y="5695950"/>
                </a:lnTo>
                <a:cubicBezTo>
                  <a:pt x="3448050" y="3791645"/>
                  <a:pt x="1904305" y="2247900"/>
                  <a:pt x="0" y="2247900"/>
                </a:cubicBezTo>
                <a:lnTo>
                  <a:pt x="0" y="225446"/>
                </a:lnTo>
                <a:cubicBezTo>
                  <a:pt x="0" y="100936"/>
                  <a:pt x="100936" y="0"/>
                  <a:pt x="225446" y="0"/>
                </a:cubicBezTo>
                <a:close/>
              </a:path>
            </a:pathLst>
          </a:custGeom>
          <a:gradFill>
            <a:gsLst>
              <a:gs pos="0">
                <a:schemeClr val="accent3">
                  <a:lumMod val="60000"/>
                  <a:lumOff val="40000"/>
                </a:schemeClr>
              </a:gs>
              <a:gs pos="100000">
                <a:schemeClr val="accent3">
                  <a:lumMod val="40000"/>
                  <a:lumOff val="60000"/>
                  <a:alpha val="0"/>
                </a:schemeClr>
              </a:gs>
            </a:gsLst>
            <a:lin ang="81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F1373568-1CCB-4AC3-9339-691D52543A59}"/>
              </a:ext>
            </a:extLst>
          </p:cNvPr>
          <p:cNvSpPr/>
          <p:nvPr/>
        </p:nvSpPr>
        <p:spPr>
          <a:xfrm>
            <a:off x="5892809" y="581026"/>
            <a:ext cx="5693825" cy="5695950"/>
          </a:xfrm>
          <a:custGeom>
            <a:avLst/>
            <a:gdLst>
              <a:gd name="connsiteX0" fmla="*/ 0 w 5693825"/>
              <a:gd name="connsiteY0" fmla="*/ 0 h 5695950"/>
              <a:gd name="connsiteX1" fmla="*/ 5468379 w 5693825"/>
              <a:gd name="connsiteY1" fmla="*/ 0 h 5695950"/>
              <a:gd name="connsiteX2" fmla="*/ 5693825 w 5693825"/>
              <a:gd name="connsiteY2" fmla="*/ 225446 h 5695950"/>
              <a:gd name="connsiteX3" fmla="*/ 5693825 w 5693825"/>
              <a:gd name="connsiteY3" fmla="*/ 5470504 h 5695950"/>
              <a:gd name="connsiteX4" fmla="*/ 5468379 w 5693825"/>
              <a:gd name="connsiteY4" fmla="*/ 5695950 h 5695950"/>
              <a:gd name="connsiteX5" fmla="*/ 3736022 w 5693825"/>
              <a:gd name="connsiteY5" fmla="*/ 5695950 h 5695950"/>
              <a:gd name="connsiteX6" fmla="*/ 3741200 w 5693825"/>
              <a:gd name="connsiteY6" fmla="*/ 5491163 h 5695950"/>
              <a:gd name="connsiteX7" fmla="*/ 137296 w 5693825"/>
              <a:gd name="connsiteY7" fmla="*/ 54134 h 5695950"/>
              <a:gd name="connsiteX8" fmla="*/ 0 w 5693825"/>
              <a:gd name="connsiteY8" fmla="*/ 0 h 569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93825" h="5695950">
                <a:moveTo>
                  <a:pt x="0" y="0"/>
                </a:moveTo>
                <a:lnTo>
                  <a:pt x="5468379" y="0"/>
                </a:lnTo>
                <a:cubicBezTo>
                  <a:pt x="5592889" y="0"/>
                  <a:pt x="5693825" y="100936"/>
                  <a:pt x="5693825" y="225446"/>
                </a:cubicBezTo>
                <a:lnTo>
                  <a:pt x="5693825" y="5470504"/>
                </a:lnTo>
                <a:cubicBezTo>
                  <a:pt x="5693825" y="5595014"/>
                  <a:pt x="5592889" y="5695950"/>
                  <a:pt x="5468379" y="5695950"/>
                </a:cubicBezTo>
                <a:lnTo>
                  <a:pt x="3736022" y="5695950"/>
                </a:lnTo>
                <a:lnTo>
                  <a:pt x="3741200" y="5491163"/>
                </a:lnTo>
                <a:cubicBezTo>
                  <a:pt x="3741200" y="3046997"/>
                  <a:pt x="2255160" y="949915"/>
                  <a:pt x="137296" y="54134"/>
                </a:cubicBezTo>
                <a:lnTo>
                  <a:pt x="0" y="0"/>
                </a:lnTo>
                <a:close/>
              </a:path>
            </a:pathLst>
          </a:custGeom>
          <a:gradFill>
            <a:gsLst>
              <a:gs pos="0">
                <a:schemeClr val="tx2">
                  <a:lumMod val="20000"/>
                  <a:lumOff val="80000"/>
                  <a:alpha val="50000"/>
                </a:schemeClr>
              </a:gs>
              <a:gs pos="100000">
                <a:schemeClr val="tx2">
                  <a:lumMod val="20000"/>
                  <a:lumOff val="80000"/>
                  <a:alpha val="0"/>
                </a:schemeClr>
              </a:gs>
            </a:gsLst>
            <a:lin ang="81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1933D376-0EDD-4D82-AFCA-0D5B7179F674}"/>
              </a:ext>
            </a:extLst>
          </p:cNvPr>
          <p:cNvSpPr/>
          <p:nvPr/>
        </p:nvSpPr>
        <p:spPr>
          <a:xfrm>
            <a:off x="3528484" y="2828926"/>
            <a:ext cx="3448050" cy="3448050"/>
          </a:xfrm>
          <a:custGeom>
            <a:avLst/>
            <a:gdLst>
              <a:gd name="connsiteX0" fmla="*/ 0 w 3448050"/>
              <a:gd name="connsiteY0" fmla="*/ 0 h 3448050"/>
              <a:gd name="connsiteX1" fmla="*/ 3448050 w 3448050"/>
              <a:gd name="connsiteY1" fmla="*/ 3448050 h 3448050"/>
              <a:gd name="connsiteX2" fmla="*/ 225446 w 3448050"/>
              <a:gd name="connsiteY2" fmla="*/ 3448050 h 3448050"/>
              <a:gd name="connsiteX3" fmla="*/ 0 w 3448050"/>
              <a:gd name="connsiteY3" fmla="*/ 3222604 h 3448050"/>
              <a:gd name="connsiteX4" fmla="*/ 0 w 3448050"/>
              <a:gd name="connsiteY4" fmla="*/ 0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050" h="3448050">
                <a:moveTo>
                  <a:pt x="0" y="0"/>
                </a:moveTo>
                <a:cubicBezTo>
                  <a:pt x="1904305" y="0"/>
                  <a:pt x="3448050" y="1543745"/>
                  <a:pt x="3448050" y="3448050"/>
                </a:cubicBezTo>
                <a:lnTo>
                  <a:pt x="225446" y="3448050"/>
                </a:lnTo>
                <a:cubicBezTo>
                  <a:pt x="100936" y="3448050"/>
                  <a:pt x="0" y="3347114"/>
                  <a:pt x="0" y="3222604"/>
                </a:cubicBezTo>
                <a:lnTo>
                  <a:pt x="0" y="0"/>
                </a:lnTo>
                <a:close/>
              </a:path>
            </a:pathLst>
          </a:custGeom>
          <a:gradFill>
            <a:gsLst>
              <a:gs pos="0">
                <a:schemeClr val="accent2">
                  <a:lumMod val="60000"/>
                  <a:lumOff val="40000"/>
                </a:schemeClr>
              </a:gs>
              <a:gs pos="100000">
                <a:schemeClr val="accent2">
                  <a:lumMod val="40000"/>
                  <a:lumOff val="60000"/>
                  <a:alpha val="0"/>
                </a:schemeClr>
              </a:gs>
            </a:gsLst>
            <a:lin ang="81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Rounded Corners 3">
            <a:extLst>
              <a:ext uri="{FF2B5EF4-FFF2-40B4-BE49-F238E27FC236}">
                <a16:creationId xmlns:a16="http://schemas.microsoft.com/office/drawing/2014/main" id="{68FFEE18-8E48-49DC-B39F-B35B178B8CC5}"/>
              </a:ext>
            </a:extLst>
          </p:cNvPr>
          <p:cNvSpPr/>
          <p:nvPr/>
        </p:nvSpPr>
        <p:spPr>
          <a:xfrm>
            <a:off x="3528484" y="5861477"/>
            <a:ext cx="8058150" cy="415497"/>
          </a:xfrm>
          <a:prstGeom prst="roundRect">
            <a:avLst>
              <a:gd name="adj" fmla="val 50000"/>
            </a:avLst>
          </a:prstGeom>
          <a:solidFill>
            <a:schemeClr val="accent2">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DCAAE9F6-8DA1-424C-8E4F-DFAE0967A241}"/>
              </a:ext>
            </a:extLst>
          </p:cNvPr>
          <p:cNvSpPr/>
          <p:nvPr/>
        </p:nvSpPr>
        <p:spPr>
          <a:xfrm>
            <a:off x="4465465" y="786245"/>
            <a:ext cx="722084" cy="722084"/>
          </a:xfrm>
          <a:prstGeom prst="ellipse">
            <a:avLst/>
          </a:prstGeom>
          <a:solidFill>
            <a:schemeClr val="accent3"/>
          </a:solidFill>
          <a:ln>
            <a:noFill/>
          </a:ln>
          <a:effectLst>
            <a:outerShdw blurRad="228600" dist="76200" dir="8100000" sx="96000" sy="96000" algn="tr" rotWithShape="0">
              <a:schemeClr val="accent3">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Release 1.1</a:t>
            </a:r>
          </a:p>
        </p:txBody>
      </p:sp>
      <p:sp>
        <p:nvSpPr>
          <p:cNvPr id="18" name="Rounded Rectangle 17">
            <a:extLst>
              <a:ext uri="{FF2B5EF4-FFF2-40B4-BE49-F238E27FC236}">
                <a16:creationId xmlns:a16="http://schemas.microsoft.com/office/drawing/2014/main" id="{947A5971-7435-41AB-971C-3ECF3A1FD440}"/>
              </a:ext>
            </a:extLst>
          </p:cNvPr>
          <p:cNvSpPr/>
          <p:nvPr/>
        </p:nvSpPr>
        <p:spPr>
          <a:xfrm>
            <a:off x="3783155" y="3400135"/>
            <a:ext cx="1469354" cy="712188"/>
          </a:xfrm>
          <a:prstGeom prst="roundRect">
            <a:avLst>
              <a:gd name="adj" fmla="val 30929"/>
            </a:avLst>
          </a:prstGeom>
          <a:solidFill>
            <a:schemeClr val="bg1"/>
          </a:solidFill>
          <a:ln>
            <a:noFill/>
          </a:ln>
          <a:effectLst>
            <a:outerShdw blurRad="228600" dist="76200" dir="8100000" sx="96000" sy="96000" algn="tr"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68A0"/>
                </a:solidFill>
                <a:effectLst/>
                <a:uLnTx/>
                <a:uFillTx/>
                <a:latin typeface="Montserrat" panose="00000500000000000000" pitchFamily="50" charset="0"/>
                <a:ea typeface="+mn-ea"/>
                <a:cs typeface="+mn-cs"/>
              </a:rPr>
              <a:t>Benefit 1</a:t>
            </a:r>
          </a:p>
          <a:p>
            <a:pPr marL="171450" marR="0" lvl="0" indent="-171450" algn="l" defTabSz="914400" rtl="0" eaLnBrk="1" fontAlgn="auto" latinLnBrk="0" hangingPunct="1">
              <a:lnSpc>
                <a:spcPts val="13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New Colors</a:t>
            </a:r>
          </a:p>
          <a:p>
            <a:pPr marL="171450" marR="0" lvl="0" indent="-171450" algn="l" defTabSz="914400" rtl="0" eaLnBrk="1" fontAlgn="auto" latinLnBrk="0" hangingPunct="1">
              <a:lnSpc>
                <a:spcPts val="13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New Design</a:t>
            </a:r>
          </a:p>
        </p:txBody>
      </p:sp>
      <p:sp>
        <p:nvSpPr>
          <p:cNvPr id="19" name="Rounded Rectangle 18">
            <a:extLst>
              <a:ext uri="{FF2B5EF4-FFF2-40B4-BE49-F238E27FC236}">
                <a16:creationId xmlns:a16="http://schemas.microsoft.com/office/drawing/2014/main" id="{95FAA6C5-92D7-49D8-9721-1D0D1C69AC36}"/>
              </a:ext>
            </a:extLst>
          </p:cNvPr>
          <p:cNvSpPr/>
          <p:nvPr/>
        </p:nvSpPr>
        <p:spPr>
          <a:xfrm>
            <a:off x="4070825" y="4439927"/>
            <a:ext cx="1469354" cy="712188"/>
          </a:xfrm>
          <a:prstGeom prst="roundRect">
            <a:avLst>
              <a:gd name="adj" fmla="val 34494"/>
            </a:avLst>
          </a:prstGeom>
          <a:solidFill>
            <a:schemeClr val="bg1"/>
          </a:solidFill>
          <a:ln>
            <a:noFill/>
          </a:ln>
          <a:effectLst>
            <a:outerShdw blurRad="228600" dist="76200" dir="8100000" sx="96000" sy="96000" algn="tr"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F68A0"/>
                </a:solidFill>
                <a:effectLst/>
                <a:uLnTx/>
                <a:uFillTx/>
                <a:latin typeface="Montserrat" panose="00000500000000000000" pitchFamily="50" charset="0"/>
                <a:ea typeface="+mn-ea"/>
                <a:cs typeface="+mn-cs"/>
              </a:rPr>
              <a:t>Benefit 2</a:t>
            </a:r>
          </a:p>
          <a:p>
            <a:pPr marL="171450" marR="0" lvl="0" indent="-171450" algn="l" defTabSz="914400" rtl="0" eaLnBrk="1" fontAlgn="auto" latinLnBrk="0" hangingPunct="1">
              <a:lnSpc>
                <a:spcPts val="13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New Colors</a:t>
            </a:r>
          </a:p>
          <a:p>
            <a:pPr marL="171450" marR="0" lvl="0" indent="-171450" algn="l" defTabSz="914400" rtl="0" eaLnBrk="1" fontAlgn="auto" latinLnBrk="0" hangingPunct="1">
              <a:lnSpc>
                <a:spcPts val="13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New Design</a:t>
            </a:r>
          </a:p>
        </p:txBody>
      </p:sp>
      <p:sp>
        <p:nvSpPr>
          <p:cNvPr id="20" name="Oval 19">
            <a:extLst>
              <a:ext uri="{FF2B5EF4-FFF2-40B4-BE49-F238E27FC236}">
                <a16:creationId xmlns:a16="http://schemas.microsoft.com/office/drawing/2014/main" id="{3E04BDE9-7AE8-4A5B-B981-E4FE3CF2A373}"/>
              </a:ext>
            </a:extLst>
          </p:cNvPr>
          <p:cNvSpPr/>
          <p:nvPr/>
        </p:nvSpPr>
        <p:spPr>
          <a:xfrm>
            <a:off x="5602394" y="4808721"/>
            <a:ext cx="868680" cy="864486"/>
          </a:xfrm>
          <a:prstGeom prst="ellipse">
            <a:avLst/>
          </a:prstGeom>
          <a:solidFill>
            <a:schemeClr val="accent2"/>
          </a:solidFill>
          <a:ln>
            <a:noFill/>
          </a:ln>
          <a:effectLst>
            <a:outerShdw blurRad="228600" dist="76200" dir="8100000" sx="96000" sy="96000" algn="tr"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Release 1.0 MPV</a:t>
            </a:r>
            <a:endParaRPr kumimoji="0" lang="en-US" sz="9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endParaRPr>
          </a:p>
        </p:txBody>
      </p:sp>
      <p:sp>
        <p:nvSpPr>
          <p:cNvPr id="21" name="Rounded Rectangle 20">
            <a:extLst>
              <a:ext uri="{FF2B5EF4-FFF2-40B4-BE49-F238E27FC236}">
                <a16:creationId xmlns:a16="http://schemas.microsoft.com/office/drawing/2014/main" id="{91305A95-581F-4FBD-B7D3-D299C3664D75}"/>
              </a:ext>
            </a:extLst>
          </p:cNvPr>
          <p:cNvSpPr/>
          <p:nvPr/>
        </p:nvSpPr>
        <p:spPr>
          <a:xfrm>
            <a:off x="4247140" y="1759784"/>
            <a:ext cx="1469354" cy="712188"/>
          </a:xfrm>
          <a:prstGeom prst="roundRect">
            <a:avLst>
              <a:gd name="adj" fmla="val 34494"/>
            </a:avLst>
          </a:prstGeom>
          <a:solidFill>
            <a:schemeClr val="bg1"/>
          </a:solidFill>
          <a:ln>
            <a:noFill/>
          </a:ln>
          <a:effectLst>
            <a:outerShdw blurRad="228600" dist="76200" dir="8100000" sx="96000" sy="96000" algn="tr" rotWithShape="0">
              <a:schemeClr val="accent3">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FB4DE"/>
                </a:solidFill>
                <a:effectLst/>
                <a:uLnTx/>
                <a:uFillTx/>
                <a:latin typeface="Montserrat" panose="00000500000000000000" pitchFamily="50" charset="0"/>
                <a:ea typeface="+mn-ea"/>
                <a:cs typeface="+mn-cs"/>
              </a:rPr>
              <a:t>Benefit 1</a:t>
            </a:r>
          </a:p>
          <a:p>
            <a:pPr marL="171450" marR="0" lvl="0" indent="-171450" algn="l" defTabSz="914400" rtl="0" eaLnBrk="1" fontAlgn="auto" latinLnBrk="0" hangingPunct="1">
              <a:lnSpc>
                <a:spcPts val="13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New Colors</a:t>
            </a:r>
          </a:p>
          <a:p>
            <a:pPr marL="171450" marR="0" lvl="0" indent="-171450" algn="l" defTabSz="914400" rtl="0" eaLnBrk="1" fontAlgn="auto" latinLnBrk="0" hangingPunct="1">
              <a:lnSpc>
                <a:spcPts val="13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New Design</a:t>
            </a:r>
          </a:p>
        </p:txBody>
      </p:sp>
      <p:sp>
        <p:nvSpPr>
          <p:cNvPr id="23" name="Rounded Rectangle 22">
            <a:extLst>
              <a:ext uri="{FF2B5EF4-FFF2-40B4-BE49-F238E27FC236}">
                <a16:creationId xmlns:a16="http://schemas.microsoft.com/office/drawing/2014/main" id="{271A15FF-D862-43F3-A3BC-AB14C1D19242}"/>
              </a:ext>
            </a:extLst>
          </p:cNvPr>
          <p:cNvSpPr/>
          <p:nvPr/>
        </p:nvSpPr>
        <p:spPr>
          <a:xfrm>
            <a:off x="6046207" y="2203458"/>
            <a:ext cx="1469354" cy="712188"/>
          </a:xfrm>
          <a:prstGeom prst="roundRect">
            <a:avLst>
              <a:gd name="adj" fmla="val 30929"/>
            </a:avLst>
          </a:prstGeom>
          <a:solidFill>
            <a:schemeClr val="bg1"/>
          </a:solidFill>
          <a:ln>
            <a:noFill/>
          </a:ln>
          <a:effectLst>
            <a:outerShdw blurRad="228600" dist="76200" dir="8100000" sx="96000" sy="96000" algn="tr" rotWithShape="0">
              <a:schemeClr val="accent3">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FB4DE"/>
                </a:solidFill>
                <a:effectLst/>
                <a:uLnTx/>
                <a:uFillTx/>
                <a:latin typeface="Montserrat" panose="00000500000000000000" pitchFamily="50" charset="0"/>
                <a:ea typeface="+mn-ea"/>
                <a:cs typeface="+mn-cs"/>
              </a:rPr>
              <a:t>Benefit 2</a:t>
            </a:r>
          </a:p>
          <a:p>
            <a:pPr marL="171450" marR="0" lvl="0" indent="-171450" algn="l" defTabSz="914400" rtl="0" eaLnBrk="1" fontAlgn="auto" latinLnBrk="0" hangingPunct="1">
              <a:lnSpc>
                <a:spcPts val="13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New Colors</a:t>
            </a:r>
          </a:p>
          <a:p>
            <a:pPr marL="171450" marR="0" lvl="0" indent="-171450" algn="l" defTabSz="914400" rtl="0" eaLnBrk="1" fontAlgn="auto" latinLnBrk="0" hangingPunct="1">
              <a:lnSpc>
                <a:spcPts val="13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New Design</a:t>
            </a:r>
          </a:p>
        </p:txBody>
      </p:sp>
      <p:sp>
        <p:nvSpPr>
          <p:cNvPr id="24" name="Rounded Rectangle 23">
            <a:extLst>
              <a:ext uri="{FF2B5EF4-FFF2-40B4-BE49-F238E27FC236}">
                <a16:creationId xmlns:a16="http://schemas.microsoft.com/office/drawing/2014/main" id="{97BD140D-B3EC-45C8-941C-C0140BF20343}"/>
              </a:ext>
            </a:extLst>
          </p:cNvPr>
          <p:cNvSpPr/>
          <p:nvPr/>
        </p:nvSpPr>
        <p:spPr>
          <a:xfrm>
            <a:off x="6691313" y="3305175"/>
            <a:ext cx="1469354" cy="712188"/>
          </a:xfrm>
          <a:prstGeom prst="roundRect">
            <a:avLst>
              <a:gd name="adj" fmla="val 29740"/>
            </a:avLst>
          </a:prstGeom>
          <a:solidFill>
            <a:schemeClr val="bg1"/>
          </a:solidFill>
          <a:ln>
            <a:noFill/>
          </a:ln>
          <a:effectLst>
            <a:outerShdw blurRad="228600" dist="76200" dir="8100000" sx="96000" sy="96000" algn="tr" rotWithShape="0">
              <a:schemeClr val="accent3">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FB4DE"/>
                </a:solidFill>
                <a:effectLst/>
                <a:uLnTx/>
                <a:uFillTx/>
                <a:latin typeface="Montserrat" panose="00000500000000000000" pitchFamily="50" charset="0"/>
                <a:ea typeface="+mn-ea"/>
                <a:cs typeface="+mn-cs"/>
              </a:rPr>
              <a:t>Benefit 3</a:t>
            </a:r>
          </a:p>
          <a:p>
            <a:pPr marL="171450" marR="0" lvl="0" indent="-171450" algn="l" defTabSz="914400" rtl="0" eaLnBrk="1" fontAlgn="auto" latinLnBrk="0" hangingPunct="1">
              <a:lnSpc>
                <a:spcPts val="13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New Colors</a:t>
            </a:r>
          </a:p>
          <a:p>
            <a:pPr marL="171450" marR="0" lvl="0" indent="-171450" algn="l" defTabSz="914400" rtl="0" eaLnBrk="1" fontAlgn="auto" latinLnBrk="0" hangingPunct="1">
              <a:lnSpc>
                <a:spcPts val="13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New Design</a:t>
            </a:r>
          </a:p>
        </p:txBody>
      </p:sp>
      <p:sp>
        <p:nvSpPr>
          <p:cNvPr id="25" name="Rounded Rectangle 24">
            <a:extLst>
              <a:ext uri="{FF2B5EF4-FFF2-40B4-BE49-F238E27FC236}">
                <a16:creationId xmlns:a16="http://schemas.microsoft.com/office/drawing/2014/main" id="{11721178-B9E3-46DA-85F9-B050E4EBE4A6}"/>
              </a:ext>
            </a:extLst>
          </p:cNvPr>
          <p:cNvSpPr/>
          <p:nvPr/>
        </p:nvSpPr>
        <p:spPr>
          <a:xfrm>
            <a:off x="7422959" y="4403666"/>
            <a:ext cx="1469354" cy="712188"/>
          </a:xfrm>
          <a:prstGeom prst="roundRect">
            <a:avLst>
              <a:gd name="adj" fmla="val 33306"/>
            </a:avLst>
          </a:prstGeom>
          <a:solidFill>
            <a:schemeClr val="bg1"/>
          </a:solidFill>
          <a:ln>
            <a:noFill/>
          </a:ln>
          <a:effectLst>
            <a:outerShdw blurRad="228600" dist="76200" dir="8100000" sx="96000" sy="96000" algn="tr" rotWithShape="0">
              <a:schemeClr val="accent3">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FB4DE"/>
                </a:solidFill>
                <a:effectLst/>
                <a:uLnTx/>
                <a:uFillTx/>
                <a:latin typeface="Montserrat" panose="00000500000000000000" pitchFamily="50" charset="0"/>
                <a:ea typeface="+mn-ea"/>
                <a:cs typeface="+mn-cs"/>
              </a:rPr>
              <a:t>Benefit 4</a:t>
            </a:r>
          </a:p>
          <a:p>
            <a:pPr marL="171450" marR="0" lvl="0" indent="-171450" algn="l" defTabSz="914400" rtl="0" eaLnBrk="1" fontAlgn="auto" latinLnBrk="0" hangingPunct="1">
              <a:lnSpc>
                <a:spcPts val="13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New Colors</a:t>
            </a:r>
          </a:p>
          <a:p>
            <a:pPr marL="171450" marR="0" lvl="0" indent="-171450" algn="l" defTabSz="914400" rtl="0" eaLnBrk="1" fontAlgn="auto" latinLnBrk="0" hangingPunct="1">
              <a:lnSpc>
                <a:spcPts val="13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New Design</a:t>
            </a:r>
          </a:p>
        </p:txBody>
      </p:sp>
      <p:sp>
        <p:nvSpPr>
          <p:cNvPr id="26" name="Oval 25">
            <a:extLst>
              <a:ext uri="{FF2B5EF4-FFF2-40B4-BE49-F238E27FC236}">
                <a16:creationId xmlns:a16="http://schemas.microsoft.com/office/drawing/2014/main" id="{23829A23-843E-4B22-B43E-92B881F1EE46}"/>
              </a:ext>
            </a:extLst>
          </p:cNvPr>
          <p:cNvSpPr/>
          <p:nvPr/>
        </p:nvSpPr>
        <p:spPr>
          <a:xfrm>
            <a:off x="10015244" y="806729"/>
            <a:ext cx="722084" cy="722084"/>
          </a:xfrm>
          <a:prstGeom prst="ellipse">
            <a:avLst/>
          </a:prstGeom>
          <a:solidFill>
            <a:schemeClr val="tx2">
              <a:lumMod val="60000"/>
              <a:lumOff val="40000"/>
            </a:schemeClr>
          </a:solidFill>
          <a:ln>
            <a:noFill/>
          </a:ln>
          <a:effectLst>
            <a:outerShdw blurRad="228600" dist="76200" dir="8100000" sx="96000" sy="96000" algn="tr" rotWithShape="0">
              <a:schemeClr val="tx2">
                <a:lumMod val="60000"/>
                <a:lumOff val="4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Release 2.0</a:t>
            </a:r>
          </a:p>
        </p:txBody>
      </p:sp>
      <p:sp>
        <p:nvSpPr>
          <p:cNvPr id="27" name="Rounded Rectangle 26">
            <a:extLst>
              <a:ext uri="{FF2B5EF4-FFF2-40B4-BE49-F238E27FC236}">
                <a16:creationId xmlns:a16="http://schemas.microsoft.com/office/drawing/2014/main" id="{41B6B84C-AABF-4D61-9893-2770B83B531E}"/>
              </a:ext>
            </a:extLst>
          </p:cNvPr>
          <p:cNvSpPr/>
          <p:nvPr/>
        </p:nvSpPr>
        <p:spPr>
          <a:xfrm>
            <a:off x="7592509" y="817118"/>
            <a:ext cx="1469354" cy="712188"/>
          </a:xfrm>
          <a:prstGeom prst="roundRect">
            <a:avLst>
              <a:gd name="adj" fmla="val 30929"/>
            </a:avLst>
          </a:prstGeom>
          <a:solidFill>
            <a:schemeClr val="bg1"/>
          </a:solidFill>
          <a:ln>
            <a:noFill/>
          </a:ln>
          <a:effectLst>
            <a:outerShdw blurRad="228600" dist="76200" dir="8100000" sx="96000" sy="96000" algn="tr" rotWithShape="0">
              <a:schemeClr val="tx2">
                <a:lumMod val="60000"/>
                <a:lumOff val="4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4546A">
                    <a:lumMod val="40000"/>
                    <a:lumOff val="60000"/>
                  </a:srgbClr>
                </a:solidFill>
                <a:effectLst/>
                <a:uLnTx/>
                <a:uFillTx/>
                <a:latin typeface="Montserrat" panose="00000500000000000000" pitchFamily="50" charset="0"/>
                <a:ea typeface="+mn-ea"/>
                <a:cs typeface="+mn-cs"/>
              </a:rPr>
              <a:t>Benefit 1</a:t>
            </a:r>
          </a:p>
          <a:p>
            <a:pPr marL="171450" marR="0" lvl="0" indent="-171450" algn="l" defTabSz="914400" rtl="0" eaLnBrk="1" fontAlgn="auto" latinLnBrk="0" hangingPunct="1">
              <a:lnSpc>
                <a:spcPts val="13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New Colors</a:t>
            </a:r>
          </a:p>
          <a:p>
            <a:pPr marL="171450" marR="0" lvl="0" indent="-171450" algn="l" defTabSz="914400" rtl="0" eaLnBrk="1" fontAlgn="auto" latinLnBrk="0" hangingPunct="1">
              <a:lnSpc>
                <a:spcPts val="13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New Design</a:t>
            </a:r>
          </a:p>
        </p:txBody>
      </p:sp>
      <p:sp>
        <p:nvSpPr>
          <p:cNvPr id="28" name="Rounded Rectangle 27">
            <a:extLst>
              <a:ext uri="{FF2B5EF4-FFF2-40B4-BE49-F238E27FC236}">
                <a16:creationId xmlns:a16="http://schemas.microsoft.com/office/drawing/2014/main" id="{C422D7AF-006F-4BAC-9D4D-88FB4043EEB0}"/>
              </a:ext>
            </a:extLst>
          </p:cNvPr>
          <p:cNvSpPr/>
          <p:nvPr/>
        </p:nvSpPr>
        <p:spPr>
          <a:xfrm>
            <a:off x="8724078" y="1844253"/>
            <a:ext cx="1469354" cy="712188"/>
          </a:xfrm>
          <a:prstGeom prst="roundRect">
            <a:avLst>
              <a:gd name="adj" fmla="val 30929"/>
            </a:avLst>
          </a:prstGeom>
          <a:solidFill>
            <a:schemeClr val="bg1"/>
          </a:solidFill>
          <a:ln>
            <a:noFill/>
          </a:ln>
          <a:effectLst>
            <a:outerShdw blurRad="228600" dist="76200" dir="8100000" sx="96000" sy="96000" algn="tr" rotWithShape="0">
              <a:schemeClr val="tx2">
                <a:lumMod val="60000"/>
                <a:lumOff val="4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4546A">
                    <a:lumMod val="40000"/>
                    <a:lumOff val="60000"/>
                  </a:srgbClr>
                </a:solidFill>
                <a:effectLst/>
                <a:uLnTx/>
                <a:uFillTx/>
                <a:latin typeface="Montserrat" panose="00000500000000000000" pitchFamily="50" charset="0"/>
                <a:ea typeface="+mn-ea"/>
                <a:cs typeface="+mn-cs"/>
              </a:rPr>
              <a:t>Benefit 1</a:t>
            </a:r>
          </a:p>
          <a:p>
            <a:pPr marL="171450" marR="0" lvl="0" indent="-171450" algn="l" defTabSz="914400" rtl="0" eaLnBrk="1" fontAlgn="auto" latinLnBrk="0" hangingPunct="1">
              <a:lnSpc>
                <a:spcPts val="13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New Colors</a:t>
            </a:r>
          </a:p>
          <a:p>
            <a:pPr marL="171450" marR="0" lvl="0" indent="-171450" algn="l" defTabSz="914400" rtl="0" eaLnBrk="1" fontAlgn="auto" latinLnBrk="0" hangingPunct="1">
              <a:lnSpc>
                <a:spcPts val="13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New Design</a:t>
            </a:r>
          </a:p>
        </p:txBody>
      </p:sp>
      <p:sp>
        <p:nvSpPr>
          <p:cNvPr id="29" name="Rounded Rectangle 28">
            <a:extLst>
              <a:ext uri="{FF2B5EF4-FFF2-40B4-BE49-F238E27FC236}">
                <a16:creationId xmlns:a16="http://schemas.microsoft.com/office/drawing/2014/main" id="{1AC29F60-7499-41CB-935D-FE4E3FDE39DB}"/>
              </a:ext>
            </a:extLst>
          </p:cNvPr>
          <p:cNvSpPr/>
          <p:nvPr/>
        </p:nvSpPr>
        <p:spPr>
          <a:xfrm>
            <a:off x="9392482" y="2871388"/>
            <a:ext cx="1469354" cy="712188"/>
          </a:xfrm>
          <a:prstGeom prst="roundRect">
            <a:avLst>
              <a:gd name="adj" fmla="val 27363"/>
            </a:avLst>
          </a:prstGeom>
          <a:solidFill>
            <a:schemeClr val="bg1"/>
          </a:solidFill>
          <a:ln>
            <a:noFill/>
          </a:ln>
          <a:effectLst>
            <a:outerShdw blurRad="228600" dist="76200" dir="8100000" sx="96000" sy="96000" algn="tr" rotWithShape="0">
              <a:schemeClr val="tx2">
                <a:lumMod val="60000"/>
                <a:lumOff val="4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4546A">
                    <a:lumMod val="40000"/>
                    <a:lumOff val="60000"/>
                  </a:srgbClr>
                </a:solidFill>
                <a:effectLst/>
                <a:uLnTx/>
                <a:uFillTx/>
                <a:latin typeface="Montserrat" panose="00000500000000000000" pitchFamily="50" charset="0"/>
                <a:ea typeface="+mn-ea"/>
                <a:cs typeface="+mn-cs"/>
              </a:rPr>
              <a:t>Benefit 1</a:t>
            </a:r>
          </a:p>
          <a:p>
            <a:pPr marL="171450" marR="0" lvl="0" indent="-171450" algn="l" defTabSz="914400" rtl="0" eaLnBrk="1" fontAlgn="auto" latinLnBrk="0" hangingPunct="1">
              <a:lnSpc>
                <a:spcPts val="13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New Colors</a:t>
            </a:r>
          </a:p>
          <a:p>
            <a:pPr marL="171450" marR="0" lvl="0" indent="-171450" algn="l" defTabSz="914400" rtl="0" eaLnBrk="1" fontAlgn="auto" latinLnBrk="0" hangingPunct="1">
              <a:lnSpc>
                <a:spcPts val="13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New Design</a:t>
            </a:r>
          </a:p>
        </p:txBody>
      </p:sp>
      <p:sp>
        <p:nvSpPr>
          <p:cNvPr id="30" name="Rounded Rectangle 29">
            <a:extLst>
              <a:ext uri="{FF2B5EF4-FFF2-40B4-BE49-F238E27FC236}">
                <a16:creationId xmlns:a16="http://schemas.microsoft.com/office/drawing/2014/main" id="{94C95585-66AB-4D4F-B0AA-61D71EC41416}"/>
              </a:ext>
            </a:extLst>
          </p:cNvPr>
          <p:cNvSpPr/>
          <p:nvPr/>
        </p:nvSpPr>
        <p:spPr>
          <a:xfrm>
            <a:off x="9860356" y="3898523"/>
            <a:ext cx="1469354" cy="712188"/>
          </a:xfrm>
          <a:prstGeom prst="roundRect">
            <a:avLst>
              <a:gd name="adj" fmla="val 28552"/>
            </a:avLst>
          </a:prstGeom>
          <a:solidFill>
            <a:schemeClr val="bg1"/>
          </a:solidFill>
          <a:ln>
            <a:noFill/>
          </a:ln>
          <a:effectLst>
            <a:outerShdw blurRad="228600" dist="76200" dir="8100000" sx="96000" sy="96000" algn="tr" rotWithShape="0">
              <a:schemeClr val="tx2">
                <a:lumMod val="60000"/>
                <a:lumOff val="4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4546A">
                    <a:lumMod val="40000"/>
                    <a:lumOff val="60000"/>
                  </a:srgbClr>
                </a:solidFill>
                <a:effectLst/>
                <a:uLnTx/>
                <a:uFillTx/>
                <a:latin typeface="Montserrat" panose="00000500000000000000" pitchFamily="50" charset="0"/>
                <a:ea typeface="+mn-ea"/>
                <a:cs typeface="+mn-cs"/>
              </a:rPr>
              <a:t>Benefit 1</a:t>
            </a:r>
          </a:p>
          <a:p>
            <a:pPr marL="171450" marR="0" lvl="0" indent="-171450" algn="l" defTabSz="914400" rtl="0" eaLnBrk="1" fontAlgn="auto" latinLnBrk="0" hangingPunct="1">
              <a:lnSpc>
                <a:spcPts val="13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New Colors</a:t>
            </a:r>
          </a:p>
          <a:p>
            <a:pPr marL="171450" marR="0" lvl="0" indent="-171450" algn="l" defTabSz="914400" rtl="0" eaLnBrk="1" fontAlgn="auto" latinLnBrk="0" hangingPunct="1">
              <a:lnSpc>
                <a:spcPts val="13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New Design</a:t>
            </a:r>
          </a:p>
        </p:txBody>
      </p:sp>
      <p:sp>
        <p:nvSpPr>
          <p:cNvPr id="31" name="Rounded Rectangle 30">
            <a:extLst>
              <a:ext uri="{FF2B5EF4-FFF2-40B4-BE49-F238E27FC236}">
                <a16:creationId xmlns:a16="http://schemas.microsoft.com/office/drawing/2014/main" id="{2208905F-8BD9-4418-AC62-4532BB78B35F}"/>
              </a:ext>
            </a:extLst>
          </p:cNvPr>
          <p:cNvSpPr/>
          <p:nvPr/>
        </p:nvSpPr>
        <p:spPr>
          <a:xfrm>
            <a:off x="9962285" y="4925659"/>
            <a:ext cx="1469354" cy="712188"/>
          </a:xfrm>
          <a:prstGeom prst="roundRect">
            <a:avLst>
              <a:gd name="adj" fmla="val 29740"/>
            </a:avLst>
          </a:prstGeom>
          <a:solidFill>
            <a:schemeClr val="bg1"/>
          </a:solidFill>
          <a:ln>
            <a:noFill/>
          </a:ln>
          <a:effectLst>
            <a:outerShdw blurRad="228600" dist="76200" dir="8100000" sx="96000" sy="96000" algn="tr" rotWithShape="0">
              <a:schemeClr val="tx2">
                <a:lumMod val="60000"/>
                <a:lumOff val="4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4546A">
                    <a:lumMod val="40000"/>
                    <a:lumOff val="60000"/>
                  </a:srgbClr>
                </a:solidFill>
                <a:effectLst/>
                <a:uLnTx/>
                <a:uFillTx/>
                <a:latin typeface="Montserrat" panose="00000500000000000000" pitchFamily="50" charset="0"/>
                <a:ea typeface="+mn-ea"/>
                <a:cs typeface="+mn-cs"/>
              </a:rPr>
              <a:t>Benefit 1</a:t>
            </a:r>
          </a:p>
          <a:p>
            <a:pPr marL="171450" marR="0" lvl="0" indent="-171450" algn="l" defTabSz="914400" rtl="0" eaLnBrk="1" fontAlgn="auto" latinLnBrk="0" hangingPunct="1">
              <a:lnSpc>
                <a:spcPts val="13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New Colors</a:t>
            </a:r>
          </a:p>
          <a:p>
            <a:pPr marL="171450" marR="0" lvl="0" indent="-171450" algn="l" defTabSz="914400" rtl="0" eaLnBrk="1" fontAlgn="auto" latinLnBrk="0" hangingPunct="1">
              <a:lnSpc>
                <a:spcPts val="13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New Design</a:t>
            </a:r>
          </a:p>
        </p:txBody>
      </p:sp>
      <p:sp>
        <p:nvSpPr>
          <p:cNvPr id="32" name="Oval 31">
            <a:extLst>
              <a:ext uri="{FF2B5EF4-FFF2-40B4-BE49-F238E27FC236}">
                <a16:creationId xmlns:a16="http://schemas.microsoft.com/office/drawing/2014/main" id="{CBB2A1CD-AFF6-4023-B028-A5989A053363}"/>
              </a:ext>
            </a:extLst>
          </p:cNvPr>
          <p:cNvSpPr/>
          <p:nvPr/>
        </p:nvSpPr>
        <p:spPr>
          <a:xfrm>
            <a:off x="10640220" y="1439942"/>
            <a:ext cx="722084" cy="722084"/>
          </a:xfrm>
          <a:prstGeom prst="ellipse">
            <a:avLst/>
          </a:prstGeom>
          <a:solidFill>
            <a:schemeClr val="tx2">
              <a:lumMod val="60000"/>
              <a:lumOff val="40000"/>
            </a:schemeClr>
          </a:solidFill>
          <a:ln>
            <a:noFill/>
          </a:ln>
          <a:effectLst>
            <a:outerShdw blurRad="228600" dist="76200" dir="8100000" sx="96000" sy="96000" algn="tr" rotWithShape="0">
              <a:schemeClr val="tx2">
                <a:lumMod val="60000"/>
                <a:lumOff val="4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Release 2.1</a:t>
            </a:r>
          </a:p>
        </p:txBody>
      </p:sp>
      <p:grpSp>
        <p:nvGrpSpPr>
          <p:cNvPr id="35" name="Group 34">
            <a:extLst>
              <a:ext uri="{FF2B5EF4-FFF2-40B4-BE49-F238E27FC236}">
                <a16:creationId xmlns:a16="http://schemas.microsoft.com/office/drawing/2014/main" id="{4A4B8F79-D887-4A37-BBA1-A204C49110A7}"/>
              </a:ext>
            </a:extLst>
          </p:cNvPr>
          <p:cNvGrpSpPr/>
          <p:nvPr/>
        </p:nvGrpSpPr>
        <p:grpSpPr>
          <a:xfrm>
            <a:off x="3528484" y="581026"/>
            <a:ext cx="6105525" cy="5695950"/>
            <a:chOff x="1808255" y="581026"/>
            <a:chExt cx="6105525" cy="5695950"/>
          </a:xfrm>
          <a:noFill/>
        </p:grpSpPr>
        <p:sp>
          <p:nvSpPr>
            <p:cNvPr id="39" name="Freeform: Shape 38">
              <a:extLst>
                <a:ext uri="{FF2B5EF4-FFF2-40B4-BE49-F238E27FC236}">
                  <a16:creationId xmlns:a16="http://schemas.microsoft.com/office/drawing/2014/main" id="{511B762E-C078-460C-8890-3FD287C43519}"/>
                </a:ext>
              </a:extLst>
            </p:cNvPr>
            <p:cNvSpPr/>
            <p:nvPr/>
          </p:nvSpPr>
          <p:spPr>
            <a:xfrm>
              <a:off x="1808255" y="581026"/>
              <a:ext cx="6105525" cy="5695950"/>
            </a:xfrm>
            <a:custGeom>
              <a:avLst/>
              <a:gdLst>
                <a:gd name="connsiteX0" fmla="*/ 225446 w 6105525"/>
                <a:gd name="connsiteY0" fmla="*/ 0 h 5695950"/>
                <a:gd name="connsiteX1" fmla="*/ 2364325 w 6105525"/>
                <a:gd name="connsiteY1" fmla="*/ 0 h 5695950"/>
                <a:gd name="connsiteX2" fmla="*/ 2501621 w 6105525"/>
                <a:gd name="connsiteY2" fmla="*/ 54134 h 5695950"/>
                <a:gd name="connsiteX3" fmla="*/ 6105525 w 6105525"/>
                <a:gd name="connsiteY3" fmla="*/ 5491163 h 5695950"/>
                <a:gd name="connsiteX4" fmla="*/ 6100347 w 6105525"/>
                <a:gd name="connsiteY4" fmla="*/ 5695950 h 5695950"/>
                <a:gd name="connsiteX5" fmla="*/ 3448050 w 6105525"/>
                <a:gd name="connsiteY5" fmla="*/ 5695950 h 5695950"/>
                <a:gd name="connsiteX6" fmla="*/ 0 w 6105525"/>
                <a:gd name="connsiteY6" fmla="*/ 2247900 h 5695950"/>
                <a:gd name="connsiteX7" fmla="*/ 0 w 6105525"/>
                <a:gd name="connsiteY7" fmla="*/ 225446 h 5695950"/>
                <a:gd name="connsiteX8" fmla="*/ 225446 w 6105525"/>
                <a:gd name="connsiteY8" fmla="*/ 0 h 569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5525" h="5695950">
                  <a:moveTo>
                    <a:pt x="225446" y="0"/>
                  </a:moveTo>
                  <a:lnTo>
                    <a:pt x="2364325" y="0"/>
                  </a:lnTo>
                  <a:lnTo>
                    <a:pt x="2501621" y="54134"/>
                  </a:lnTo>
                  <a:cubicBezTo>
                    <a:pt x="4619485" y="949915"/>
                    <a:pt x="6105525" y="3046997"/>
                    <a:pt x="6105525" y="5491163"/>
                  </a:cubicBezTo>
                  <a:lnTo>
                    <a:pt x="6100347" y="5695950"/>
                  </a:lnTo>
                  <a:lnTo>
                    <a:pt x="3448050" y="5695950"/>
                  </a:lnTo>
                  <a:cubicBezTo>
                    <a:pt x="3448050" y="3791645"/>
                    <a:pt x="1904305" y="2247900"/>
                    <a:pt x="0" y="2247900"/>
                  </a:cubicBezTo>
                  <a:lnTo>
                    <a:pt x="0" y="225446"/>
                  </a:lnTo>
                  <a:cubicBezTo>
                    <a:pt x="0" y="100936"/>
                    <a:pt x="100936" y="0"/>
                    <a:pt x="225446" y="0"/>
                  </a:cubicBezTo>
                  <a:close/>
                </a:path>
              </a:pathLst>
            </a:cu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Freeform: Shape 39">
              <a:extLst>
                <a:ext uri="{FF2B5EF4-FFF2-40B4-BE49-F238E27FC236}">
                  <a16:creationId xmlns:a16="http://schemas.microsoft.com/office/drawing/2014/main" id="{67302B9C-144D-43FA-82A2-46A88F4EB55E}"/>
                </a:ext>
              </a:extLst>
            </p:cNvPr>
            <p:cNvSpPr/>
            <p:nvPr/>
          </p:nvSpPr>
          <p:spPr>
            <a:xfrm>
              <a:off x="1808255" y="2828926"/>
              <a:ext cx="3448050" cy="3448050"/>
            </a:xfrm>
            <a:custGeom>
              <a:avLst/>
              <a:gdLst>
                <a:gd name="connsiteX0" fmla="*/ 0 w 3448050"/>
                <a:gd name="connsiteY0" fmla="*/ 0 h 3448050"/>
                <a:gd name="connsiteX1" fmla="*/ 3448050 w 3448050"/>
                <a:gd name="connsiteY1" fmla="*/ 3448050 h 3448050"/>
                <a:gd name="connsiteX2" fmla="*/ 225446 w 3448050"/>
                <a:gd name="connsiteY2" fmla="*/ 3448050 h 3448050"/>
                <a:gd name="connsiteX3" fmla="*/ 0 w 3448050"/>
                <a:gd name="connsiteY3" fmla="*/ 3222604 h 3448050"/>
                <a:gd name="connsiteX4" fmla="*/ 0 w 3448050"/>
                <a:gd name="connsiteY4" fmla="*/ 0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050" h="3448050">
                  <a:moveTo>
                    <a:pt x="0" y="0"/>
                  </a:moveTo>
                  <a:cubicBezTo>
                    <a:pt x="1904305" y="0"/>
                    <a:pt x="3448050" y="1543745"/>
                    <a:pt x="3448050" y="3448050"/>
                  </a:cubicBezTo>
                  <a:lnTo>
                    <a:pt x="225446" y="3448050"/>
                  </a:lnTo>
                  <a:cubicBezTo>
                    <a:pt x="100936" y="3448050"/>
                    <a:pt x="0" y="3347114"/>
                    <a:pt x="0" y="3222604"/>
                  </a:cubicBezTo>
                  <a:lnTo>
                    <a:pt x="0" y="0"/>
                  </a:lnTo>
                  <a:close/>
                </a:path>
              </a:pathLst>
            </a:cu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2" name="TextBox 11">
            <a:extLst>
              <a:ext uri="{FF2B5EF4-FFF2-40B4-BE49-F238E27FC236}">
                <a16:creationId xmlns:a16="http://schemas.microsoft.com/office/drawing/2014/main" id="{B51AE6D8-5B26-4974-94D1-15EC0722767C}"/>
              </a:ext>
            </a:extLst>
          </p:cNvPr>
          <p:cNvSpPr txBox="1"/>
          <p:nvPr/>
        </p:nvSpPr>
        <p:spPr>
          <a:xfrm>
            <a:off x="4942969" y="5932671"/>
            <a:ext cx="619080" cy="276999"/>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NOW</a:t>
            </a:r>
          </a:p>
        </p:txBody>
      </p:sp>
      <p:sp>
        <p:nvSpPr>
          <p:cNvPr id="14" name="TextBox 13">
            <a:extLst>
              <a:ext uri="{FF2B5EF4-FFF2-40B4-BE49-F238E27FC236}">
                <a16:creationId xmlns:a16="http://schemas.microsoft.com/office/drawing/2014/main" id="{64F0B381-470C-42EB-9A94-EB2DB155CDE4}"/>
              </a:ext>
            </a:extLst>
          </p:cNvPr>
          <p:cNvSpPr txBox="1"/>
          <p:nvPr/>
        </p:nvSpPr>
        <p:spPr>
          <a:xfrm>
            <a:off x="7996534" y="5932671"/>
            <a:ext cx="617477" cy="276999"/>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NEXT</a:t>
            </a:r>
          </a:p>
        </p:txBody>
      </p:sp>
      <p:sp>
        <p:nvSpPr>
          <p:cNvPr id="15" name="TextBox 14">
            <a:extLst>
              <a:ext uri="{FF2B5EF4-FFF2-40B4-BE49-F238E27FC236}">
                <a16:creationId xmlns:a16="http://schemas.microsoft.com/office/drawing/2014/main" id="{C5D9A67A-DD61-4C70-BE06-C2897F53A007}"/>
              </a:ext>
            </a:extLst>
          </p:cNvPr>
          <p:cNvSpPr txBox="1"/>
          <p:nvPr/>
        </p:nvSpPr>
        <p:spPr>
          <a:xfrm>
            <a:off x="10256699" y="5932671"/>
            <a:ext cx="707245" cy="276999"/>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LATER</a:t>
            </a:r>
          </a:p>
        </p:txBody>
      </p:sp>
      <p:sp>
        <p:nvSpPr>
          <p:cNvPr id="44" name="TextBox 43">
            <a:extLst>
              <a:ext uri="{FF2B5EF4-FFF2-40B4-BE49-F238E27FC236}">
                <a16:creationId xmlns:a16="http://schemas.microsoft.com/office/drawing/2014/main" id="{DC6C2F42-3CE4-466E-88FF-D6B188DBF75A}"/>
              </a:ext>
            </a:extLst>
          </p:cNvPr>
          <p:cNvSpPr txBox="1"/>
          <p:nvPr/>
        </p:nvSpPr>
        <p:spPr>
          <a:xfrm>
            <a:off x="605365" y="2215047"/>
            <a:ext cx="2171107" cy="2427909"/>
          </a:xfrm>
          <a:prstGeom prst="rect">
            <a:avLst/>
          </a:prstGeom>
          <a:noFill/>
        </p:spPr>
        <p:txBody>
          <a:bodyPr wrap="none" lIns="182880" tIns="91440" rIns="182880" bIns="91440" rtlCol="0" anchor="ctr" anchorCtr="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500" b="1" i="0" u="none" strike="noStrike" kern="1200" cap="none" spc="0" normalizeH="0" baseline="0" noProof="0" dirty="0">
                <a:ln>
                  <a:noFill/>
                </a:ln>
                <a:gradFill flip="none" rotWithShape="1">
                  <a:gsLst>
                    <a:gs pos="0">
                      <a:srgbClr val="44546A">
                        <a:lumMod val="60000"/>
                        <a:lumOff val="40000"/>
                      </a:srgbClr>
                    </a:gs>
                    <a:gs pos="100000">
                      <a:srgbClr val="44546A"/>
                    </a:gs>
                  </a:gsLst>
                  <a:lin ang="5400000" scaled="0"/>
                  <a:tileRect/>
                </a:gradFill>
                <a:effectLst/>
                <a:uLnTx/>
                <a:uFillTx/>
                <a:latin typeface="Montserrat" panose="00000500000000000000" pitchFamily="50" charset="0"/>
                <a:ea typeface="+mn-ea"/>
                <a:cs typeface="+mn-cs"/>
              </a:rPr>
              <a:t>NOW-</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500" b="1" i="0" u="none" strike="noStrike" kern="1200" cap="none" spc="0" normalizeH="0" baseline="0" noProof="0" dirty="0">
                <a:ln>
                  <a:noFill/>
                </a:ln>
                <a:gradFill flip="none" rotWithShape="1">
                  <a:gsLst>
                    <a:gs pos="0">
                      <a:srgbClr val="44546A">
                        <a:lumMod val="60000"/>
                        <a:lumOff val="40000"/>
                      </a:srgbClr>
                    </a:gs>
                    <a:gs pos="100000">
                      <a:srgbClr val="44546A"/>
                    </a:gs>
                  </a:gsLst>
                  <a:lin ang="5400000" scaled="0"/>
                  <a:tileRect/>
                </a:gradFill>
                <a:effectLst/>
                <a:uLnTx/>
                <a:uFillTx/>
                <a:latin typeface="Montserrat" panose="00000500000000000000" pitchFamily="50" charset="0"/>
                <a:ea typeface="+mn-ea"/>
                <a:cs typeface="+mn-cs"/>
              </a:rPr>
              <a:t>NEXT-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500" b="1" i="0" u="none" strike="noStrike" kern="1200" cap="none" spc="0" normalizeH="0" baseline="0" noProof="0" dirty="0">
                <a:ln>
                  <a:noFill/>
                </a:ln>
                <a:gradFill flip="none" rotWithShape="1">
                  <a:gsLst>
                    <a:gs pos="0">
                      <a:srgbClr val="44546A">
                        <a:lumMod val="60000"/>
                        <a:lumOff val="40000"/>
                      </a:srgbClr>
                    </a:gs>
                    <a:gs pos="100000">
                      <a:srgbClr val="44546A"/>
                    </a:gs>
                  </a:gsLst>
                  <a:lin ang="5400000" scaled="0"/>
                  <a:tileRect/>
                </a:gradFill>
                <a:effectLst/>
                <a:uLnTx/>
                <a:uFillTx/>
                <a:latin typeface="Montserrat" panose="00000500000000000000" pitchFamily="50" charset="0"/>
                <a:ea typeface="+mn-ea"/>
                <a:cs typeface="+mn-cs"/>
              </a:rPr>
              <a:t>LATER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500" b="1" i="0" u="none" strike="noStrike" kern="1200" cap="none" spc="0" normalizeH="0" baseline="0" noProof="0" dirty="0">
                <a:ln>
                  <a:noFill/>
                </a:ln>
                <a:gradFill flip="none" rotWithShape="1">
                  <a:gsLst>
                    <a:gs pos="0">
                      <a:srgbClr val="44546A">
                        <a:lumMod val="60000"/>
                        <a:lumOff val="40000"/>
                      </a:srgbClr>
                    </a:gs>
                    <a:gs pos="100000">
                      <a:srgbClr val="44546A"/>
                    </a:gs>
                  </a:gsLst>
                  <a:lin ang="5400000" scaled="0"/>
                  <a:tileRect/>
                </a:gradFill>
                <a:effectLst/>
                <a:uLnTx/>
                <a:uFillTx/>
                <a:latin typeface="Montserrat" panose="00000500000000000000" pitchFamily="50" charset="0"/>
                <a:ea typeface="+mn-ea"/>
                <a:cs typeface="+mn-cs"/>
              </a:rPr>
              <a:t>ROADMAP</a:t>
            </a:r>
          </a:p>
        </p:txBody>
      </p:sp>
      <p:sp>
        <p:nvSpPr>
          <p:cNvPr id="16" name="Rectangle: Rounded Corners 15">
            <a:extLst>
              <a:ext uri="{FF2B5EF4-FFF2-40B4-BE49-F238E27FC236}">
                <a16:creationId xmlns:a16="http://schemas.microsoft.com/office/drawing/2014/main" id="{749A9D98-93B4-4514-A384-369A9F5D4B9A}"/>
              </a:ext>
            </a:extLst>
          </p:cNvPr>
          <p:cNvSpPr/>
          <p:nvPr/>
        </p:nvSpPr>
        <p:spPr>
          <a:xfrm>
            <a:off x="3528484" y="581025"/>
            <a:ext cx="8058150" cy="5695950"/>
          </a:xfrm>
          <a:prstGeom prst="roundRect">
            <a:avLst>
              <a:gd name="adj" fmla="val 4622"/>
            </a:avLst>
          </a:prstGeom>
          <a:noFill/>
          <a:ln w="254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576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edge">
                                      <p:cBhvr>
                                        <p:cTn id="7" dur="2000"/>
                                        <p:tgtEl>
                                          <p:spTgt spid="16"/>
                                        </p:tgtEl>
                                      </p:cBhvr>
                                    </p:animEffect>
                                  </p:childTnLst>
                                </p:cTn>
                              </p:par>
                              <p:par>
                                <p:cTn id="8" presetID="17" presetClass="entr" presetSubtype="4" fill="hold" grpId="0" nodeType="withEffect">
                                  <p:stCondLst>
                                    <p:cond delay="1500"/>
                                  </p:stCondLst>
                                  <p:childTnLst>
                                    <p:set>
                                      <p:cBhvr>
                                        <p:cTn id="9" dur="1" fill="hold">
                                          <p:stCondLst>
                                            <p:cond delay="0"/>
                                          </p:stCondLst>
                                        </p:cTn>
                                        <p:tgtEl>
                                          <p:spTgt spid="4"/>
                                        </p:tgtEl>
                                        <p:attrNameLst>
                                          <p:attrName>style.visibility</p:attrName>
                                        </p:attrNameLst>
                                      </p:cBhvr>
                                      <p:to>
                                        <p:strVal val="visible"/>
                                      </p:to>
                                    </p:set>
                                    <p:anim calcmode="lin" valueType="num">
                                      <p:cBhvr>
                                        <p:cTn id="10" dur="750" fill="hold"/>
                                        <p:tgtEl>
                                          <p:spTgt spid="4"/>
                                        </p:tgtEl>
                                        <p:attrNameLst>
                                          <p:attrName>ppt_x</p:attrName>
                                        </p:attrNameLst>
                                      </p:cBhvr>
                                      <p:tavLst>
                                        <p:tav tm="0">
                                          <p:val>
                                            <p:strVal val="#ppt_x"/>
                                          </p:val>
                                        </p:tav>
                                        <p:tav tm="100000">
                                          <p:val>
                                            <p:strVal val="#ppt_x"/>
                                          </p:val>
                                        </p:tav>
                                      </p:tavLst>
                                    </p:anim>
                                    <p:anim calcmode="lin" valueType="num">
                                      <p:cBhvr>
                                        <p:cTn id="11" dur="750" fill="hold"/>
                                        <p:tgtEl>
                                          <p:spTgt spid="4"/>
                                        </p:tgtEl>
                                        <p:attrNameLst>
                                          <p:attrName>ppt_y</p:attrName>
                                        </p:attrNameLst>
                                      </p:cBhvr>
                                      <p:tavLst>
                                        <p:tav tm="0">
                                          <p:val>
                                            <p:strVal val="#ppt_y+#ppt_h/2"/>
                                          </p:val>
                                        </p:tav>
                                        <p:tav tm="100000">
                                          <p:val>
                                            <p:strVal val="#ppt_y"/>
                                          </p:val>
                                        </p:tav>
                                      </p:tavLst>
                                    </p:anim>
                                    <p:anim calcmode="lin" valueType="num">
                                      <p:cBhvr>
                                        <p:cTn id="12" dur="750" fill="hold"/>
                                        <p:tgtEl>
                                          <p:spTgt spid="4"/>
                                        </p:tgtEl>
                                        <p:attrNameLst>
                                          <p:attrName>ppt_w</p:attrName>
                                        </p:attrNameLst>
                                      </p:cBhvr>
                                      <p:tavLst>
                                        <p:tav tm="0">
                                          <p:val>
                                            <p:strVal val="#ppt_w"/>
                                          </p:val>
                                        </p:tav>
                                        <p:tav tm="100000">
                                          <p:val>
                                            <p:strVal val="#ppt_w"/>
                                          </p:val>
                                        </p:tav>
                                      </p:tavLst>
                                    </p:anim>
                                    <p:anim calcmode="lin" valueType="num">
                                      <p:cBhvr>
                                        <p:cTn id="13" dur="750" fill="hold"/>
                                        <p:tgtEl>
                                          <p:spTgt spid="4"/>
                                        </p:tgtEl>
                                        <p:attrNameLst>
                                          <p:attrName>ppt_h</p:attrName>
                                        </p:attrNameLst>
                                      </p:cBhvr>
                                      <p:tavLst>
                                        <p:tav tm="0">
                                          <p:val>
                                            <p:fltVal val="0"/>
                                          </p:val>
                                        </p:tav>
                                        <p:tav tm="100000">
                                          <p:val>
                                            <p:strVal val="#ppt_h"/>
                                          </p:val>
                                        </p:tav>
                                      </p:tavLst>
                                    </p:anim>
                                  </p:childTnLst>
                                </p:cTn>
                              </p:par>
                              <p:par>
                                <p:cTn id="14" presetID="10" presetClass="entr" presetSubtype="0" fill="hold" grpId="0" nodeType="withEffect">
                                  <p:stCondLst>
                                    <p:cond delay="20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55" presetClass="entr" presetSubtype="0" fill="hold" grpId="0" nodeType="withEffect">
                                  <p:stCondLst>
                                    <p:cond delay="2000"/>
                                  </p:stCondLst>
                                  <p:childTnLst>
                                    <p:set>
                                      <p:cBhvr>
                                        <p:cTn id="18" dur="1" fill="hold">
                                          <p:stCondLst>
                                            <p:cond delay="0"/>
                                          </p:stCondLst>
                                        </p:cTn>
                                        <p:tgtEl>
                                          <p:spTgt spid="18"/>
                                        </p:tgtEl>
                                        <p:attrNameLst>
                                          <p:attrName>style.visibility</p:attrName>
                                        </p:attrNameLst>
                                      </p:cBhvr>
                                      <p:to>
                                        <p:strVal val="visible"/>
                                      </p:to>
                                    </p:set>
                                    <p:anim calcmode="lin" valueType="num">
                                      <p:cBhvr>
                                        <p:cTn id="19" dur="1000" fill="hold"/>
                                        <p:tgtEl>
                                          <p:spTgt spid="18"/>
                                        </p:tgtEl>
                                        <p:attrNameLst>
                                          <p:attrName>ppt_w</p:attrName>
                                        </p:attrNameLst>
                                      </p:cBhvr>
                                      <p:tavLst>
                                        <p:tav tm="0">
                                          <p:val>
                                            <p:strVal val="#ppt_w*0.70"/>
                                          </p:val>
                                        </p:tav>
                                        <p:tav tm="100000">
                                          <p:val>
                                            <p:strVal val="#ppt_w"/>
                                          </p:val>
                                        </p:tav>
                                      </p:tavLst>
                                    </p:anim>
                                    <p:anim calcmode="lin" valueType="num">
                                      <p:cBhvr>
                                        <p:cTn id="20" dur="1000" fill="hold"/>
                                        <p:tgtEl>
                                          <p:spTgt spid="18"/>
                                        </p:tgtEl>
                                        <p:attrNameLst>
                                          <p:attrName>ppt_h</p:attrName>
                                        </p:attrNameLst>
                                      </p:cBhvr>
                                      <p:tavLst>
                                        <p:tav tm="0">
                                          <p:val>
                                            <p:strVal val="#ppt_h"/>
                                          </p:val>
                                        </p:tav>
                                        <p:tav tm="100000">
                                          <p:val>
                                            <p:strVal val="#ppt_h"/>
                                          </p:val>
                                        </p:tav>
                                      </p:tavLst>
                                    </p:anim>
                                    <p:animEffect transition="in" filter="fade">
                                      <p:cBhvr>
                                        <p:cTn id="21" dur="1000"/>
                                        <p:tgtEl>
                                          <p:spTgt spid="18"/>
                                        </p:tgtEl>
                                      </p:cBhvr>
                                    </p:animEffect>
                                  </p:childTnLst>
                                </p:cTn>
                              </p:par>
                              <p:par>
                                <p:cTn id="22" presetID="55" presetClass="entr" presetSubtype="0" fill="hold" grpId="0" nodeType="withEffect">
                                  <p:stCondLst>
                                    <p:cond delay="2000"/>
                                  </p:stCondLst>
                                  <p:childTnLst>
                                    <p:set>
                                      <p:cBhvr>
                                        <p:cTn id="23" dur="1" fill="hold">
                                          <p:stCondLst>
                                            <p:cond delay="0"/>
                                          </p:stCondLst>
                                        </p:cTn>
                                        <p:tgtEl>
                                          <p:spTgt spid="19"/>
                                        </p:tgtEl>
                                        <p:attrNameLst>
                                          <p:attrName>style.visibility</p:attrName>
                                        </p:attrNameLst>
                                      </p:cBhvr>
                                      <p:to>
                                        <p:strVal val="visible"/>
                                      </p:to>
                                    </p:set>
                                    <p:anim calcmode="lin" valueType="num">
                                      <p:cBhvr>
                                        <p:cTn id="24" dur="1000" fill="hold"/>
                                        <p:tgtEl>
                                          <p:spTgt spid="19"/>
                                        </p:tgtEl>
                                        <p:attrNameLst>
                                          <p:attrName>ppt_w</p:attrName>
                                        </p:attrNameLst>
                                      </p:cBhvr>
                                      <p:tavLst>
                                        <p:tav tm="0">
                                          <p:val>
                                            <p:strVal val="#ppt_w*0.70"/>
                                          </p:val>
                                        </p:tav>
                                        <p:tav tm="100000">
                                          <p:val>
                                            <p:strVal val="#ppt_w"/>
                                          </p:val>
                                        </p:tav>
                                      </p:tavLst>
                                    </p:anim>
                                    <p:anim calcmode="lin" valueType="num">
                                      <p:cBhvr>
                                        <p:cTn id="25" dur="1000" fill="hold"/>
                                        <p:tgtEl>
                                          <p:spTgt spid="19"/>
                                        </p:tgtEl>
                                        <p:attrNameLst>
                                          <p:attrName>ppt_h</p:attrName>
                                        </p:attrNameLst>
                                      </p:cBhvr>
                                      <p:tavLst>
                                        <p:tav tm="0">
                                          <p:val>
                                            <p:strVal val="#ppt_h"/>
                                          </p:val>
                                        </p:tav>
                                        <p:tav tm="100000">
                                          <p:val>
                                            <p:strVal val="#ppt_h"/>
                                          </p:val>
                                        </p:tav>
                                      </p:tavLst>
                                    </p:anim>
                                    <p:animEffect transition="in" filter="fade">
                                      <p:cBhvr>
                                        <p:cTn id="26" dur="1000"/>
                                        <p:tgtEl>
                                          <p:spTgt spid="19"/>
                                        </p:tgtEl>
                                      </p:cBhvr>
                                    </p:animEffect>
                                  </p:childTnLst>
                                </p:cTn>
                              </p:par>
                              <p:par>
                                <p:cTn id="27" presetID="53" presetClass="entr" presetSubtype="16" fill="hold" grpId="0" nodeType="withEffect">
                                  <p:stCondLst>
                                    <p:cond delay="2000"/>
                                  </p:stCondLst>
                                  <p:childTnLst>
                                    <p:set>
                                      <p:cBhvr>
                                        <p:cTn id="28" dur="1" fill="hold">
                                          <p:stCondLst>
                                            <p:cond delay="0"/>
                                          </p:stCondLst>
                                        </p:cTn>
                                        <p:tgtEl>
                                          <p:spTgt spid="20"/>
                                        </p:tgtEl>
                                        <p:attrNameLst>
                                          <p:attrName>style.visibility</p:attrName>
                                        </p:attrNameLst>
                                      </p:cBhvr>
                                      <p:to>
                                        <p:strVal val="visible"/>
                                      </p:to>
                                    </p:set>
                                    <p:anim calcmode="lin" valueType="num">
                                      <p:cBhvr>
                                        <p:cTn id="29" dur="1000" fill="hold"/>
                                        <p:tgtEl>
                                          <p:spTgt spid="20"/>
                                        </p:tgtEl>
                                        <p:attrNameLst>
                                          <p:attrName>ppt_w</p:attrName>
                                        </p:attrNameLst>
                                      </p:cBhvr>
                                      <p:tavLst>
                                        <p:tav tm="0">
                                          <p:val>
                                            <p:fltVal val="0"/>
                                          </p:val>
                                        </p:tav>
                                        <p:tav tm="100000">
                                          <p:val>
                                            <p:strVal val="#ppt_w"/>
                                          </p:val>
                                        </p:tav>
                                      </p:tavLst>
                                    </p:anim>
                                    <p:anim calcmode="lin" valueType="num">
                                      <p:cBhvr>
                                        <p:cTn id="30" dur="1000" fill="hold"/>
                                        <p:tgtEl>
                                          <p:spTgt spid="20"/>
                                        </p:tgtEl>
                                        <p:attrNameLst>
                                          <p:attrName>ppt_h</p:attrName>
                                        </p:attrNameLst>
                                      </p:cBhvr>
                                      <p:tavLst>
                                        <p:tav tm="0">
                                          <p:val>
                                            <p:fltVal val="0"/>
                                          </p:val>
                                        </p:tav>
                                        <p:tav tm="100000">
                                          <p:val>
                                            <p:strVal val="#ppt_h"/>
                                          </p:val>
                                        </p:tav>
                                      </p:tavLst>
                                    </p:anim>
                                    <p:animEffect transition="in" filter="fade">
                                      <p:cBhvr>
                                        <p:cTn id="31" dur="1000"/>
                                        <p:tgtEl>
                                          <p:spTgt spid="20"/>
                                        </p:tgtEl>
                                      </p:cBhvr>
                                    </p:animEffect>
                                  </p:childTnLst>
                                </p:cTn>
                              </p:par>
                              <p:par>
                                <p:cTn id="32" presetID="10" presetClass="entr" presetSubtype="0" fill="hold" grpId="0" nodeType="withEffect">
                                  <p:stCondLst>
                                    <p:cond delay="200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grpId="0" nodeType="withEffect">
                                  <p:stCondLst>
                                    <p:cond delay="300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55" presetClass="entr" presetSubtype="0" fill="hold" grpId="0" nodeType="withEffect">
                                  <p:stCondLst>
                                    <p:cond delay="3000"/>
                                  </p:stCondLst>
                                  <p:childTnLst>
                                    <p:set>
                                      <p:cBhvr>
                                        <p:cTn id="39" dur="1" fill="hold">
                                          <p:stCondLst>
                                            <p:cond delay="0"/>
                                          </p:stCondLst>
                                        </p:cTn>
                                        <p:tgtEl>
                                          <p:spTgt spid="21"/>
                                        </p:tgtEl>
                                        <p:attrNameLst>
                                          <p:attrName>style.visibility</p:attrName>
                                        </p:attrNameLst>
                                      </p:cBhvr>
                                      <p:to>
                                        <p:strVal val="visible"/>
                                      </p:to>
                                    </p:set>
                                    <p:anim calcmode="lin" valueType="num">
                                      <p:cBhvr>
                                        <p:cTn id="40" dur="1000" fill="hold"/>
                                        <p:tgtEl>
                                          <p:spTgt spid="21"/>
                                        </p:tgtEl>
                                        <p:attrNameLst>
                                          <p:attrName>ppt_w</p:attrName>
                                        </p:attrNameLst>
                                      </p:cBhvr>
                                      <p:tavLst>
                                        <p:tav tm="0">
                                          <p:val>
                                            <p:strVal val="#ppt_w*0.70"/>
                                          </p:val>
                                        </p:tav>
                                        <p:tav tm="100000">
                                          <p:val>
                                            <p:strVal val="#ppt_w"/>
                                          </p:val>
                                        </p:tav>
                                      </p:tavLst>
                                    </p:anim>
                                    <p:anim calcmode="lin" valueType="num">
                                      <p:cBhvr>
                                        <p:cTn id="41" dur="1000" fill="hold"/>
                                        <p:tgtEl>
                                          <p:spTgt spid="21"/>
                                        </p:tgtEl>
                                        <p:attrNameLst>
                                          <p:attrName>ppt_h</p:attrName>
                                        </p:attrNameLst>
                                      </p:cBhvr>
                                      <p:tavLst>
                                        <p:tav tm="0">
                                          <p:val>
                                            <p:strVal val="#ppt_h"/>
                                          </p:val>
                                        </p:tav>
                                        <p:tav tm="100000">
                                          <p:val>
                                            <p:strVal val="#ppt_h"/>
                                          </p:val>
                                        </p:tav>
                                      </p:tavLst>
                                    </p:anim>
                                    <p:animEffect transition="in" filter="fade">
                                      <p:cBhvr>
                                        <p:cTn id="42" dur="1000"/>
                                        <p:tgtEl>
                                          <p:spTgt spid="21"/>
                                        </p:tgtEl>
                                      </p:cBhvr>
                                    </p:animEffect>
                                  </p:childTnLst>
                                </p:cTn>
                              </p:par>
                              <p:par>
                                <p:cTn id="43" presetID="55" presetClass="entr" presetSubtype="0" fill="hold" grpId="0" nodeType="withEffect">
                                  <p:stCondLst>
                                    <p:cond delay="3000"/>
                                  </p:stCondLst>
                                  <p:childTnLst>
                                    <p:set>
                                      <p:cBhvr>
                                        <p:cTn id="44" dur="1" fill="hold">
                                          <p:stCondLst>
                                            <p:cond delay="0"/>
                                          </p:stCondLst>
                                        </p:cTn>
                                        <p:tgtEl>
                                          <p:spTgt spid="23"/>
                                        </p:tgtEl>
                                        <p:attrNameLst>
                                          <p:attrName>style.visibility</p:attrName>
                                        </p:attrNameLst>
                                      </p:cBhvr>
                                      <p:to>
                                        <p:strVal val="visible"/>
                                      </p:to>
                                    </p:set>
                                    <p:anim calcmode="lin" valueType="num">
                                      <p:cBhvr>
                                        <p:cTn id="45" dur="1000" fill="hold"/>
                                        <p:tgtEl>
                                          <p:spTgt spid="23"/>
                                        </p:tgtEl>
                                        <p:attrNameLst>
                                          <p:attrName>ppt_w</p:attrName>
                                        </p:attrNameLst>
                                      </p:cBhvr>
                                      <p:tavLst>
                                        <p:tav tm="0">
                                          <p:val>
                                            <p:strVal val="#ppt_w*0.70"/>
                                          </p:val>
                                        </p:tav>
                                        <p:tav tm="100000">
                                          <p:val>
                                            <p:strVal val="#ppt_w"/>
                                          </p:val>
                                        </p:tav>
                                      </p:tavLst>
                                    </p:anim>
                                    <p:anim calcmode="lin" valueType="num">
                                      <p:cBhvr>
                                        <p:cTn id="46" dur="1000" fill="hold"/>
                                        <p:tgtEl>
                                          <p:spTgt spid="23"/>
                                        </p:tgtEl>
                                        <p:attrNameLst>
                                          <p:attrName>ppt_h</p:attrName>
                                        </p:attrNameLst>
                                      </p:cBhvr>
                                      <p:tavLst>
                                        <p:tav tm="0">
                                          <p:val>
                                            <p:strVal val="#ppt_h"/>
                                          </p:val>
                                        </p:tav>
                                        <p:tav tm="100000">
                                          <p:val>
                                            <p:strVal val="#ppt_h"/>
                                          </p:val>
                                        </p:tav>
                                      </p:tavLst>
                                    </p:anim>
                                    <p:animEffect transition="in" filter="fade">
                                      <p:cBhvr>
                                        <p:cTn id="47" dur="1000"/>
                                        <p:tgtEl>
                                          <p:spTgt spid="23"/>
                                        </p:tgtEl>
                                      </p:cBhvr>
                                    </p:animEffect>
                                  </p:childTnLst>
                                </p:cTn>
                              </p:par>
                              <p:par>
                                <p:cTn id="48" presetID="55" presetClass="entr" presetSubtype="0" fill="hold" grpId="0" nodeType="withEffect">
                                  <p:stCondLst>
                                    <p:cond delay="3000"/>
                                  </p:stCondLst>
                                  <p:childTnLst>
                                    <p:set>
                                      <p:cBhvr>
                                        <p:cTn id="49" dur="1" fill="hold">
                                          <p:stCondLst>
                                            <p:cond delay="0"/>
                                          </p:stCondLst>
                                        </p:cTn>
                                        <p:tgtEl>
                                          <p:spTgt spid="24"/>
                                        </p:tgtEl>
                                        <p:attrNameLst>
                                          <p:attrName>style.visibility</p:attrName>
                                        </p:attrNameLst>
                                      </p:cBhvr>
                                      <p:to>
                                        <p:strVal val="visible"/>
                                      </p:to>
                                    </p:set>
                                    <p:anim calcmode="lin" valueType="num">
                                      <p:cBhvr>
                                        <p:cTn id="50" dur="1000" fill="hold"/>
                                        <p:tgtEl>
                                          <p:spTgt spid="24"/>
                                        </p:tgtEl>
                                        <p:attrNameLst>
                                          <p:attrName>ppt_w</p:attrName>
                                        </p:attrNameLst>
                                      </p:cBhvr>
                                      <p:tavLst>
                                        <p:tav tm="0">
                                          <p:val>
                                            <p:strVal val="#ppt_w*0.70"/>
                                          </p:val>
                                        </p:tav>
                                        <p:tav tm="100000">
                                          <p:val>
                                            <p:strVal val="#ppt_w"/>
                                          </p:val>
                                        </p:tav>
                                      </p:tavLst>
                                    </p:anim>
                                    <p:anim calcmode="lin" valueType="num">
                                      <p:cBhvr>
                                        <p:cTn id="51" dur="1000" fill="hold"/>
                                        <p:tgtEl>
                                          <p:spTgt spid="24"/>
                                        </p:tgtEl>
                                        <p:attrNameLst>
                                          <p:attrName>ppt_h</p:attrName>
                                        </p:attrNameLst>
                                      </p:cBhvr>
                                      <p:tavLst>
                                        <p:tav tm="0">
                                          <p:val>
                                            <p:strVal val="#ppt_h"/>
                                          </p:val>
                                        </p:tav>
                                        <p:tav tm="100000">
                                          <p:val>
                                            <p:strVal val="#ppt_h"/>
                                          </p:val>
                                        </p:tav>
                                      </p:tavLst>
                                    </p:anim>
                                    <p:animEffect transition="in" filter="fade">
                                      <p:cBhvr>
                                        <p:cTn id="52" dur="1000"/>
                                        <p:tgtEl>
                                          <p:spTgt spid="24"/>
                                        </p:tgtEl>
                                      </p:cBhvr>
                                    </p:animEffect>
                                  </p:childTnLst>
                                </p:cTn>
                              </p:par>
                              <p:par>
                                <p:cTn id="53" presetID="55" presetClass="entr" presetSubtype="0" fill="hold" grpId="0" nodeType="withEffect">
                                  <p:stCondLst>
                                    <p:cond delay="3000"/>
                                  </p:stCondLst>
                                  <p:childTnLst>
                                    <p:set>
                                      <p:cBhvr>
                                        <p:cTn id="54" dur="1" fill="hold">
                                          <p:stCondLst>
                                            <p:cond delay="0"/>
                                          </p:stCondLst>
                                        </p:cTn>
                                        <p:tgtEl>
                                          <p:spTgt spid="25"/>
                                        </p:tgtEl>
                                        <p:attrNameLst>
                                          <p:attrName>style.visibility</p:attrName>
                                        </p:attrNameLst>
                                      </p:cBhvr>
                                      <p:to>
                                        <p:strVal val="visible"/>
                                      </p:to>
                                    </p:set>
                                    <p:anim calcmode="lin" valueType="num">
                                      <p:cBhvr>
                                        <p:cTn id="55" dur="1000" fill="hold"/>
                                        <p:tgtEl>
                                          <p:spTgt spid="25"/>
                                        </p:tgtEl>
                                        <p:attrNameLst>
                                          <p:attrName>ppt_w</p:attrName>
                                        </p:attrNameLst>
                                      </p:cBhvr>
                                      <p:tavLst>
                                        <p:tav tm="0">
                                          <p:val>
                                            <p:strVal val="#ppt_w*0.70"/>
                                          </p:val>
                                        </p:tav>
                                        <p:tav tm="100000">
                                          <p:val>
                                            <p:strVal val="#ppt_w"/>
                                          </p:val>
                                        </p:tav>
                                      </p:tavLst>
                                    </p:anim>
                                    <p:anim calcmode="lin" valueType="num">
                                      <p:cBhvr>
                                        <p:cTn id="56" dur="1000" fill="hold"/>
                                        <p:tgtEl>
                                          <p:spTgt spid="25"/>
                                        </p:tgtEl>
                                        <p:attrNameLst>
                                          <p:attrName>ppt_h</p:attrName>
                                        </p:attrNameLst>
                                      </p:cBhvr>
                                      <p:tavLst>
                                        <p:tav tm="0">
                                          <p:val>
                                            <p:strVal val="#ppt_h"/>
                                          </p:val>
                                        </p:tav>
                                        <p:tav tm="100000">
                                          <p:val>
                                            <p:strVal val="#ppt_h"/>
                                          </p:val>
                                        </p:tav>
                                      </p:tavLst>
                                    </p:anim>
                                    <p:animEffect transition="in" filter="fade">
                                      <p:cBhvr>
                                        <p:cTn id="57" dur="1000"/>
                                        <p:tgtEl>
                                          <p:spTgt spid="25"/>
                                        </p:tgtEl>
                                      </p:cBhvr>
                                    </p:animEffect>
                                  </p:childTnLst>
                                </p:cTn>
                              </p:par>
                              <p:par>
                                <p:cTn id="58" presetID="53" presetClass="entr" presetSubtype="16" fill="hold" grpId="0" nodeType="withEffect">
                                  <p:stCondLst>
                                    <p:cond delay="3000"/>
                                  </p:stCondLst>
                                  <p:childTnLst>
                                    <p:set>
                                      <p:cBhvr>
                                        <p:cTn id="59" dur="1" fill="hold">
                                          <p:stCondLst>
                                            <p:cond delay="0"/>
                                          </p:stCondLst>
                                        </p:cTn>
                                        <p:tgtEl>
                                          <p:spTgt spid="13"/>
                                        </p:tgtEl>
                                        <p:attrNameLst>
                                          <p:attrName>style.visibility</p:attrName>
                                        </p:attrNameLst>
                                      </p:cBhvr>
                                      <p:to>
                                        <p:strVal val="visible"/>
                                      </p:to>
                                    </p:set>
                                    <p:anim calcmode="lin" valueType="num">
                                      <p:cBhvr>
                                        <p:cTn id="60" dur="1000" fill="hold"/>
                                        <p:tgtEl>
                                          <p:spTgt spid="13"/>
                                        </p:tgtEl>
                                        <p:attrNameLst>
                                          <p:attrName>ppt_w</p:attrName>
                                        </p:attrNameLst>
                                      </p:cBhvr>
                                      <p:tavLst>
                                        <p:tav tm="0">
                                          <p:val>
                                            <p:fltVal val="0"/>
                                          </p:val>
                                        </p:tav>
                                        <p:tav tm="100000">
                                          <p:val>
                                            <p:strVal val="#ppt_w"/>
                                          </p:val>
                                        </p:tav>
                                      </p:tavLst>
                                    </p:anim>
                                    <p:anim calcmode="lin" valueType="num">
                                      <p:cBhvr>
                                        <p:cTn id="61" dur="1000" fill="hold"/>
                                        <p:tgtEl>
                                          <p:spTgt spid="13"/>
                                        </p:tgtEl>
                                        <p:attrNameLst>
                                          <p:attrName>ppt_h</p:attrName>
                                        </p:attrNameLst>
                                      </p:cBhvr>
                                      <p:tavLst>
                                        <p:tav tm="0">
                                          <p:val>
                                            <p:fltVal val="0"/>
                                          </p:val>
                                        </p:tav>
                                        <p:tav tm="100000">
                                          <p:val>
                                            <p:strVal val="#ppt_h"/>
                                          </p:val>
                                        </p:tav>
                                      </p:tavLst>
                                    </p:anim>
                                    <p:animEffect transition="in" filter="fade">
                                      <p:cBhvr>
                                        <p:cTn id="62" dur="1000"/>
                                        <p:tgtEl>
                                          <p:spTgt spid="13"/>
                                        </p:tgtEl>
                                      </p:cBhvr>
                                    </p:animEffect>
                                  </p:childTnLst>
                                </p:cTn>
                              </p:par>
                              <p:par>
                                <p:cTn id="63" presetID="10" presetClass="entr" presetSubtype="0" fill="hold" grpId="0" nodeType="withEffect">
                                  <p:stCondLst>
                                    <p:cond delay="300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500"/>
                                        <p:tgtEl>
                                          <p:spTgt spid="10"/>
                                        </p:tgtEl>
                                      </p:cBhvr>
                                    </p:animEffect>
                                  </p:childTnLst>
                                </p:cTn>
                              </p:par>
                              <p:par>
                                <p:cTn id="66" presetID="10" presetClass="entr" presetSubtype="0" fill="hold" grpId="0" nodeType="withEffect">
                                  <p:stCondLst>
                                    <p:cond delay="4000"/>
                                  </p:stCondLst>
                                  <p:childTnLst>
                                    <p:set>
                                      <p:cBhvr>
                                        <p:cTn id="67" dur="1" fill="hold">
                                          <p:stCondLst>
                                            <p:cond delay="0"/>
                                          </p:stCondLst>
                                        </p:cTn>
                                        <p:tgtEl>
                                          <p:spTgt spid="15"/>
                                        </p:tgtEl>
                                        <p:attrNameLst>
                                          <p:attrName>style.visibility</p:attrName>
                                        </p:attrNameLst>
                                      </p:cBhvr>
                                      <p:to>
                                        <p:strVal val="visible"/>
                                      </p:to>
                                    </p:set>
                                    <p:animEffect transition="in" filter="fade">
                                      <p:cBhvr>
                                        <p:cTn id="68" dur="500"/>
                                        <p:tgtEl>
                                          <p:spTgt spid="15"/>
                                        </p:tgtEl>
                                      </p:cBhvr>
                                    </p:animEffect>
                                  </p:childTnLst>
                                </p:cTn>
                              </p:par>
                              <p:par>
                                <p:cTn id="69" presetID="10" presetClass="entr" presetSubtype="0" fill="hold" grpId="0" nodeType="withEffect">
                                  <p:stCondLst>
                                    <p:cond delay="4000"/>
                                  </p:stCondLst>
                                  <p:childTnLst>
                                    <p:set>
                                      <p:cBhvr>
                                        <p:cTn id="70" dur="1" fill="hold">
                                          <p:stCondLst>
                                            <p:cond delay="0"/>
                                          </p:stCondLst>
                                        </p:cTn>
                                        <p:tgtEl>
                                          <p:spTgt spid="7"/>
                                        </p:tgtEl>
                                        <p:attrNameLst>
                                          <p:attrName>style.visibility</p:attrName>
                                        </p:attrNameLst>
                                      </p:cBhvr>
                                      <p:to>
                                        <p:strVal val="visible"/>
                                      </p:to>
                                    </p:set>
                                    <p:animEffect transition="in" filter="fade">
                                      <p:cBhvr>
                                        <p:cTn id="71" dur="500"/>
                                        <p:tgtEl>
                                          <p:spTgt spid="7"/>
                                        </p:tgtEl>
                                      </p:cBhvr>
                                    </p:animEffect>
                                  </p:childTnLst>
                                </p:cTn>
                              </p:par>
                              <p:par>
                                <p:cTn id="72" presetID="55" presetClass="entr" presetSubtype="0" fill="hold" grpId="0" nodeType="withEffect">
                                  <p:stCondLst>
                                    <p:cond delay="4000"/>
                                  </p:stCondLst>
                                  <p:childTnLst>
                                    <p:set>
                                      <p:cBhvr>
                                        <p:cTn id="73" dur="1" fill="hold">
                                          <p:stCondLst>
                                            <p:cond delay="0"/>
                                          </p:stCondLst>
                                        </p:cTn>
                                        <p:tgtEl>
                                          <p:spTgt spid="27"/>
                                        </p:tgtEl>
                                        <p:attrNameLst>
                                          <p:attrName>style.visibility</p:attrName>
                                        </p:attrNameLst>
                                      </p:cBhvr>
                                      <p:to>
                                        <p:strVal val="visible"/>
                                      </p:to>
                                    </p:set>
                                    <p:anim calcmode="lin" valueType="num">
                                      <p:cBhvr>
                                        <p:cTn id="74" dur="1000" fill="hold"/>
                                        <p:tgtEl>
                                          <p:spTgt spid="27"/>
                                        </p:tgtEl>
                                        <p:attrNameLst>
                                          <p:attrName>ppt_w</p:attrName>
                                        </p:attrNameLst>
                                      </p:cBhvr>
                                      <p:tavLst>
                                        <p:tav tm="0">
                                          <p:val>
                                            <p:strVal val="#ppt_w*0.70"/>
                                          </p:val>
                                        </p:tav>
                                        <p:tav tm="100000">
                                          <p:val>
                                            <p:strVal val="#ppt_w"/>
                                          </p:val>
                                        </p:tav>
                                      </p:tavLst>
                                    </p:anim>
                                    <p:anim calcmode="lin" valueType="num">
                                      <p:cBhvr>
                                        <p:cTn id="75" dur="1000" fill="hold"/>
                                        <p:tgtEl>
                                          <p:spTgt spid="27"/>
                                        </p:tgtEl>
                                        <p:attrNameLst>
                                          <p:attrName>ppt_h</p:attrName>
                                        </p:attrNameLst>
                                      </p:cBhvr>
                                      <p:tavLst>
                                        <p:tav tm="0">
                                          <p:val>
                                            <p:strVal val="#ppt_h"/>
                                          </p:val>
                                        </p:tav>
                                        <p:tav tm="100000">
                                          <p:val>
                                            <p:strVal val="#ppt_h"/>
                                          </p:val>
                                        </p:tav>
                                      </p:tavLst>
                                    </p:anim>
                                    <p:animEffect transition="in" filter="fade">
                                      <p:cBhvr>
                                        <p:cTn id="76" dur="1000"/>
                                        <p:tgtEl>
                                          <p:spTgt spid="27"/>
                                        </p:tgtEl>
                                      </p:cBhvr>
                                    </p:animEffect>
                                  </p:childTnLst>
                                </p:cTn>
                              </p:par>
                              <p:par>
                                <p:cTn id="77" presetID="55" presetClass="entr" presetSubtype="0" fill="hold" grpId="0" nodeType="withEffect">
                                  <p:stCondLst>
                                    <p:cond delay="4000"/>
                                  </p:stCondLst>
                                  <p:childTnLst>
                                    <p:set>
                                      <p:cBhvr>
                                        <p:cTn id="78" dur="1" fill="hold">
                                          <p:stCondLst>
                                            <p:cond delay="0"/>
                                          </p:stCondLst>
                                        </p:cTn>
                                        <p:tgtEl>
                                          <p:spTgt spid="28"/>
                                        </p:tgtEl>
                                        <p:attrNameLst>
                                          <p:attrName>style.visibility</p:attrName>
                                        </p:attrNameLst>
                                      </p:cBhvr>
                                      <p:to>
                                        <p:strVal val="visible"/>
                                      </p:to>
                                    </p:set>
                                    <p:anim calcmode="lin" valueType="num">
                                      <p:cBhvr>
                                        <p:cTn id="79" dur="1000" fill="hold"/>
                                        <p:tgtEl>
                                          <p:spTgt spid="28"/>
                                        </p:tgtEl>
                                        <p:attrNameLst>
                                          <p:attrName>ppt_w</p:attrName>
                                        </p:attrNameLst>
                                      </p:cBhvr>
                                      <p:tavLst>
                                        <p:tav tm="0">
                                          <p:val>
                                            <p:strVal val="#ppt_w*0.70"/>
                                          </p:val>
                                        </p:tav>
                                        <p:tav tm="100000">
                                          <p:val>
                                            <p:strVal val="#ppt_w"/>
                                          </p:val>
                                        </p:tav>
                                      </p:tavLst>
                                    </p:anim>
                                    <p:anim calcmode="lin" valueType="num">
                                      <p:cBhvr>
                                        <p:cTn id="80" dur="1000" fill="hold"/>
                                        <p:tgtEl>
                                          <p:spTgt spid="28"/>
                                        </p:tgtEl>
                                        <p:attrNameLst>
                                          <p:attrName>ppt_h</p:attrName>
                                        </p:attrNameLst>
                                      </p:cBhvr>
                                      <p:tavLst>
                                        <p:tav tm="0">
                                          <p:val>
                                            <p:strVal val="#ppt_h"/>
                                          </p:val>
                                        </p:tav>
                                        <p:tav tm="100000">
                                          <p:val>
                                            <p:strVal val="#ppt_h"/>
                                          </p:val>
                                        </p:tav>
                                      </p:tavLst>
                                    </p:anim>
                                    <p:animEffect transition="in" filter="fade">
                                      <p:cBhvr>
                                        <p:cTn id="81" dur="1000"/>
                                        <p:tgtEl>
                                          <p:spTgt spid="28"/>
                                        </p:tgtEl>
                                      </p:cBhvr>
                                    </p:animEffect>
                                  </p:childTnLst>
                                </p:cTn>
                              </p:par>
                              <p:par>
                                <p:cTn id="82" presetID="55" presetClass="entr" presetSubtype="0" fill="hold" grpId="0" nodeType="withEffect">
                                  <p:stCondLst>
                                    <p:cond delay="4000"/>
                                  </p:stCondLst>
                                  <p:childTnLst>
                                    <p:set>
                                      <p:cBhvr>
                                        <p:cTn id="83" dur="1" fill="hold">
                                          <p:stCondLst>
                                            <p:cond delay="0"/>
                                          </p:stCondLst>
                                        </p:cTn>
                                        <p:tgtEl>
                                          <p:spTgt spid="29"/>
                                        </p:tgtEl>
                                        <p:attrNameLst>
                                          <p:attrName>style.visibility</p:attrName>
                                        </p:attrNameLst>
                                      </p:cBhvr>
                                      <p:to>
                                        <p:strVal val="visible"/>
                                      </p:to>
                                    </p:set>
                                    <p:anim calcmode="lin" valueType="num">
                                      <p:cBhvr>
                                        <p:cTn id="84" dur="1000" fill="hold"/>
                                        <p:tgtEl>
                                          <p:spTgt spid="29"/>
                                        </p:tgtEl>
                                        <p:attrNameLst>
                                          <p:attrName>ppt_w</p:attrName>
                                        </p:attrNameLst>
                                      </p:cBhvr>
                                      <p:tavLst>
                                        <p:tav tm="0">
                                          <p:val>
                                            <p:strVal val="#ppt_w*0.70"/>
                                          </p:val>
                                        </p:tav>
                                        <p:tav tm="100000">
                                          <p:val>
                                            <p:strVal val="#ppt_w"/>
                                          </p:val>
                                        </p:tav>
                                      </p:tavLst>
                                    </p:anim>
                                    <p:anim calcmode="lin" valueType="num">
                                      <p:cBhvr>
                                        <p:cTn id="85" dur="1000" fill="hold"/>
                                        <p:tgtEl>
                                          <p:spTgt spid="29"/>
                                        </p:tgtEl>
                                        <p:attrNameLst>
                                          <p:attrName>ppt_h</p:attrName>
                                        </p:attrNameLst>
                                      </p:cBhvr>
                                      <p:tavLst>
                                        <p:tav tm="0">
                                          <p:val>
                                            <p:strVal val="#ppt_h"/>
                                          </p:val>
                                        </p:tav>
                                        <p:tav tm="100000">
                                          <p:val>
                                            <p:strVal val="#ppt_h"/>
                                          </p:val>
                                        </p:tav>
                                      </p:tavLst>
                                    </p:anim>
                                    <p:animEffect transition="in" filter="fade">
                                      <p:cBhvr>
                                        <p:cTn id="86" dur="1000"/>
                                        <p:tgtEl>
                                          <p:spTgt spid="29"/>
                                        </p:tgtEl>
                                      </p:cBhvr>
                                    </p:animEffect>
                                  </p:childTnLst>
                                </p:cTn>
                              </p:par>
                              <p:par>
                                <p:cTn id="87" presetID="55" presetClass="entr" presetSubtype="0" fill="hold" grpId="0" nodeType="withEffect">
                                  <p:stCondLst>
                                    <p:cond delay="4000"/>
                                  </p:stCondLst>
                                  <p:childTnLst>
                                    <p:set>
                                      <p:cBhvr>
                                        <p:cTn id="88" dur="1" fill="hold">
                                          <p:stCondLst>
                                            <p:cond delay="0"/>
                                          </p:stCondLst>
                                        </p:cTn>
                                        <p:tgtEl>
                                          <p:spTgt spid="30"/>
                                        </p:tgtEl>
                                        <p:attrNameLst>
                                          <p:attrName>style.visibility</p:attrName>
                                        </p:attrNameLst>
                                      </p:cBhvr>
                                      <p:to>
                                        <p:strVal val="visible"/>
                                      </p:to>
                                    </p:set>
                                    <p:anim calcmode="lin" valueType="num">
                                      <p:cBhvr>
                                        <p:cTn id="89" dur="1000" fill="hold"/>
                                        <p:tgtEl>
                                          <p:spTgt spid="30"/>
                                        </p:tgtEl>
                                        <p:attrNameLst>
                                          <p:attrName>ppt_w</p:attrName>
                                        </p:attrNameLst>
                                      </p:cBhvr>
                                      <p:tavLst>
                                        <p:tav tm="0">
                                          <p:val>
                                            <p:strVal val="#ppt_w*0.70"/>
                                          </p:val>
                                        </p:tav>
                                        <p:tav tm="100000">
                                          <p:val>
                                            <p:strVal val="#ppt_w"/>
                                          </p:val>
                                        </p:tav>
                                      </p:tavLst>
                                    </p:anim>
                                    <p:anim calcmode="lin" valueType="num">
                                      <p:cBhvr>
                                        <p:cTn id="90" dur="1000" fill="hold"/>
                                        <p:tgtEl>
                                          <p:spTgt spid="30"/>
                                        </p:tgtEl>
                                        <p:attrNameLst>
                                          <p:attrName>ppt_h</p:attrName>
                                        </p:attrNameLst>
                                      </p:cBhvr>
                                      <p:tavLst>
                                        <p:tav tm="0">
                                          <p:val>
                                            <p:strVal val="#ppt_h"/>
                                          </p:val>
                                        </p:tav>
                                        <p:tav tm="100000">
                                          <p:val>
                                            <p:strVal val="#ppt_h"/>
                                          </p:val>
                                        </p:tav>
                                      </p:tavLst>
                                    </p:anim>
                                    <p:animEffect transition="in" filter="fade">
                                      <p:cBhvr>
                                        <p:cTn id="91" dur="1000"/>
                                        <p:tgtEl>
                                          <p:spTgt spid="30"/>
                                        </p:tgtEl>
                                      </p:cBhvr>
                                    </p:animEffect>
                                  </p:childTnLst>
                                </p:cTn>
                              </p:par>
                              <p:par>
                                <p:cTn id="92" presetID="55" presetClass="entr" presetSubtype="0" fill="hold" grpId="0" nodeType="withEffect">
                                  <p:stCondLst>
                                    <p:cond delay="4000"/>
                                  </p:stCondLst>
                                  <p:childTnLst>
                                    <p:set>
                                      <p:cBhvr>
                                        <p:cTn id="93" dur="1" fill="hold">
                                          <p:stCondLst>
                                            <p:cond delay="0"/>
                                          </p:stCondLst>
                                        </p:cTn>
                                        <p:tgtEl>
                                          <p:spTgt spid="31"/>
                                        </p:tgtEl>
                                        <p:attrNameLst>
                                          <p:attrName>style.visibility</p:attrName>
                                        </p:attrNameLst>
                                      </p:cBhvr>
                                      <p:to>
                                        <p:strVal val="visible"/>
                                      </p:to>
                                    </p:set>
                                    <p:anim calcmode="lin" valueType="num">
                                      <p:cBhvr>
                                        <p:cTn id="94" dur="1000" fill="hold"/>
                                        <p:tgtEl>
                                          <p:spTgt spid="31"/>
                                        </p:tgtEl>
                                        <p:attrNameLst>
                                          <p:attrName>ppt_w</p:attrName>
                                        </p:attrNameLst>
                                      </p:cBhvr>
                                      <p:tavLst>
                                        <p:tav tm="0">
                                          <p:val>
                                            <p:strVal val="#ppt_w*0.70"/>
                                          </p:val>
                                        </p:tav>
                                        <p:tav tm="100000">
                                          <p:val>
                                            <p:strVal val="#ppt_w"/>
                                          </p:val>
                                        </p:tav>
                                      </p:tavLst>
                                    </p:anim>
                                    <p:anim calcmode="lin" valueType="num">
                                      <p:cBhvr>
                                        <p:cTn id="95" dur="1000" fill="hold"/>
                                        <p:tgtEl>
                                          <p:spTgt spid="31"/>
                                        </p:tgtEl>
                                        <p:attrNameLst>
                                          <p:attrName>ppt_h</p:attrName>
                                        </p:attrNameLst>
                                      </p:cBhvr>
                                      <p:tavLst>
                                        <p:tav tm="0">
                                          <p:val>
                                            <p:strVal val="#ppt_h"/>
                                          </p:val>
                                        </p:tav>
                                        <p:tav tm="100000">
                                          <p:val>
                                            <p:strVal val="#ppt_h"/>
                                          </p:val>
                                        </p:tav>
                                      </p:tavLst>
                                    </p:anim>
                                    <p:animEffect transition="in" filter="fade">
                                      <p:cBhvr>
                                        <p:cTn id="96" dur="1000"/>
                                        <p:tgtEl>
                                          <p:spTgt spid="31"/>
                                        </p:tgtEl>
                                      </p:cBhvr>
                                    </p:animEffect>
                                  </p:childTnLst>
                                </p:cTn>
                              </p:par>
                              <p:par>
                                <p:cTn id="97" presetID="53" presetClass="entr" presetSubtype="16" fill="hold" grpId="0" nodeType="withEffect">
                                  <p:stCondLst>
                                    <p:cond delay="4000"/>
                                  </p:stCondLst>
                                  <p:childTnLst>
                                    <p:set>
                                      <p:cBhvr>
                                        <p:cTn id="98" dur="1" fill="hold">
                                          <p:stCondLst>
                                            <p:cond delay="0"/>
                                          </p:stCondLst>
                                        </p:cTn>
                                        <p:tgtEl>
                                          <p:spTgt spid="26"/>
                                        </p:tgtEl>
                                        <p:attrNameLst>
                                          <p:attrName>style.visibility</p:attrName>
                                        </p:attrNameLst>
                                      </p:cBhvr>
                                      <p:to>
                                        <p:strVal val="visible"/>
                                      </p:to>
                                    </p:set>
                                    <p:anim calcmode="lin" valueType="num">
                                      <p:cBhvr>
                                        <p:cTn id="99" dur="1000" fill="hold"/>
                                        <p:tgtEl>
                                          <p:spTgt spid="26"/>
                                        </p:tgtEl>
                                        <p:attrNameLst>
                                          <p:attrName>ppt_w</p:attrName>
                                        </p:attrNameLst>
                                      </p:cBhvr>
                                      <p:tavLst>
                                        <p:tav tm="0">
                                          <p:val>
                                            <p:fltVal val="0"/>
                                          </p:val>
                                        </p:tav>
                                        <p:tav tm="100000">
                                          <p:val>
                                            <p:strVal val="#ppt_w"/>
                                          </p:val>
                                        </p:tav>
                                      </p:tavLst>
                                    </p:anim>
                                    <p:anim calcmode="lin" valueType="num">
                                      <p:cBhvr>
                                        <p:cTn id="100" dur="1000" fill="hold"/>
                                        <p:tgtEl>
                                          <p:spTgt spid="26"/>
                                        </p:tgtEl>
                                        <p:attrNameLst>
                                          <p:attrName>ppt_h</p:attrName>
                                        </p:attrNameLst>
                                      </p:cBhvr>
                                      <p:tavLst>
                                        <p:tav tm="0">
                                          <p:val>
                                            <p:fltVal val="0"/>
                                          </p:val>
                                        </p:tav>
                                        <p:tav tm="100000">
                                          <p:val>
                                            <p:strVal val="#ppt_h"/>
                                          </p:val>
                                        </p:tav>
                                      </p:tavLst>
                                    </p:anim>
                                    <p:animEffect transition="in" filter="fade">
                                      <p:cBhvr>
                                        <p:cTn id="101" dur="1000"/>
                                        <p:tgtEl>
                                          <p:spTgt spid="26"/>
                                        </p:tgtEl>
                                      </p:cBhvr>
                                    </p:animEffect>
                                  </p:childTnLst>
                                </p:cTn>
                              </p:par>
                              <p:par>
                                <p:cTn id="102" presetID="53" presetClass="entr" presetSubtype="16" fill="hold" grpId="0" nodeType="withEffect">
                                  <p:stCondLst>
                                    <p:cond delay="4000"/>
                                  </p:stCondLst>
                                  <p:childTnLst>
                                    <p:set>
                                      <p:cBhvr>
                                        <p:cTn id="103" dur="1" fill="hold">
                                          <p:stCondLst>
                                            <p:cond delay="0"/>
                                          </p:stCondLst>
                                        </p:cTn>
                                        <p:tgtEl>
                                          <p:spTgt spid="32"/>
                                        </p:tgtEl>
                                        <p:attrNameLst>
                                          <p:attrName>style.visibility</p:attrName>
                                        </p:attrNameLst>
                                      </p:cBhvr>
                                      <p:to>
                                        <p:strVal val="visible"/>
                                      </p:to>
                                    </p:set>
                                    <p:anim calcmode="lin" valueType="num">
                                      <p:cBhvr>
                                        <p:cTn id="104" dur="1000" fill="hold"/>
                                        <p:tgtEl>
                                          <p:spTgt spid="32"/>
                                        </p:tgtEl>
                                        <p:attrNameLst>
                                          <p:attrName>ppt_w</p:attrName>
                                        </p:attrNameLst>
                                      </p:cBhvr>
                                      <p:tavLst>
                                        <p:tav tm="0">
                                          <p:val>
                                            <p:fltVal val="0"/>
                                          </p:val>
                                        </p:tav>
                                        <p:tav tm="100000">
                                          <p:val>
                                            <p:strVal val="#ppt_w"/>
                                          </p:val>
                                        </p:tav>
                                      </p:tavLst>
                                    </p:anim>
                                    <p:anim calcmode="lin" valueType="num">
                                      <p:cBhvr>
                                        <p:cTn id="105" dur="1000" fill="hold"/>
                                        <p:tgtEl>
                                          <p:spTgt spid="32"/>
                                        </p:tgtEl>
                                        <p:attrNameLst>
                                          <p:attrName>ppt_h</p:attrName>
                                        </p:attrNameLst>
                                      </p:cBhvr>
                                      <p:tavLst>
                                        <p:tav tm="0">
                                          <p:val>
                                            <p:fltVal val="0"/>
                                          </p:val>
                                        </p:tav>
                                        <p:tav tm="100000">
                                          <p:val>
                                            <p:strVal val="#ppt_h"/>
                                          </p:val>
                                        </p:tav>
                                      </p:tavLst>
                                    </p:anim>
                                    <p:animEffect transition="in" filter="fade">
                                      <p:cBhvr>
                                        <p:cTn id="106" dur="1000"/>
                                        <p:tgtEl>
                                          <p:spTgt spid="32"/>
                                        </p:tgtEl>
                                      </p:cBhvr>
                                    </p:animEffect>
                                  </p:childTnLst>
                                </p:cTn>
                              </p:par>
                              <p:par>
                                <p:cTn id="107" presetID="22" presetClass="entr" presetSubtype="8" fill="hold" nodeType="withEffect">
                                  <p:stCondLst>
                                    <p:cond delay="2000"/>
                                  </p:stCondLst>
                                  <p:childTnLst>
                                    <p:set>
                                      <p:cBhvr>
                                        <p:cTn id="108" dur="1" fill="hold">
                                          <p:stCondLst>
                                            <p:cond delay="0"/>
                                          </p:stCondLst>
                                        </p:cTn>
                                        <p:tgtEl>
                                          <p:spTgt spid="35"/>
                                        </p:tgtEl>
                                        <p:attrNameLst>
                                          <p:attrName>style.visibility</p:attrName>
                                        </p:attrNameLst>
                                      </p:cBhvr>
                                      <p:to>
                                        <p:strVal val="visible"/>
                                      </p:to>
                                    </p:set>
                                    <p:animEffect transition="in" filter="wipe(left)">
                                      <p:cBhvr>
                                        <p:cTn id="109" dur="2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animBg="1"/>
      <p:bldP spid="6" grpId="0" animBg="1"/>
      <p:bldP spid="4" grpId="0" animBg="1"/>
      <p:bldP spid="13" grpId="0" animBg="1"/>
      <p:bldP spid="18" grpId="0" animBg="1"/>
      <p:bldP spid="19" grpId="0" animBg="1"/>
      <p:bldP spid="20" grpId="0" animBg="1"/>
      <p:bldP spid="21"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12" grpId="0"/>
      <p:bldP spid="14" grpId="0"/>
      <p:bldP spid="15" grpId="0"/>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E0BE95F8-8814-4C82-B223-0EAAC3391D50}"/>
              </a:ext>
            </a:extLst>
          </p:cNvPr>
          <p:cNvGrpSpPr/>
          <p:nvPr/>
        </p:nvGrpSpPr>
        <p:grpSpPr>
          <a:xfrm>
            <a:off x="4302471" y="1504655"/>
            <a:ext cx="3841065" cy="2782103"/>
            <a:chOff x="4302471" y="1504655"/>
            <a:chExt cx="3841065" cy="2782103"/>
          </a:xfrm>
        </p:grpSpPr>
        <p:cxnSp>
          <p:nvCxnSpPr>
            <p:cNvPr id="16" name="Straight Connector 15">
              <a:extLst>
                <a:ext uri="{FF2B5EF4-FFF2-40B4-BE49-F238E27FC236}">
                  <a16:creationId xmlns:a16="http://schemas.microsoft.com/office/drawing/2014/main" id="{C53744E2-9F5B-4336-A0FE-C847765291E5}"/>
                </a:ext>
              </a:extLst>
            </p:cNvPr>
            <p:cNvCxnSpPr>
              <a:cxnSpLocks/>
              <a:stCxn id="30" idx="4"/>
              <a:endCxn id="6" idx="0"/>
            </p:cNvCxnSpPr>
            <p:nvPr/>
          </p:nvCxnSpPr>
          <p:spPr>
            <a:xfrm flipH="1">
              <a:off x="4394243" y="1752467"/>
              <a:ext cx="872" cy="2534291"/>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9FAED279-6A47-44C9-9401-E4F131A46B0A}"/>
                </a:ext>
              </a:extLst>
            </p:cNvPr>
            <p:cNvGrpSpPr/>
            <p:nvPr/>
          </p:nvGrpSpPr>
          <p:grpSpPr>
            <a:xfrm>
              <a:off x="4302471" y="1504655"/>
              <a:ext cx="2494543" cy="721993"/>
              <a:chOff x="940594" y="4027410"/>
              <a:chExt cx="2494543" cy="721993"/>
            </a:xfrm>
          </p:grpSpPr>
          <p:sp>
            <p:nvSpPr>
              <p:cNvPr id="29" name="TextBox 28">
                <a:extLst>
                  <a:ext uri="{FF2B5EF4-FFF2-40B4-BE49-F238E27FC236}">
                    <a16:creationId xmlns:a16="http://schemas.microsoft.com/office/drawing/2014/main" id="{339A8728-90CD-4625-8CE5-A508668E37D4}"/>
                  </a:ext>
                </a:extLst>
              </p:cNvPr>
              <p:cNvSpPr txBox="1"/>
              <p:nvPr/>
            </p:nvSpPr>
            <p:spPr>
              <a:xfrm>
                <a:off x="1156949" y="4027410"/>
                <a:ext cx="2278188" cy="721993"/>
              </a:xfrm>
              <a:prstGeom prst="rect">
                <a:avLst/>
              </a:prstGeom>
              <a:noFill/>
            </p:spPr>
            <p:txBody>
              <a:bodyPr wrap="none" rtlCol="0">
                <a:spAutoFit/>
              </a:bodyPr>
              <a:lstStyle/>
              <a:p>
                <a:pPr>
                  <a:lnSpc>
                    <a:spcPts val="1700"/>
                  </a:lnSpc>
                </a:pPr>
                <a:r>
                  <a:rPr lang="en-US" sz="1000" b="1" dirty="0">
                    <a:latin typeface="Montserrat" panose="00000500000000000000" pitchFamily="50" charset="0"/>
                  </a:rPr>
                  <a:t>Guidance in App: </a:t>
                </a:r>
                <a:r>
                  <a:rPr lang="en-US" sz="1000" b="1" dirty="0">
                    <a:solidFill>
                      <a:schemeClr val="accent2"/>
                    </a:solidFill>
                    <a:latin typeface="Montserrat" panose="00000500000000000000" pitchFamily="50" charset="0"/>
                  </a:rPr>
                  <a:t>Development</a:t>
                </a:r>
              </a:p>
              <a:p>
                <a:pPr marL="171450" indent="-171450">
                  <a:lnSpc>
                    <a:spcPts val="1700"/>
                  </a:lnSpc>
                  <a:buFont typeface="Arial" panose="020B0604020202020204" pitchFamily="34" charset="0"/>
                  <a:buChar char="•"/>
                </a:pPr>
                <a:r>
                  <a:rPr lang="en-US" sz="1000" dirty="0">
                    <a:latin typeface="Montserrat" panose="00000500000000000000" pitchFamily="50" charset="0"/>
                  </a:rPr>
                  <a:t>Frontend Development</a:t>
                </a:r>
              </a:p>
              <a:p>
                <a:pPr marL="171450" indent="-171450">
                  <a:lnSpc>
                    <a:spcPts val="1700"/>
                  </a:lnSpc>
                  <a:buFont typeface="Arial" panose="020B0604020202020204" pitchFamily="34" charset="0"/>
                  <a:buChar char="•"/>
                </a:pPr>
                <a:r>
                  <a:rPr lang="en-US" sz="1000" dirty="0">
                    <a:latin typeface="Montserrat" panose="00000500000000000000" pitchFamily="50" charset="0"/>
                  </a:rPr>
                  <a:t>CMS Integration</a:t>
                </a:r>
              </a:p>
            </p:txBody>
          </p:sp>
          <p:sp>
            <p:nvSpPr>
              <p:cNvPr id="30" name="Oval 29">
                <a:extLst>
                  <a:ext uri="{FF2B5EF4-FFF2-40B4-BE49-F238E27FC236}">
                    <a16:creationId xmlns:a16="http://schemas.microsoft.com/office/drawing/2014/main" id="{A42F4023-65AE-424D-9438-8FBA63C8B1D8}"/>
                  </a:ext>
                </a:extLst>
              </p:cNvPr>
              <p:cNvSpPr/>
              <p:nvPr/>
            </p:nvSpPr>
            <p:spPr>
              <a:xfrm>
                <a:off x="940594" y="4089935"/>
                <a:ext cx="185287" cy="185287"/>
              </a:xfrm>
              <a:prstGeom prst="ellipse">
                <a:avLst/>
              </a:prstGeom>
              <a:solidFill>
                <a:schemeClr val="bg1"/>
              </a:solidFill>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44743E15-BBA4-4140-B9C7-2B824CD59075}"/>
                </a:ext>
              </a:extLst>
            </p:cNvPr>
            <p:cNvGrpSpPr/>
            <p:nvPr/>
          </p:nvGrpSpPr>
          <p:grpSpPr>
            <a:xfrm>
              <a:off x="4302471" y="2359353"/>
              <a:ext cx="3841065" cy="721993"/>
              <a:chOff x="940594" y="4027410"/>
              <a:chExt cx="3841065" cy="721993"/>
            </a:xfrm>
          </p:grpSpPr>
          <p:sp>
            <p:nvSpPr>
              <p:cNvPr id="32" name="TextBox 31">
                <a:extLst>
                  <a:ext uri="{FF2B5EF4-FFF2-40B4-BE49-F238E27FC236}">
                    <a16:creationId xmlns:a16="http://schemas.microsoft.com/office/drawing/2014/main" id="{256CABEA-D22C-445A-9232-165928F29FB1}"/>
                  </a:ext>
                </a:extLst>
              </p:cNvPr>
              <p:cNvSpPr txBox="1"/>
              <p:nvPr/>
            </p:nvSpPr>
            <p:spPr>
              <a:xfrm>
                <a:off x="1156949" y="4027410"/>
                <a:ext cx="3624710" cy="721993"/>
              </a:xfrm>
              <a:prstGeom prst="rect">
                <a:avLst/>
              </a:prstGeom>
              <a:noFill/>
            </p:spPr>
            <p:txBody>
              <a:bodyPr wrap="none" rtlCol="0">
                <a:spAutoFit/>
              </a:bodyPr>
              <a:lstStyle/>
              <a:p>
                <a:pPr>
                  <a:lnSpc>
                    <a:spcPts val="1700"/>
                  </a:lnSpc>
                </a:pPr>
                <a:r>
                  <a:rPr lang="en-US" sz="1000" b="1" dirty="0">
                    <a:latin typeface="Montserrat" panose="00000500000000000000" pitchFamily="50" charset="0"/>
                  </a:rPr>
                  <a:t>Content Production: </a:t>
                </a:r>
                <a:r>
                  <a:rPr lang="en-US" sz="1000" b="1" dirty="0">
                    <a:solidFill>
                      <a:schemeClr val="accent2"/>
                    </a:solidFill>
                    <a:latin typeface="Montserrat" panose="00000500000000000000" pitchFamily="50" charset="0"/>
                  </a:rPr>
                  <a:t>Implementation</a:t>
                </a:r>
              </a:p>
              <a:p>
                <a:pPr marL="171450" indent="-171450">
                  <a:lnSpc>
                    <a:spcPts val="1700"/>
                  </a:lnSpc>
                  <a:buFont typeface="Arial" panose="020B0604020202020204" pitchFamily="34" charset="0"/>
                  <a:buChar char="•"/>
                </a:pPr>
                <a:r>
                  <a:rPr lang="en-US" sz="1000" dirty="0">
                    <a:latin typeface="Montserrat" panose="00000500000000000000" pitchFamily="50" charset="0"/>
                  </a:rPr>
                  <a:t>“How can we help” content, goal- &amp; interest-based</a:t>
                </a:r>
              </a:p>
              <a:p>
                <a:pPr marL="171450" indent="-171450">
                  <a:lnSpc>
                    <a:spcPts val="1700"/>
                  </a:lnSpc>
                  <a:buFont typeface="Arial" panose="020B0604020202020204" pitchFamily="34" charset="0"/>
                  <a:buChar char="•"/>
                </a:pPr>
                <a:r>
                  <a:rPr lang="en-US" sz="1000" dirty="0">
                    <a:latin typeface="Montserrat" panose="00000500000000000000" pitchFamily="50" charset="0"/>
                  </a:rPr>
                  <a:t>“Ideas for your visit” content, goal- &amp; interest-based</a:t>
                </a:r>
              </a:p>
            </p:txBody>
          </p:sp>
          <p:sp>
            <p:nvSpPr>
              <p:cNvPr id="33" name="Oval 32">
                <a:extLst>
                  <a:ext uri="{FF2B5EF4-FFF2-40B4-BE49-F238E27FC236}">
                    <a16:creationId xmlns:a16="http://schemas.microsoft.com/office/drawing/2014/main" id="{D5F37AA4-FD95-426F-A50D-D88C53FAF060}"/>
                  </a:ext>
                </a:extLst>
              </p:cNvPr>
              <p:cNvSpPr/>
              <p:nvPr/>
            </p:nvSpPr>
            <p:spPr>
              <a:xfrm>
                <a:off x="940594" y="4089935"/>
                <a:ext cx="185287" cy="185287"/>
              </a:xfrm>
              <a:prstGeom prst="ellipse">
                <a:avLst/>
              </a:prstGeom>
              <a:solidFill>
                <a:schemeClr val="bg1"/>
              </a:solidFill>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C65A7BDE-B0B1-4042-8DED-724A3947224B}"/>
                </a:ext>
              </a:extLst>
            </p:cNvPr>
            <p:cNvGrpSpPr/>
            <p:nvPr/>
          </p:nvGrpSpPr>
          <p:grpSpPr>
            <a:xfrm>
              <a:off x="4302471" y="3214051"/>
              <a:ext cx="3140553" cy="940001"/>
              <a:chOff x="940594" y="4027410"/>
              <a:chExt cx="3140553" cy="940001"/>
            </a:xfrm>
          </p:grpSpPr>
          <p:sp>
            <p:nvSpPr>
              <p:cNvPr id="35" name="TextBox 34">
                <a:extLst>
                  <a:ext uri="{FF2B5EF4-FFF2-40B4-BE49-F238E27FC236}">
                    <a16:creationId xmlns:a16="http://schemas.microsoft.com/office/drawing/2014/main" id="{F356AE23-5DBE-4C26-8817-A4CAA8F91643}"/>
                  </a:ext>
                </a:extLst>
              </p:cNvPr>
              <p:cNvSpPr txBox="1"/>
              <p:nvPr/>
            </p:nvSpPr>
            <p:spPr>
              <a:xfrm>
                <a:off x="1156949" y="4027410"/>
                <a:ext cx="2924198" cy="940001"/>
              </a:xfrm>
              <a:prstGeom prst="rect">
                <a:avLst/>
              </a:prstGeom>
              <a:noFill/>
            </p:spPr>
            <p:txBody>
              <a:bodyPr wrap="none" rtlCol="0">
                <a:spAutoFit/>
              </a:bodyPr>
              <a:lstStyle/>
              <a:p>
                <a:pPr>
                  <a:lnSpc>
                    <a:spcPts val="1700"/>
                  </a:lnSpc>
                </a:pPr>
                <a:r>
                  <a:rPr lang="en-US" sz="1000" b="1" dirty="0">
                    <a:latin typeface="Montserrat" panose="00000500000000000000" pitchFamily="50" charset="0"/>
                  </a:rPr>
                  <a:t>Personalization: </a:t>
                </a:r>
                <a:r>
                  <a:rPr lang="en-US" sz="1000" b="1" dirty="0">
                    <a:solidFill>
                      <a:schemeClr val="accent2"/>
                    </a:solidFill>
                    <a:latin typeface="Montserrat" panose="00000500000000000000" pitchFamily="50" charset="0"/>
                  </a:rPr>
                  <a:t>Analysis &amp; Development</a:t>
                </a:r>
              </a:p>
              <a:p>
                <a:pPr marL="171450" indent="-171450">
                  <a:lnSpc>
                    <a:spcPts val="1700"/>
                  </a:lnSpc>
                  <a:buFont typeface="Arial" panose="020B0604020202020204" pitchFamily="34" charset="0"/>
                  <a:buChar char="•"/>
                </a:pPr>
                <a:r>
                  <a:rPr lang="en-US" sz="1000" dirty="0">
                    <a:latin typeface="Montserrat" panose="00000500000000000000" pitchFamily="50" charset="0"/>
                  </a:rPr>
                  <a:t>Archetype identification</a:t>
                </a:r>
              </a:p>
              <a:p>
                <a:pPr marL="171450" indent="-171450">
                  <a:lnSpc>
                    <a:spcPts val="1700"/>
                  </a:lnSpc>
                  <a:buFont typeface="Arial" panose="020B0604020202020204" pitchFamily="34" charset="0"/>
                  <a:buChar char="•"/>
                </a:pPr>
                <a:r>
                  <a:rPr lang="en-US" sz="1000" dirty="0">
                    <a:latin typeface="Montserrat" panose="00000500000000000000" pitchFamily="50" charset="0"/>
                  </a:rPr>
                  <a:t>Orientation definition (UX)</a:t>
                </a:r>
              </a:p>
              <a:p>
                <a:pPr marL="171450" indent="-171450">
                  <a:lnSpc>
                    <a:spcPts val="1700"/>
                  </a:lnSpc>
                  <a:buFont typeface="Arial" panose="020B0604020202020204" pitchFamily="34" charset="0"/>
                  <a:buChar char="•"/>
                </a:pPr>
                <a:r>
                  <a:rPr lang="en-US" sz="1000" dirty="0">
                    <a:latin typeface="Montserrat" panose="00000500000000000000" pitchFamily="50" charset="0"/>
                  </a:rPr>
                  <a:t>Sample Templates</a:t>
                </a:r>
              </a:p>
            </p:txBody>
          </p:sp>
          <p:sp>
            <p:nvSpPr>
              <p:cNvPr id="36" name="Oval 35">
                <a:extLst>
                  <a:ext uri="{FF2B5EF4-FFF2-40B4-BE49-F238E27FC236}">
                    <a16:creationId xmlns:a16="http://schemas.microsoft.com/office/drawing/2014/main" id="{FE072C31-EBD2-4847-B05B-9014586E8E88}"/>
                  </a:ext>
                </a:extLst>
              </p:cNvPr>
              <p:cNvSpPr/>
              <p:nvPr/>
            </p:nvSpPr>
            <p:spPr>
              <a:xfrm>
                <a:off x="940594" y="4089935"/>
                <a:ext cx="185287" cy="185287"/>
              </a:xfrm>
              <a:prstGeom prst="ellipse">
                <a:avLst/>
              </a:prstGeom>
              <a:solidFill>
                <a:schemeClr val="bg1"/>
              </a:solidFill>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56" name="Rectangle 55">
            <a:extLst>
              <a:ext uri="{FF2B5EF4-FFF2-40B4-BE49-F238E27FC236}">
                <a16:creationId xmlns:a16="http://schemas.microsoft.com/office/drawing/2014/main" id="{63DA1BFA-495D-44EE-B2F2-C7CFD26DF187}"/>
              </a:ext>
            </a:extLst>
          </p:cNvPr>
          <p:cNvSpPr/>
          <p:nvPr/>
        </p:nvSpPr>
        <p:spPr>
          <a:xfrm>
            <a:off x="4270532" y="4534179"/>
            <a:ext cx="3622600" cy="3801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atin typeface="Montserrat" panose="00000500000000000000" pitchFamily="50" charset="0"/>
            </a:endParaRPr>
          </a:p>
        </p:txBody>
      </p:sp>
      <p:sp>
        <p:nvSpPr>
          <p:cNvPr id="3" name="TextBox 2">
            <a:extLst>
              <a:ext uri="{FF2B5EF4-FFF2-40B4-BE49-F238E27FC236}">
                <a16:creationId xmlns:a16="http://schemas.microsoft.com/office/drawing/2014/main" id="{F9F86C77-BAE8-4A6A-A78A-5C7072DA5F4E}"/>
              </a:ext>
            </a:extLst>
          </p:cNvPr>
          <p:cNvSpPr txBox="1"/>
          <p:nvPr/>
        </p:nvSpPr>
        <p:spPr>
          <a:xfrm>
            <a:off x="4971173" y="254954"/>
            <a:ext cx="2097369" cy="954107"/>
          </a:xfrm>
          <a:prstGeom prst="rect">
            <a:avLst/>
          </a:prstGeom>
          <a:noFill/>
        </p:spPr>
        <p:txBody>
          <a:bodyPr wrap="none" lIns="182880" tIns="91440" rIns="182880" bIns="91440" rtlCol="0" anchor="ctr" anchorCtr="0">
            <a:spAutoFit/>
          </a:bodyPr>
          <a:lstStyle/>
          <a:p>
            <a:pPr algn="ctr"/>
            <a:r>
              <a:rPr lang="en-US" sz="3000" b="1" dirty="0">
                <a:gradFill flip="none" rotWithShape="1">
                  <a:gsLst>
                    <a:gs pos="0">
                      <a:schemeClr val="tx2">
                        <a:lumMod val="60000"/>
                        <a:lumOff val="40000"/>
                      </a:schemeClr>
                    </a:gs>
                    <a:gs pos="100000">
                      <a:schemeClr val="tx2"/>
                    </a:gs>
                  </a:gsLst>
                  <a:lin ang="5400000" scaled="0"/>
                  <a:tileRect/>
                </a:gradFill>
                <a:latin typeface="Montserrat" panose="00000500000000000000" pitchFamily="50" charset="0"/>
              </a:rPr>
              <a:t>NOW</a:t>
            </a:r>
          </a:p>
          <a:p>
            <a:pPr algn="ctr"/>
            <a:r>
              <a:rPr lang="en-US" sz="2000" dirty="0">
                <a:gradFill flip="none" rotWithShape="1">
                  <a:gsLst>
                    <a:gs pos="0">
                      <a:schemeClr val="tx2">
                        <a:lumMod val="60000"/>
                        <a:lumOff val="40000"/>
                      </a:schemeClr>
                    </a:gs>
                    <a:gs pos="100000">
                      <a:schemeClr val="tx2"/>
                    </a:gs>
                  </a:gsLst>
                  <a:lin ang="5400000" scaled="0"/>
                  <a:tileRect/>
                </a:gradFill>
                <a:latin typeface="Montserrat" panose="00000500000000000000" pitchFamily="50" charset="0"/>
              </a:rPr>
              <a:t>First 6 Weeks</a:t>
            </a:r>
          </a:p>
        </p:txBody>
      </p:sp>
      <p:sp>
        <p:nvSpPr>
          <p:cNvPr id="55" name="TextBox 54">
            <a:extLst>
              <a:ext uri="{FF2B5EF4-FFF2-40B4-BE49-F238E27FC236}">
                <a16:creationId xmlns:a16="http://schemas.microsoft.com/office/drawing/2014/main" id="{A75AE723-4C77-459C-992A-F08C0AAF51F1}"/>
              </a:ext>
            </a:extLst>
          </p:cNvPr>
          <p:cNvSpPr txBox="1"/>
          <p:nvPr/>
        </p:nvSpPr>
        <p:spPr>
          <a:xfrm>
            <a:off x="895355" y="671117"/>
            <a:ext cx="1140056" cy="461665"/>
          </a:xfrm>
          <a:prstGeom prst="rect">
            <a:avLst/>
          </a:prstGeom>
          <a:noFill/>
        </p:spPr>
        <p:txBody>
          <a:bodyPr wrap="none" rtlCol="0">
            <a:spAutoFit/>
          </a:bodyPr>
          <a:lstStyle/>
          <a:p>
            <a:r>
              <a:rPr lang="en-US" sz="1200" dirty="0">
                <a:solidFill>
                  <a:schemeClr val="tx2">
                    <a:lumMod val="40000"/>
                    <a:lumOff val="60000"/>
                  </a:schemeClr>
                </a:solidFill>
                <a:latin typeface="Montserrat" panose="00000500000000000000" pitchFamily="50" charset="0"/>
              </a:rPr>
              <a:t>Begin</a:t>
            </a:r>
          </a:p>
          <a:p>
            <a:r>
              <a:rPr lang="en-US" sz="1200" b="1" dirty="0">
                <a:solidFill>
                  <a:schemeClr val="accent2"/>
                </a:solidFill>
                <a:latin typeface="Montserrat" panose="00000500000000000000" pitchFamily="50" charset="0"/>
              </a:rPr>
              <a:t>January 6th</a:t>
            </a:r>
          </a:p>
        </p:txBody>
      </p:sp>
      <p:sp>
        <p:nvSpPr>
          <p:cNvPr id="57" name="TextBox 56">
            <a:extLst>
              <a:ext uri="{FF2B5EF4-FFF2-40B4-BE49-F238E27FC236}">
                <a16:creationId xmlns:a16="http://schemas.microsoft.com/office/drawing/2014/main" id="{E1029B23-3F87-4AF9-B6F2-F8941349C77E}"/>
              </a:ext>
            </a:extLst>
          </p:cNvPr>
          <p:cNvSpPr txBox="1"/>
          <p:nvPr/>
        </p:nvSpPr>
        <p:spPr>
          <a:xfrm>
            <a:off x="9975966" y="671117"/>
            <a:ext cx="1292341" cy="461665"/>
          </a:xfrm>
          <a:prstGeom prst="rect">
            <a:avLst/>
          </a:prstGeom>
          <a:noFill/>
        </p:spPr>
        <p:txBody>
          <a:bodyPr wrap="none" rtlCol="0">
            <a:spAutoFit/>
          </a:bodyPr>
          <a:lstStyle/>
          <a:p>
            <a:pPr algn="r"/>
            <a:r>
              <a:rPr lang="en-US" sz="1200" dirty="0">
                <a:solidFill>
                  <a:schemeClr val="tx2">
                    <a:lumMod val="40000"/>
                    <a:lumOff val="60000"/>
                  </a:schemeClr>
                </a:solidFill>
                <a:latin typeface="Montserrat" panose="00000500000000000000" pitchFamily="50" charset="0"/>
              </a:rPr>
              <a:t>End</a:t>
            </a:r>
          </a:p>
          <a:p>
            <a:pPr algn="r"/>
            <a:r>
              <a:rPr lang="en-US" sz="1200" b="1" dirty="0">
                <a:solidFill>
                  <a:schemeClr val="accent2"/>
                </a:solidFill>
                <a:latin typeface="Montserrat" panose="00000500000000000000" pitchFamily="50" charset="0"/>
              </a:rPr>
              <a:t>February 14th</a:t>
            </a:r>
          </a:p>
        </p:txBody>
      </p:sp>
      <p:cxnSp>
        <p:nvCxnSpPr>
          <p:cNvPr id="58" name="Straight Connector 57">
            <a:extLst>
              <a:ext uri="{FF2B5EF4-FFF2-40B4-BE49-F238E27FC236}">
                <a16:creationId xmlns:a16="http://schemas.microsoft.com/office/drawing/2014/main" id="{CC5F215E-8998-4733-9675-515A16CDF1AB}"/>
              </a:ext>
            </a:extLst>
          </p:cNvPr>
          <p:cNvCxnSpPr>
            <a:cxnSpLocks/>
          </p:cNvCxnSpPr>
          <p:nvPr/>
        </p:nvCxnSpPr>
        <p:spPr>
          <a:xfrm>
            <a:off x="895355" y="1311669"/>
            <a:ext cx="10372952"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12716402-61EA-4ABF-BB5B-75508A752A4C}"/>
              </a:ext>
            </a:extLst>
          </p:cNvPr>
          <p:cNvGrpSpPr/>
          <p:nvPr/>
        </p:nvGrpSpPr>
        <p:grpSpPr>
          <a:xfrm>
            <a:off x="926424" y="4534180"/>
            <a:ext cx="2863233" cy="1953932"/>
            <a:chOff x="926424" y="4534180"/>
            <a:chExt cx="2863233" cy="1953932"/>
          </a:xfrm>
        </p:grpSpPr>
        <p:sp>
          <p:nvSpPr>
            <p:cNvPr id="15" name="TextBox 14">
              <a:extLst>
                <a:ext uri="{FF2B5EF4-FFF2-40B4-BE49-F238E27FC236}">
                  <a16:creationId xmlns:a16="http://schemas.microsoft.com/office/drawing/2014/main" id="{A2ED92E0-525A-4937-AE9C-4580A047ACB7}"/>
                </a:ext>
              </a:extLst>
            </p:cNvPr>
            <p:cNvSpPr txBox="1"/>
            <p:nvPr/>
          </p:nvSpPr>
          <p:spPr>
            <a:xfrm>
              <a:off x="1142779" y="4730159"/>
              <a:ext cx="2646878" cy="721993"/>
            </a:xfrm>
            <a:prstGeom prst="rect">
              <a:avLst/>
            </a:prstGeom>
            <a:noFill/>
          </p:spPr>
          <p:txBody>
            <a:bodyPr wrap="none" rtlCol="0">
              <a:spAutoFit/>
            </a:bodyPr>
            <a:lstStyle/>
            <a:p>
              <a:pPr>
                <a:lnSpc>
                  <a:spcPts val="1700"/>
                </a:lnSpc>
              </a:pPr>
              <a:r>
                <a:rPr lang="en-US" sz="1000" b="1" dirty="0">
                  <a:latin typeface="Montserrat" panose="00000500000000000000" pitchFamily="50" charset="0"/>
                </a:rPr>
                <a:t>Content Management: </a:t>
              </a:r>
              <a:r>
                <a:rPr lang="en-US" sz="1000" b="1" dirty="0">
                  <a:solidFill>
                    <a:schemeClr val="accent2"/>
                  </a:solidFill>
                  <a:latin typeface="Montserrat" panose="00000500000000000000" pitchFamily="50" charset="0"/>
                </a:rPr>
                <a:t>Development</a:t>
              </a:r>
            </a:p>
            <a:p>
              <a:pPr marL="171450" indent="-171450">
                <a:lnSpc>
                  <a:spcPts val="1700"/>
                </a:lnSpc>
                <a:buFont typeface="Arial" panose="020B0604020202020204" pitchFamily="34" charset="0"/>
                <a:buChar char="•"/>
              </a:pPr>
              <a:r>
                <a:rPr lang="en-US" sz="1000" dirty="0">
                  <a:latin typeface="Montserrat" panose="00000500000000000000" pitchFamily="50" charset="0"/>
                </a:rPr>
                <a:t>API Development</a:t>
              </a:r>
            </a:p>
            <a:p>
              <a:pPr marL="171450" indent="-171450">
                <a:lnSpc>
                  <a:spcPts val="1700"/>
                </a:lnSpc>
                <a:buFont typeface="Arial" panose="020B0604020202020204" pitchFamily="34" charset="0"/>
                <a:buChar char="•"/>
              </a:pPr>
              <a:r>
                <a:rPr lang="en-US" sz="1000" dirty="0">
                  <a:latin typeface="Montserrat" panose="00000500000000000000" pitchFamily="50" charset="0"/>
                </a:rPr>
                <a:t>CMS Integration</a:t>
              </a:r>
            </a:p>
          </p:txBody>
        </p:sp>
        <p:sp>
          <p:nvSpPr>
            <p:cNvPr id="24" name="TextBox 23">
              <a:extLst>
                <a:ext uri="{FF2B5EF4-FFF2-40B4-BE49-F238E27FC236}">
                  <a16:creationId xmlns:a16="http://schemas.microsoft.com/office/drawing/2014/main" id="{F36433FA-AEDC-438D-B39B-6EC2D2297AE0}"/>
                </a:ext>
              </a:extLst>
            </p:cNvPr>
            <p:cNvSpPr txBox="1"/>
            <p:nvPr/>
          </p:nvSpPr>
          <p:spPr>
            <a:xfrm>
              <a:off x="1142779" y="5527745"/>
              <a:ext cx="1835759" cy="940001"/>
            </a:xfrm>
            <a:prstGeom prst="rect">
              <a:avLst/>
            </a:prstGeom>
            <a:noFill/>
          </p:spPr>
          <p:txBody>
            <a:bodyPr wrap="none" rtlCol="0">
              <a:spAutoFit/>
            </a:bodyPr>
            <a:lstStyle/>
            <a:p>
              <a:pPr>
                <a:lnSpc>
                  <a:spcPts val="1700"/>
                </a:lnSpc>
              </a:pPr>
              <a:r>
                <a:rPr lang="en-US" sz="1000" b="1" dirty="0">
                  <a:latin typeface="Montserrat" panose="00000500000000000000" pitchFamily="50" charset="0"/>
                </a:rPr>
                <a:t>Guidance in App: </a:t>
              </a:r>
              <a:r>
                <a:rPr lang="en-US" sz="1000" b="1" dirty="0">
                  <a:solidFill>
                    <a:schemeClr val="accent2"/>
                  </a:solidFill>
                  <a:latin typeface="Montserrat" panose="00000500000000000000" pitchFamily="50" charset="0"/>
                </a:rPr>
                <a:t>Design</a:t>
              </a:r>
            </a:p>
            <a:p>
              <a:pPr marL="171450" indent="-171450">
                <a:lnSpc>
                  <a:spcPts val="1700"/>
                </a:lnSpc>
                <a:buFont typeface="Arial" panose="020B0604020202020204" pitchFamily="34" charset="0"/>
                <a:buChar char="•"/>
              </a:pPr>
              <a:r>
                <a:rPr lang="en-US" sz="1000" dirty="0">
                  <a:latin typeface="Montserrat" panose="00000500000000000000" pitchFamily="50" charset="0"/>
                </a:rPr>
                <a:t>User Experience</a:t>
              </a:r>
            </a:p>
            <a:p>
              <a:pPr marL="171450" indent="-171450">
                <a:lnSpc>
                  <a:spcPts val="1700"/>
                </a:lnSpc>
                <a:buFont typeface="Arial" panose="020B0604020202020204" pitchFamily="34" charset="0"/>
                <a:buChar char="•"/>
              </a:pPr>
              <a:r>
                <a:rPr lang="en-US" sz="1000" dirty="0">
                  <a:latin typeface="Montserrat" panose="00000500000000000000" pitchFamily="50" charset="0"/>
                </a:rPr>
                <a:t>Visual Design</a:t>
              </a:r>
            </a:p>
            <a:p>
              <a:pPr marL="171450" indent="-171450">
                <a:lnSpc>
                  <a:spcPts val="1700"/>
                </a:lnSpc>
                <a:buFont typeface="Arial" panose="020B0604020202020204" pitchFamily="34" charset="0"/>
                <a:buChar char="•"/>
              </a:pPr>
              <a:r>
                <a:rPr lang="en-US" sz="1000" dirty="0">
                  <a:latin typeface="Montserrat" panose="00000500000000000000" pitchFamily="50" charset="0"/>
                </a:rPr>
                <a:t>Content Map</a:t>
              </a:r>
            </a:p>
          </p:txBody>
        </p:sp>
        <p:grpSp>
          <p:nvGrpSpPr>
            <p:cNvPr id="22" name="Group 21">
              <a:extLst>
                <a:ext uri="{FF2B5EF4-FFF2-40B4-BE49-F238E27FC236}">
                  <a16:creationId xmlns:a16="http://schemas.microsoft.com/office/drawing/2014/main" id="{139825A9-181E-4A36-97BB-90BFD60C8F13}"/>
                </a:ext>
              </a:extLst>
            </p:cNvPr>
            <p:cNvGrpSpPr/>
            <p:nvPr/>
          </p:nvGrpSpPr>
          <p:grpSpPr>
            <a:xfrm>
              <a:off x="926424" y="4534180"/>
              <a:ext cx="185287" cy="1953932"/>
              <a:chOff x="926424" y="4534180"/>
              <a:chExt cx="185287" cy="1953932"/>
            </a:xfrm>
          </p:grpSpPr>
          <p:cxnSp>
            <p:nvCxnSpPr>
              <p:cNvPr id="14" name="Straight Connector 13">
                <a:extLst>
                  <a:ext uri="{FF2B5EF4-FFF2-40B4-BE49-F238E27FC236}">
                    <a16:creationId xmlns:a16="http://schemas.microsoft.com/office/drawing/2014/main" id="{496E8969-ACB5-4ADC-8662-7761E27D46A2}"/>
                  </a:ext>
                </a:extLst>
              </p:cNvPr>
              <p:cNvCxnSpPr>
                <a:cxnSpLocks/>
                <a:stCxn id="2" idx="4"/>
              </p:cNvCxnSpPr>
              <p:nvPr/>
            </p:nvCxnSpPr>
            <p:spPr>
              <a:xfrm>
                <a:off x="1019067" y="4534180"/>
                <a:ext cx="0" cy="1953932"/>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51A5E92D-14D8-4E19-B070-330D601D76BD}"/>
                  </a:ext>
                </a:extLst>
              </p:cNvPr>
              <p:cNvSpPr/>
              <p:nvPr/>
            </p:nvSpPr>
            <p:spPr>
              <a:xfrm>
                <a:off x="926424" y="4792684"/>
                <a:ext cx="185287" cy="185287"/>
              </a:xfrm>
              <a:prstGeom prst="ellipse">
                <a:avLst/>
              </a:prstGeom>
              <a:solidFill>
                <a:schemeClr val="bg1"/>
              </a:solidFill>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Oval 24">
                <a:extLst>
                  <a:ext uri="{FF2B5EF4-FFF2-40B4-BE49-F238E27FC236}">
                    <a16:creationId xmlns:a16="http://schemas.microsoft.com/office/drawing/2014/main" id="{DC3FFDB4-8F17-40D6-B772-13C4E750BF0F}"/>
                  </a:ext>
                </a:extLst>
              </p:cNvPr>
              <p:cNvSpPr/>
              <p:nvPr/>
            </p:nvSpPr>
            <p:spPr>
              <a:xfrm>
                <a:off x="926424" y="5590270"/>
                <a:ext cx="185287" cy="185287"/>
              </a:xfrm>
              <a:prstGeom prst="ellipse">
                <a:avLst/>
              </a:prstGeom>
              <a:solidFill>
                <a:schemeClr val="bg1"/>
              </a:solidFill>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44" name="Group 43">
            <a:extLst>
              <a:ext uri="{FF2B5EF4-FFF2-40B4-BE49-F238E27FC236}">
                <a16:creationId xmlns:a16="http://schemas.microsoft.com/office/drawing/2014/main" id="{22BF3A57-464E-4E6B-B8AA-E9476BB20BCD}"/>
              </a:ext>
            </a:extLst>
          </p:cNvPr>
          <p:cNvGrpSpPr/>
          <p:nvPr/>
        </p:nvGrpSpPr>
        <p:grpSpPr>
          <a:xfrm>
            <a:off x="7679044" y="4534180"/>
            <a:ext cx="3534892" cy="1715558"/>
            <a:chOff x="7679044" y="4534180"/>
            <a:chExt cx="3534892" cy="1715558"/>
          </a:xfrm>
        </p:grpSpPr>
        <p:cxnSp>
          <p:nvCxnSpPr>
            <p:cNvPr id="17" name="Straight Connector 16">
              <a:extLst>
                <a:ext uri="{FF2B5EF4-FFF2-40B4-BE49-F238E27FC236}">
                  <a16:creationId xmlns:a16="http://schemas.microsoft.com/office/drawing/2014/main" id="{55F46549-87AF-4859-9A1F-C1312F756671}"/>
                </a:ext>
              </a:extLst>
            </p:cNvPr>
            <p:cNvCxnSpPr>
              <a:cxnSpLocks/>
              <a:stCxn id="7" idx="4"/>
            </p:cNvCxnSpPr>
            <p:nvPr/>
          </p:nvCxnSpPr>
          <p:spPr>
            <a:xfrm>
              <a:off x="7769419" y="4534180"/>
              <a:ext cx="0" cy="1715558"/>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B7291079-6F13-4BB3-8947-889C0D263707}"/>
                </a:ext>
              </a:extLst>
            </p:cNvPr>
            <p:cNvGrpSpPr/>
            <p:nvPr/>
          </p:nvGrpSpPr>
          <p:grpSpPr>
            <a:xfrm>
              <a:off x="7679044" y="4730159"/>
              <a:ext cx="3534892" cy="721993"/>
              <a:chOff x="940594" y="4027410"/>
              <a:chExt cx="3534892" cy="721993"/>
            </a:xfrm>
          </p:grpSpPr>
          <p:sp>
            <p:nvSpPr>
              <p:cNvPr id="38" name="TextBox 37">
                <a:extLst>
                  <a:ext uri="{FF2B5EF4-FFF2-40B4-BE49-F238E27FC236}">
                    <a16:creationId xmlns:a16="http://schemas.microsoft.com/office/drawing/2014/main" id="{5667A603-D8CD-49AE-B66E-A1E1711B981B}"/>
                  </a:ext>
                </a:extLst>
              </p:cNvPr>
              <p:cNvSpPr txBox="1"/>
              <p:nvPr/>
            </p:nvSpPr>
            <p:spPr>
              <a:xfrm>
                <a:off x="1156949" y="4027410"/>
                <a:ext cx="3318537" cy="721993"/>
              </a:xfrm>
              <a:prstGeom prst="rect">
                <a:avLst/>
              </a:prstGeom>
              <a:noFill/>
            </p:spPr>
            <p:txBody>
              <a:bodyPr wrap="none" rtlCol="0">
                <a:spAutoFit/>
              </a:bodyPr>
              <a:lstStyle/>
              <a:p>
                <a:pPr>
                  <a:lnSpc>
                    <a:spcPts val="1700"/>
                  </a:lnSpc>
                </a:pPr>
                <a:r>
                  <a:rPr lang="en-US" sz="1000" b="1" dirty="0">
                    <a:latin typeface="Montserrat" panose="00000500000000000000" pitchFamily="50" charset="0"/>
                  </a:rPr>
                  <a:t>Personalization Profile: </a:t>
                </a:r>
                <a:r>
                  <a:rPr lang="en-US" sz="1000" b="1" dirty="0">
                    <a:solidFill>
                      <a:schemeClr val="accent2"/>
                    </a:solidFill>
                    <a:latin typeface="Montserrat" panose="00000500000000000000" pitchFamily="50" charset="0"/>
                  </a:rPr>
                  <a:t>Development</a:t>
                </a:r>
              </a:p>
              <a:p>
                <a:pPr marL="171450" indent="-171450">
                  <a:lnSpc>
                    <a:spcPts val="1700"/>
                  </a:lnSpc>
                  <a:buFont typeface="Arial" panose="020B0604020202020204" pitchFamily="34" charset="0"/>
                  <a:buChar char="•"/>
                </a:pPr>
                <a:r>
                  <a:rPr lang="en-US" sz="1000" dirty="0">
                    <a:latin typeface="Montserrat" panose="00000500000000000000" pitchFamily="50" charset="0"/>
                  </a:rPr>
                  <a:t>Data Archetypes API (endpoints</a:t>
                </a:r>
              </a:p>
              <a:p>
                <a:pPr marL="171450" indent="-171450">
                  <a:lnSpc>
                    <a:spcPts val="1700"/>
                  </a:lnSpc>
                  <a:buFont typeface="Arial" panose="020B0604020202020204" pitchFamily="34" charset="0"/>
                  <a:buChar char="•"/>
                </a:pPr>
                <a:r>
                  <a:rPr lang="en-US" sz="1000" dirty="0">
                    <a:latin typeface="Montserrat" panose="00000500000000000000" pitchFamily="50" charset="0"/>
                  </a:rPr>
                  <a:t>Archetype assignment based on on-boarding)</a:t>
                </a:r>
              </a:p>
            </p:txBody>
          </p:sp>
          <p:sp>
            <p:nvSpPr>
              <p:cNvPr id="39" name="Oval 38">
                <a:extLst>
                  <a:ext uri="{FF2B5EF4-FFF2-40B4-BE49-F238E27FC236}">
                    <a16:creationId xmlns:a16="http://schemas.microsoft.com/office/drawing/2014/main" id="{95440188-75E6-4178-8297-450BB25D9438}"/>
                  </a:ext>
                </a:extLst>
              </p:cNvPr>
              <p:cNvSpPr/>
              <p:nvPr/>
            </p:nvSpPr>
            <p:spPr>
              <a:xfrm>
                <a:off x="940594" y="4089935"/>
                <a:ext cx="185287" cy="185287"/>
              </a:xfrm>
              <a:prstGeom prst="ellipse">
                <a:avLst/>
              </a:prstGeom>
              <a:solidFill>
                <a:schemeClr val="bg1"/>
              </a:solidFill>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65E1E60B-8841-430D-9462-EDA395C4A024}"/>
                </a:ext>
              </a:extLst>
            </p:cNvPr>
            <p:cNvGrpSpPr/>
            <p:nvPr/>
          </p:nvGrpSpPr>
          <p:grpSpPr>
            <a:xfrm>
              <a:off x="7679044" y="5527745"/>
              <a:ext cx="3409858" cy="721993"/>
              <a:chOff x="940594" y="4027410"/>
              <a:chExt cx="3409858" cy="721993"/>
            </a:xfrm>
          </p:grpSpPr>
          <p:sp>
            <p:nvSpPr>
              <p:cNvPr id="41" name="TextBox 40">
                <a:extLst>
                  <a:ext uri="{FF2B5EF4-FFF2-40B4-BE49-F238E27FC236}">
                    <a16:creationId xmlns:a16="http://schemas.microsoft.com/office/drawing/2014/main" id="{D3EEDC71-F779-41FA-9707-4FBD39BD049A}"/>
                  </a:ext>
                </a:extLst>
              </p:cNvPr>
              <p:cNvSpPr txBox="1"/>
              <p:nvPr/>
            </p:nvSpPr>
            <p:spPr>
              <a:xfrm>
                <a:off x="1156949" y="4027410"/>
                <a:ext cx="3193503" cy="721993"/>
              </a:xfrm>
              <a:prstGeom prst="rect">
                <a:avLst/>
              </a:prstGeom>
              <a:noFill/>
            </p:spPr>
            <p:txBody>
              <a:bodyPr wrap="none" rtlCol="0">
                <a:spAutoFit/>
              </a:bodyPr>
              <a:lstStyle/>
              <a:p>
                <a:pPr>
                  <a:lnSpc>
                    <a:spcPts val="1700"/>
                  </a:lnSpc>
                </a:pPr>
                <a:r>
                  <a:rPr lang="en-US" sz="1000" b="1" dirty="0">
                    <a:latin typeface="Montserrat" panose="00000500000000000000" pitchFamily="50" charset="0"/>
                  </a:rPr>
                  <a:t>Content Production: </a:t>
                </a:r>
                <a:r>
                  <a:rPr lang="en-US" sz="1000" b="1" dirty="0">
                    <a:solidFill>
                      <a:schemeClr val="accent2"/>
                    </a:solidFill>
                    <a:latin typeface="Montserrat" panose="00000500000000000000" pitchFamily="50" charset="0"/>
                  </a:rPr>
                  <a:t>Implementation</a:t>
                </a:r>
              </a:p>
              <a:p>
                <a:pPr marL="171450" indent="-171450">
                  <a:lnSpc>
                    <a:spcPts val="1700"/>
                  </a:lnSpc>
                  <a:buFont typeface="Arial" panose="020B0604020202020204" pitchFamily="34" charset="0"/>
                  <a:buChar char="•"/>
                </a:pPr>
                <a:r>
                  <a:rPr lang="en-US" sz="1000" dirty="0">
                    <a:latin typeface="Montserrat" panose="00000500000000000000" pitchFamily="50" charset="0"/>
                  </a:rPr>
                  <a:t>Additional content branching by archetypes</a:t>
                </a:r>
              </a:p>
              <a:p>
                <a:pPr marL="171450" indent="-171450">
                  <a:lnSpc>
                    <a:spcPts val="1700"/>
                  </a:lnSpc>
                  <a:buFont typeface="Arial" panose="020B0604020202020204" pitchFamily="34" charset="0"/>
                  <a:buChar char="•"/>
                </a:pPr>
                <a:r>
                  <a:rPr lang="en-US" sz="1000" dirty="0">
                    <a:latin typeface="Montserrat" panose="00000500000000000000" pitchFamily="50" charset="0"/>
                  </a:rPr>
                  <a:t>Profile/Content Mapping</a:t>
                </a:r>
              </a:p>
            </p:txBody>
          </p:sp>
          <p:sp>
            <p:nvSpPr>
              <p:cNvPr id="42" name="Oval 41">
                <a:extLst>
                  <a:ext uri="{FF2B5EF4-FFF2-40B4-BE49-F238E27FC236}">
                    <a16:creationId xmlns:a16="http://schemas.microsoft.com/office/drawing/2014/main" id="{7056C7CA-BB7E-417C-AFF7-355144838128}"/>
                  </a:ext>
                </a:extLst>
              </p:cNvPr>
              <p:cNvSpPr/>
              <p:nvPr/>
            </p:nvSpPr>
            <p:spPr>
              <a:xfrm>
                <a:off x="940594" y="4089935"/>
                <a:ext cx="185287" cy="185287"/>
              </a:xfrm>
              <a:prstGeom prst="ellipse">
                <a:avLst/>
              </a:prstGeom>
              <a:solidFill>
                <a:schemeClr val="bg1"/>
              </a:solidFill>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sp>
        <p:nvSpPr>
          <p:cNvPr id="48" name="TextBox 47">
            <a:extLst>
              <a:ext uri="{FF2B5EF4-FFF2-40B4-BE49-F238E27FC236}">
                <a16:creationId xmlns:a16="http://schemas.microsoft.com/office/drawing/2014/main" id="{CEE52171-1A6C-4083-98CC-ACF51E72BE7C}"/>
              </a:ext>
            </a:extLst>
          </p:cNvPr>
          <p:cNvSpPr txBox="1"/>
          <p:nvPr/>
        </p:nvSpPr>
        <p:spPr>
          <a:xfrm>
            <a:off x="712733" y="3833665"/>
            <a:ext cx="612668" cy="261610"/>
          </a:xfrm>
          <a:prstGeom prst="rect">
            <a:avLst/>
          </a:prstGeom>
          <a:noFill/>
        </p:spPr>
        <p:txBody>
          <a:bodyPr wrap="none" rtlCol="0">
            <a:spAutoFit/>
          </a:bodyPr>
          <a:lstStyle/>
          <a:p>
            <a:pPr algn="ctr"/>
            <a:r>
              <a:rPr lang="en-US" sz="1100" b="1" dirty="0">
                <a:solidFill>
                  <a:schemeClr val="tx2">
                    <a:lumMod val="40000"/>
                    <a:lumOff val="60000"/>
                  </a:schemeClr>
                </a:solidFill>
                <a:latin typeface="Montserrat" panose="00000500000000000000" pitchFamily="50" charset="0"/>
              </a:rPr>
              <a:t>JAN 6</a:t>
            </a:r>
          </a:p>
        </p:txBody>
      </p:sp>
      <p:sp>
        <p:nvSpPr>
          <p:cNvPr id="50" name="TextBox 49">
            <a:extLst>
              <a:ext uri="{FF2B5EF4-FFF2-40B4-BE49-F238E27FC236}">
                <a16:creationId xmlns:a16="http://schemas.microsoft.com/office/drawing/2014/main" id="{1BE81BB6-BB68-4E48-A9D6-9CF915CC0803}"/>
              </a:ext>
            </a:extLst>
          </p:cNvPr>
          <p:cNvSpPr txBox="1"/>
          <p:nvPr/>
        </p:nvSpPr>
        <p:spPr>
          <a:xfrm>
            <a:off x="4043311" y="4714750"/>
            <a:ext cx="702436" cy="261610"/>
          </a:xfrm>
          <a:prstGeom prst="rect">
            <a:avLst/>
          </a:prstGeom>
          <a:noFill/>
        </p:spPr>
        <p:txBody>
          <a:bodyPr wrap="none" rtlCol="0">
            <a:spAutoFit/>
          </a:bodyPr>
          <a:lstStyle/>
          <a:p>
            <a:pPr algn="ctr"/>
            <a:r>
              <a:rPr lang="en-US" sz="1100" b="1" dirty="0">
                <a:solidFill>
                  <a:schemeClr val="tx2">
                    <a:lumMod val="40000"/>
                    <a:lumOff val="60000"/>
                  </a:schemeClr>
                </a:solidFill>
                <a:latin typeface="Montserrat" panose="00000500000000000000" pitchFamily="50" charset="0"/>
              </a:rPr>
              <a:t>JAN 20</a:t>
            </a:r>
          </a:p>
        </p:txBody>
      </p:sp>
      <p:sp>
        <p:nvSpPr>
          <p:cNvPr id="52" name="TextBox 51">
            <a:extLst>
              <a:ext uri="{FF2B5EF4-FFF2-40B4-BE49-F238E27FC236}">
                <a16:creationId xmlns:a16="http://schemas.microsoft.com/office/drawing/2014/main" id="{271049E5-349C-4E7D-954E-207D23A8A868}"/>
              </a:ext>
            </a:extLst>
          </p:cNvPr>
          <p:cNvSpPr txBox="1"/>
          <p:nvPr/>
        </p:nvSpPr>
        <p:spPr>
          <a:xfrm>
            <a:off x="7470369" y="3833665"/>
            <a:ext cx="599844" cy="261610"/>
          </a:xfrm>
          <a:prstGeom prst="rect">
            <a:avLst/>
          </a:prstGeom>
          <a:noFill/>
        </p:spPr>
        <p:txBody>
          <a:bodyPr wrap="none" rtlCol="0">
            <a:spAutoFit/>
          </a:bodyPr>
          <a:lstStyle/>
          <a:p>
            <a:pPr algn="ctr"/>
            <a:r>
              <a:rPr lang="en-US" sz="1100" b="1" dirty="0">
                <a:solidFill>
                  <a:schemeClr val="tx2">
                    <a:lumMod val="40000"/>
                    <a:lumOff val="60000"/>
                  </a:schemeClr>
                </a:solidFill>
                <a:latin typeface="Montserrat" panose="00000500000000000000" pitchFamily="50" charset="0"/>
              </a:rPr>
              <a:t>FEB 3</a:t>
            </a:r>
          </a:p>
        </p:txBody>
      </p:sp>
      <p:sp>
        <p:nvSpPr>
          <p:cNvPr id="53" name="TextBox 52">
            <a:extLst>
              <a:ext uri="{FF2B5EF4-FFF2-40B4-BE49-F238E27FC236}">
                <a16:creationId xmlns:a16="http://schemas.microsoft.com/office/drawing/2014/main" id="{442F03AF-A419-4F54-AA76-851577B1C0C1}"/>
              </a:ext>
            </a:extLst>
          </p:cNvPr>
          <p:cNvSpPr txBox="1"/>
          <p:nvPr/>
        </p:nvSpPr>
        <p:spPr>
          <a:xfrm>
            <a:off x="10810493" y="3833665"/>
            <a:ext cx="668774" cy="261610"/>
          </a:xfrm>
          <a:prstGeom prst="rect">
            <a:avLst/>
          </a:prstGeom>
          <a:noFill/>
        </p:spPr>
        <p:txBody>
          <a:bodyPr wrap="none" rtlCol="0">
            <a:spAutoFit/>
          </a:bodyPr>
          <a:lstStyle/>
          <a:p>
            <a:pPr algn="ctr"/>
            <a:r>
              <a:rPr lang="en-US" sz="1100" b="1" dirty="0">
                <a:solidFill>
                  <a:schemeClr val="tx2">
                    <a:lumMod val="40000"/>
                    <a:lumOff val="60000"/>
                  </a:schemeClr>
                </a:solidFill>
                <a:latin typeface="Montserrat" panose="00000500000000000000" pitchFamily="50" charset="0"/>
              </a:rPr>
              <a:t>FEB 14</a:t>
            </a:r>
          </a:p>
        </p:txBody>
      </p:sp>
      <p:sp>
        <p:nvSpPr>
          <p:cNvPr id="12" name="Rectangle 11">
            <a:extLst>
              <a:ext uri="{FF2B5EF4-FFF2-40B4-BE49-F238E27FC236}">
                <a16:creationId xmlns:a16="http://schemas.microsoft.com/office/drawing/2014/main" id="{F2FA772A-0823-4CEA-B50A-D6D642827B88}"/>
              </a:ext>
            </a:extLst>
          </p:cNvPr>
          <p:cNvSpPr/>
          <p:nvPr/>
        </p:nvSpPr>
        <p:spPr>
          <a:xfrm>
            <a:off x="7645707" y="4286757"/>
            <a:ext cx="3596632" cy="247424"/>
          </a:xfrm>
          <a:prstGeom prst="rect">
            <a:avLst/>
          </a:prstGeom>
          <a:gradFill flip="none" rotWithShape="1">
            <a:gsLst>
              <a:gs pos="50000">
                <a:schemeClr val="accent6"/>
              </a:gs>
              <a:gs pos="100000">
                <a:schemeClr val="bg1"/>
              </a:gs>
              <a:gs pos="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Montserrat" panose="00000500000000000000" pitchFamily="50" charset="0"/>
              </a:rPr>
              <a:t>Sprint 3</a:t>
            </a:r>
          </a:p>
        </p:txBody>
      </p:sp>
      <p:sp>
        <p:nvSpPr>
          <p:cNvPr id="11" name="Rectangle 10">
            <a:extLst>
              <a:ext uri="{FF2B5EF4-FFF2-40B4-BE49-F238E27FC236}">
                <a16:creationId xmlns:a16="http://schemas.microsoft.com/office/drawing/2014/main" id="{FB1C90A9-72C5-48C5-9CBB-2347CFCA5D99}"/>
              </a:ext>
            </a:extLst>
          </p:cNvPr>
          <p:cNvSpPr/>
          <p:nvPr/>
        </p:nvSpPr>
        <p:spPr>
          <a:xfrm>
            <a:off x="4270532" y="4286757"/>
            <a:ext cx="3622600" cy="247424"/>
          </a:xfrm>
          <a:prstGeom prst="rect">
            <a:avLst/>
          </a:prstGeom>
          <a:gradFill flip="none" rotWithShape="1">
            <a:gsLst>
              <a:gs pos="50000">
                <a:schemeClr val="accent6"/>
              </a:gs>
              <a:gs pos="100000">
                <a:schemeClr val="bg1"/>
              </a:gs>
              <a:gs pos="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Montserrat" panose="00000500000000000000" pitchFamily="50" charset="0"/>
              </a:rPr>
              <a:t>Sprint 2</a:t>
            </a:r>
          </a:p>
        </p:txBody>
      </p:sp>
      <p:sp>
        <p:nvSpPr>
          <p:cNvPr id="10" name="Rectangle 9">
            <a:extLst>
              <a:ext uri="{FF2B5EF4-FFF2-40B4-BE49-F238E27FC236}">
                <a16:creationId xmlns:a16="http://schemas.microsoft.com/office/drawing/2014/main" id="{195BF632-DE0D-4F7E-B987-74DF4B980595}"/>
              </a:ext>
            </a:extLst>
          </p:cNvPr>
          <p:cNvSpPr/>
          <p:nvPr/>
        </p:nvSpPr>
        <p:spPr>
          <a:xfrm>
            <a:off x="921321" y="4286757"/>
            <a:ext cx="3596632" cy="247424"/>
          </a:xfrm>
          <a:prstGeom prst="rect">
            <a:avLst/>
          </a:prstGeom>
          <a:gradFill flip="none" rotWithShape="1">
            <a:gsLst>
              <a:gs pos="50000">
                <a:schemeClr val="accent6"/>
              </a:gs>
              <a:gs pos="100000">
                <a:schemeClr val="bg1"/>
              </a:gs>
              <a:gs pos="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Montserrat" panose="00000500000000000000" pitchFamily="50" charset="0"/>
              </a:rPr>
              <a:t>Sprint 1</a:t>
            </a:r>
          </a:p>
        </p:txBody>
      </p:sp>
      <p:sp>
        <p:nvSpPr>
          <p:cNvPr id="6" name="Oval 5">
            <a:extLst>
              <a:ext uri="{FF2B5EF4-FFF2-40B4-BE49-F238E27FC236}">
                <a16:creationId xmlns:a16="http://schemas.microsoft.com/office/drawing/2014/main" id="{3C2EAEE5-997D-449A-BAB1-56AB7637B08B}"/>
              </a:ext>
            </a:extLst>
          </p:cNvPr>
          <p:cNvSpPr/>
          <p:nvPr/>
        </p:nvSpPr>
        <p:spPr>
          <a:xfrm>
            <a:off x="4270531" y="4286758"/>
            <a:ext cx="247424" cy="247422"/>
          </a:xfrm>
          <a:prstGeom prst="ellipse">
            <a:avLst/>
          </a:prstGeom>
          <a:solidFill>
            <a:schemeClr val="accent2"/>
          </a:solidFill>
          <a:ln w="76200">
            <a:solidFill>
              <a:schemeClr val="bg1"/>
            </a:solidFill>
          </a:ln>
          <a:effectLst>
            <a:outerShdw blurRad="241300" dist="88900" dir="2700000" sx="96000" sy="96000" algn="tl"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30D2BFF-CE83-457D-A289-7409E755D271}"/>
              </a:ext>
            </a:extLst>
          </p:cNvPr>
          <p:cNvSpPr/>
          <p:nvPr/>
        </p:nvSpPr>
        <p:spPr>
          <a:xfrm>
            <a:off x="7645707" y="4286758"/>
            <a:ext cx="247424" cy="247422"/>
          </a:xfrm>
          <a:prstGeom prst="ellipse">
            <a:avLst/>
          </a:prstGeom>
          <a:solidFill>
            <a:schemeClr val="accent2"/>
          </a:solidFill>
          <a:ln w="76200">
            <a:solidFill>
              <a:schemeClr val="bg1"/>
            </a:solidFill>
          </a:ln>
          <a:effectLst>
            <a:outerShdw blurRad="241300" dist="88900" dir="2700000" sx="96000" sy="96000" algn="tl"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C0CA049-69BF-469D-89C0-1E824B99F836}"/>
              </a:ext>
            </a:extLst>
          </p:cNvPr>
          <p:cNvSpPr/>
          <p:nvPr/>
        </p:nvSpPr>
        <p:spPr>
          <a:xfrm>
            <a:off x="11020883" y="4286758"/>
            <a:ext cx="247424" cy="247422"/>
          </a:xfrm>
          <a:prstGeom prst="ellipse">
            <a:avLst/>
          </a:prstGeom>
          <a:solidFill>
            <a:schemeClr val="accent2"/>
          </a:solidFill>
          <a:ln w="76200">
            <a:solidFill>
              <a:schemeClr val="bg1"/>
            </a:solidFill>
          </a:ln>
          <a:effectLst>
            <a:outerShdw blurRad="241300" dist="88900" dir="2700000" sx="96000" sy="96000" algn="tl"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6743BD66-1339-40A6-81E5-FA7D5C8B9487}"/>
              </a:ext>
            </a:extLst>
          </p:cNvPr>
          <p:cNvSpPr/>
          <p:nvPr/>
        </p:nvSpPr>
        <p:spPr>
          <a:xfrm>
            <a:off x="895355" y="4286758"/>
            <a:ext cx="247424" cy="247422"/>
          </a:xfrm>
          <a:prstGeom prst="ellipse">
            <a:avLst/>
          </a:prstGeom>
          <a:solidFill>
            <a:schemeClr val="accent2"/>
          </a:solidFill>
          <a:ln w="76200">
            <a:solidFill>
              <a:schemeClr val="bg1"/>
            </a:solidFill>
          </a:ln>
          <a:effectLst>
            <a:outerShdw blurRad="241300" dist="88900" dir="2700000" sx="96000" sy="96000" algn="tl"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9916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42" presetClass="path" presetSubtype="0" accel="50000" decel="50000" fill="hold" nodeType="withEffect">
                                  <p:stCondLst>
                                    <p:cond delay="0"/>
                                  </p:stCondLst>
                                  <p:childTnLst>
                                    <p:animMotion origin="layout" path="M 1.875E-6 -0.11064 L 1.875E-6 -3.7037E-6 " pathEditMode="relative" rAng="0" ptsTypes="AA">
                                      <p:cBhvr>
                                        <p:cTn id="12" dur="1000" fill="hold"/>
                                        <p:tgtEl>
                                          <p:spTgt spid="58"/>
                                        </p:tgtEl>
                                        <p:attrNameLst>
                                          <p:attrName>ppt_x</p:attrName>
                                          <p:attrName>ppt_y</p:attrName>
                                        </p:attrNameLst>
                                      </p:cBhvr>
                                      <p:rCtr x="0" y="5532"/>
                                    </p:animMotion>
                                  </p:childTnLst>
                                </p:cTn>
                              </p:par>
                              <p:par>
                                <p:cTn id="13" presetID="22" presetClass="entr" presetSubtype="1" fill="hold" grpId="0" nodeType="withEffect">
                                  <p:stCondLst>
                                    <p:cond delay="250"/>
                                  </p:stCondLst>
                                  <p:childTnLst>
                                    <p:set>
                                      <p:cBhvr>
                                        <p:cTn id="14" dur="1" fill="hold">
                                          <p:stCondLst>
                                            <p:cond delay="0"/>
                                          </p:stCondLst>
                                        </p:cTn>
                                        <p:tgtEl>
                                          <p:spTgt spid="55"/>
                                        </p:tgtEl>
                                        <p:attrNameLst>
                                          <p:attrName>style.visibility</p:attrName>
                                        </p:attrNameLst>
                                      </p:cBhvr>
                                      <p:to>
                                        <p:strVal val="visible"/>
                                      </p:to>
                                    </p:set>
                                    <p:animEffect transition="in" filter="wipe(up)">
                                      <p:cBhvr>
                                        <p:cTn id="15" dur="750"/>
                                        <p:tgtEl>
                                          <p:spTgt spid="55"/>
                                        </p:tgtEl>
                                      </p:cBhvr>
                                    </p:animEffect>
                                  </p:childTnLst>
                                </p:cTn>
                              </p:par>
                              <p:par>
                                <p:cTn id="16" presetID="22" presetClass="entr" presetSubtype="1" fill="hold" grpId="0" nodeType="withEffect">
                                  <p:stCondLst>
                                    <p:cond delay="250"/>
                                  </p:stCondLst>
                                  <p:childTnLst>
                                    <p:set>
                                      <p:cBhvr>
                                        <p:cTn id="17" dur="1" fill="hold">
                                          <p:stCondLst>
                                            <p:cond delay="0"/>
                                          </p:stCondLst>
                                        </p:cTn>
                                        <p:tgtEl>
                                          <p:spTgt spid="57"/>
                                        </p:tgtEl>
                                        <p:attrNameLst>
                                          <p:attrName>style.visibility</p:attrName>
                                        </p:attrNameLst>
                                      </p:cBhvr>
                                      <p:to>
                                        <p:strVal val="visible"/>
                                      </p:to>
                                    </p:set>
                                    <p:animEffect transition="in" filter="wipe(up)">
                                      <p:cBhvr>
                                        <p:cTn id="18" dur="750"/>
                                        <p:tgtEl>
                                          <p:spTgt spid="57"/>
                                        </p:tgtEl>
                                      </p:cBhvr>
                                    </p:animEffect>
                                  </p:childTnLst>
                                </p:cTn>
                              </p:par>
                              <p:par>
                                <p:cTn id="19" presetID="16" presetClass="entr" presetSubtype="37" fill="hold" grpId="0" nodeType="withEffect">
                                  <p:stCondLst>
                                    <p:cond delay="750"/>
                                  </p:stCondLst>
                                  <p:childTnLst>
                                    <p:set>
                                      <p:cBhvr>
                                        <p:cTn id="20" dur="1" fill="hold">
                                          <p:stCondLst>
                                            <p:cond delay="0"/>
                                          </p:stCondLst>
                                        </p:cTn>
                                        <p:tgtEl>
                                          <p:spTgt spid="12"/>
                                        </p:tgtEl>
                                        <p:attrNameLst>
                                          <p:attrName>style.visibility</p:attrName>
                                        </p:attrNameLst>
                                      </p:cBhvr>
                                      <p:to>
                                        <p:strVal val="visible"/>
                                      </p:to>
                                    </p:set>
                                    <p:animEffect transition="in" filter="barn(outVertical)">
                                      <p:cBhvr>
                                        <p:cTn id="21" dur="1500"/>
                                        <p:tgtEl>
                                          <p:spTgt spid="12"/>
                                        </p:tgtEl>
                                      </p:cBhvr>
                                    </p:animEffect>
                                  </p:childTnLst>
                                </p:cTn>
                              </p:par>
                              <p:par>
                                <p:cTn id="22" presetID="16" presetClass="entr" presetSubtype="37" fill="hold" grpId="0" nodeType="withEffect">
                                  <p:stCondLst>
                                    <p:cond delay="750"/>
                                  </p:stCondLst>
                                  <p:childTnLst>
                                    <p:set>
                                      <p:cBhvr>
                                        <p:cTn id="23" dur="1" fill="hold">
                                          <p:stCondLst>
                                            <p:cond delay="0"/>
                                          </p:stCondLst>
                                        </p:cTn>
                                        <p:tgtEl>
                                          <p:spTgt spid="11"/>
                                        </p:tgtEl>
                                        <p:attrNameLst>
                                          <p:attrName>style.visibility</p:attrName>
                                        </p:attrNameLst>
                                      </p:cBhvr>
                                      <p:to>
                                        <p:strVal val="visible"/>
                                      </p:to>
                                    </p:set>
                                    <p:animEffect transition="in" filter="barn(outVertical)">
                                      <p:cBhvr>
                                        <p:cTn id="24" dur="1500"/>
                                        <p:tgtEl>
                                          <p:spTgt spid="11"/>
                                        </p:tgtEl>
                                      </p:cBhvr>
                                    </p:animEffect>
                                  </p:childTnLst>
                                </p:cTn>
                              </p:par>
                              <p:par>
                                <p:cTn id="25" presetID="16" presetClass="entr" presetSubtype="37" fill="hold" grpId="0" nodeType="withEffect">
                                  <p:stCondLst>
                                    <p:cond delay="750"/>
                                  </p:stCondLst>
                                  <p:childTnLst>
                                    <p:set>
                                      <p:cBhvr>
                                        <p:cTn id="26" dur="1" fill="hold">
                                          <p:stCondLst>
                                            <p:cond delay="0"/>
                                          </p:stCondLst>
                                        </p:cTn>
                                        <p:tgtEl>
                                          <p:spTgt spid="10"/>
                                        </p:tgtEl>
                                        <p:attrNameLst>
                                          <p:attrName>style.visibility</p:attrName>
                                        </p:attrNameLst>
                                      </p:cBhvr>
                                      <p:to>
                                        <p:strVal val="visible"/>
                                      </p:to>
                                    </p:set>
                                    <p:animEffect transition="in" filter="barn(outVertical)">
                                      <p:cBhvr>
                                        <p:cTn id="27" dur="1500"/>
                                        <p:tgtEl>
                                          <p:spTgt spid="10"/>
                                        </p:tgtEl>
                                      </p:cBhvr>
                                    </p:animEffect>
                                  </p:childTnLst>
                                </p:cTn>
                              </p:par>
                              <p:par>
                                <p:cTn id="28" presetID="10" presetClass="entr" presetSubtype="0" fill="hold" grpId="1" nodeType="withEffect">
                                  <p:stCondLst>
                                    <p:cond delay="75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500"/>
                                        <p:tgtEl>
                                          <p:spTgt spid="6"/>
                                        </p:tgtEl>
                                      </p:cBhvr>
                                    </p:animEffect>
                                  </p:childTnLst>
                                </p:cTn>
                              </p:par>
                              <p:par>
                                <p:cTn id="31" presetID="10" presetClass="entr" presetSubtype="0" fill="hold" grpId="1" nodeType="withEffect">
                                  <p:stCondLst>
                                    <p:cond delay="75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1500"/>
                                        <p:tgtEl>
                                          <p:spTgt spid="2"/>
                                        </p:tgtEl>
                                      </p:cBhvr>
                                    </p:animEffect>
                                  </p:childTnLst>
                                </p:cTn>
                              </p:par>
                              <p:par>
                                <p:cTn id="34" presetID="10" presetClass="entr" presetSubtype="0" fill="hold" grpId="1" nodeType="withEffect">
                                  <p:stCondLst>
                                    <p:cond delay="75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1500"/>
                                        <p:tgtEl>
                                          <p:spTgt spid="7"/>
                                        </p:tgtEl>
                                      </p:cBhvr>
                                    </p:animEffect>
                                  </p:childTnLst>
                                </p:cTn>
                              </p:par>
                              <p:par>
                                <p:cTn id="37" presetID="10" presetClass="entr" presetSubtype="0" fill="hold" grpId="1" nodeType="withEffect">
                                  <p:stCondLst>
                                    <p:cond delay="75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1500"/>
                                        <p:tgtEl>
                                          <p:spTgt spid="8"/>
                                        </p:tgtEl>
                                      </p:cBhvr>
                                    </p:animEffect>
                                  </p:childTnLst>
                                </p:cTn>
                              </p:par>
                              <p:par>
                                <p:cTn id="40" presetID="23" presetClass="entr" presetSubtype="288" fill="hold" grpId="0" nodeType="withEffect">
                                  <p:stCondLst>
                                    <p:cond delay="750"/>
                                  </p:stCondLst>
                                  <p:childTnLst>
                                    <p:set>
                                      <p:cBhvr>
                                        <p:cTn id="41" dur="1" fill="hold">
                                          <p:stCondLst>
                                            <p:cond delay="0"/>
                                          </p:stCondLst>
                                        </p:cTn>
                                        <p:tgtEl>
                                          <p:spTgt spid="6"/>
                                        </p:tgtEl>
                                        <p:attrNameLst>
                                          <p:attrName>style.visibility</p:attrName>
                                        </p:attrNameLst>
                                      </p:cBhvr>
                                      <p:to>
                                        <p:strVal val="visible"/>
                                      </p:to>
                                    </p:set>
                                    <p:anim calcmode="lin" valueType="num">
                                      <p:cBhvr>
                                        <p:cTn id="42" dur="1500" fill="hold"/>
                                        <p:tgtEl>
                                          <p:spTgt spid="6"/>
                                        </p:tgtEl>
                                        <p:attrNameLst>
                                          <p:attrName>ppt_w</p:attrName>
                                        </p:attrNameLst>
                                      </p:cBhvr>
                                      <p:tavLst>
                                        <p:tav tm="0">
                                          <p:val>
                                            <p:strVal val="4/3*#ppt_w"/>
                                          </p:val>
                                        </p:tav>
                                        <p:tav tm="100000">
                                          <p:val>
                                            <p:strVal val="#ppt_w"/>
                                          </p:val>
                                        </p:tav>
                                      </p:tavLst>
                                    </p:anim>
                                    <p:anim calcmode="lin" valueType="num">
                                      <p:cBhvr>
                                        <p:cTn id="43" dur="1500" fill="hold"/>
                                        <p:tgtEl>
                                          <p:spTgt spid="6"/>
                                        </p:tgtEl>
                                        <p:attrNameLst>
                                          <p:attrName>ppt_h</p:attrName>
                                        </p:attrNameLst>
                                      </p:cBhvr>
                                      <p:tavLst>
                                        <p:tav tm="0">
                                          <p:val>
                                            <p:strVal val="4/3*#ppt_h"/>
                                          </p:val>
                                        </p:tav>
                                        <p:tav tm="100000">
                                          <p:val>
                                            <p:strVal val="#ppt_h"/>
                                          </p:val>
                                        </p:tav>
                                      </p:tavLst>
                                    </p:anim>
                                  </p:childTnLst>
                                </p:cTn>
                              </p:par>
                              <p:par>
                                <p:cTn id="44" presetID="23" presetClass="entr" presetSubtype="288" fill="hold" grpId="0" nodeType="withEffect">
                                  <p:stCondLst>
                                    <p:cond delay="750"/>
                                  </p:stCondLst>
                                  <p:childTnLst>
                                    <p:set>
                                      <p:cBhvr>
                                        <p:cTn id="45" dur="1" fill="hold">
                                          <p:stCondLst>
                                            <p:cond delay="0"/>
                                          </p:stCondLst>
                                        </p:cTn>
                                        <p:tgtEl>
                                          <p:spTgt spid="2"/>
                                        </p:tgtEl>
                                        <p:attrNameLst>
                                          <p:attrName>style.visibility</p:attrName>
                                        </p:attrNameLst>
                                      </p:cBhvr>
                                      <p:to>
                                        <p:strVal val="visible"/>
                                      </p:to>
                                    </p:set>
                                    <p:anim calcmode="lin" valueType="num">
                                      <p:cBhvr>
                                        <p:cTn id="46" dur="1500" fill="hold"/>
                                        <p:tgtEl>
                                          <p:spTgt spid="2"/>
                                        </p:tgtEl>
                                        <p:attrNameLst>
                                          <p:attrName>ppt_w</p:attrName>
                                        </p:attrNameLst>
                                      </p:cBhvr>
                                      <p:tavLst>
                                        <p:tav tm="0">
                                          <p:val>
                                            <p:strVal val="4/3*#ppt_w"/>
                                          </p:val>
                                        </p:tav>
                                        <p:tav tm="100000">
                                          <p:val>
                                            <p:strVal val="#ppt_w"/>
                                          </p:val>
                                        </p:tav>
                                      </p:tavLst>
                                    </p:anim>
                                    <p:anim calcmode="lin" valueType="num">
                                      <p:cBhvr>
                                        <p:cTn id="47" dur="1500" fill="hold"/>
                                        <p:tgtEl>
                                          <p:spTgt spid="2"/>
                                        </p:tgtEl>
                                        <p:attrNameLst>
                                          <p:attrName>ppt_h</p:attrName>
                                        </p:attrNameLst>
                                      </p:cBhvr>
                                      <p:tavLst>
                                        <p:tav tm="0">
                                          <p:val>
                                            <p:strVal val="4/3*#ppt_h"/>
                                          </p:val>
                                        </p:tav>
                                        <p:tav tm="100000">
                                          <p:val>
                                            <p:strVal val="#ppt_h"/>
                                          </p:val>
                                        </p:tav>
                                      </p:tavLst>
                                    </p:anim>
                                  </p:childTnLst>
                                </p:cTn>
                              </p:par>
                              <p:par>
                                <p:cTn id="48" presetID="23" presetClass="entr" presetSubtype="288" fill="hold" grpId="0" nodeType="withEffect">
                                  <p:stCondLst>
                                    <p:cond delay="750"/>
                                  </p:stCondLst>
                                  <p:childTnLst>
                                    <p:set>
                                      <p:cBhvr>
                                        <p:cTn id="49" dur="1" fill="hold">
                                          <p:stCondLst>
                                            <p:cond delay="0"/>
                                          </p:stCondLst>
                                        </p:cTn>
                                        <p:tgtEl>
                                          <p:spTgt spid="7"/>
                                        </p:tgtEl>
                                        <p:attrNameLst>
                                          <p:attrName>style.visibility</p:attrName>
                                        </p:attrNameLst>
                                      </p:cBhvr>
                                      <p:to>
                                        <p:strVal val="visible"/>
                                      </p:to>
                                    </p:set>
                                    <p:anim calcmode="lin" valueType="num">
                                      <p:cBhvr>
                                        <p:cTn id="50" dur="1500" fill="hold"/>
                                        <p:tgtEl>
                                          <p:spTgt spid="7"/>
                                        </p:tgtEl>
                                        <p:attrNameLst>
                                          <p:attrName>ppt_w</p:attrName>
                                        </p:attrNameLst>
                                      </p:cBhvr>
                                      <p:tavLst>
                                        <p:tav tm="0">
                                          <p:val>
                                            <p:strVal val="4/3*#ppt_w"/>
                                          </p:val>
                                        </p:tav>
                                        <p:tav tm="100000">
                                          <p:val>
                                            <p:strVal val="#ppt_w"/>
                                          </p:val>
                                        </p:tav>
                                      </p:tavLst>
                                    </p:anim>
                                    <p:anim calcmode="lin" valueType="num">
                                      <p:cBhvr>
                                        <p:cTn id="51" dur="1500" fill="hold"/>
                                        <p:tgtEl>
                                          <p:spTgt spid="7"/>
                                        </p:tgtEl>
                                        <p:attrNameLst>
                                          <p:attrName>ppt_h</p:attrName>
                                        </p:attrNameLst>
                                      </p:cBhvr>
                                      <p:tavLst>
                                        <p:tav tm="0">
                                          <p:val>
                                            <p:strVal val="4/3*#ppt_h"/>
                                          </p:val>
                                        </p:tav>
                                        <p:tav tm="100000">
                                          <p:val>
                                            <p:strVal val="#ppt_h"/>
                                          </p:val>
                                        </p:tav>
                                      </p:tavLst>
                                    </p:anim>
                                  </p:childTnLst>
                                </p:cTn>
                              </p:par>
                              <p:par>
                                <p:cTn id="52" presetID="23" presetClass="entr" presetSubtype="288" fill="hold" grpId="0" nodeType="withEffect">
                                  <p:stCondLst>
                                    <p:cond delay="750"/>
                                  </p:stCondLst>
                                  <p:childTnLst>
                                    <p:set>
                                      <p:cBhvr>
                                        <p:cTn id="53" dur="1" fill="hold">
                                          <p:stCondLst>
                                            <p:cond delay="0"/>
                                          </p:stCondLst>
                                        </p:cTn>
                                        <p:tgtEl>
                                          <p:spTgt spid="8"/>
                                        </p:tgtEl>
                                        <p:attrNameLst>
                                          <p:attrName>style.visibility</p:attrName>
                                        </p:attrNameLst>
                                      </p:cBhvr>
                                      <p:to>
                                        <p:strVal val="visible"/>
                                      </p:to>
                                    </p:set>
                                    <p:anim calcmode="lin" valueType="num">
                                      <p:cBhvr>
                                        <p:cTn id="54" dur="1500" fill="hold"/>
                                        <p:tgtEl>
                                          <p:spTgt spid="8"/>
                                        </p:tgtEl>
                                        <p:attrNameLst>
                                          <p:attrName>ppt_w</p:attrName>
                                        </p:attrNameLst>
                                      </p:cBhvr>
                                      <p:tavLst>
                                        <p:tav tm="0">
                                          <p:val>
                                            <p:strVal val="4/3*#ppt_w"/>
                                          </p:val>
                                        </p:tav>
                                        <p:tav tm="100000">
                                          <p:val>
                                            <p:strVal val="#ppt_w"/>
                                          </p:val>
                                        </p:tav>
                                      </p:tavLst>
                                    </p:anim>
                                    <p:anim calcmode="lin" valueType="num">
                                      <p:cBhvr>
                                        <p:cTn id="55" dur="1500" fill="hold"/>
                                        <p:tgtEl>
                                          <p:spTgt spid="8"/>
                                        </p:tgtEl>
                                        <p:attrNameLst>
                                          <p:attrName>ppt_h</p:attrName>
                                        </p:attrNameLst>
                                      </p:cBhvr>
                                      <p:tavLst>
                                        <p:tav tm="0">
                                          <p:val>
                                            <p:strVal val="4/3*#ppt_h"/>
                                          </p:val>
                                        </p:tav>
                                        <p:tav tm="100000">
                                          <p:val>
                                            <p:strVal val="#ppt_h"/>
                                          </p:val>
                                        </p:tav>
                                      </p:tavLst>
                                    </p:anim>
                                  </p:childTnLst>
                                </p:cTn>
                              </p:par>
                              <p:par>
                                <p:cTn id="56" presetID="55" presetClass="entr" presetSubtype="0" fill="hold" grpId="0" nodeType="withEffect">
                                  <p:stCondLst>
                                    <p:cond delay="750"/>
                                  </p:stCondLst>
                                  <p:childTnLst>
                                    <p:set>
                                      <p:cBhvr>
                                        <p:cTn id="57" dur="1" fill="hold">
                                          <p:stCondLst>
                                            <p:cond delay="0"/>
                                          </p:stCondLst>
                                        </p:cTn>
                                        <p:tgtEl>
                                          <p:spTgt spid="56"/>
                                        </p:tgtEl>
                                        <p:attrNameLst>
                                          <p:attrName>style.visibility</p:attrName>
                                        </p:attrNameLst>
                                      </p:cBhvr>
                                      <p:to>
                                        <p:strVal val="visible"/>
                                      </p:to>
                                    </p:set>
                                    <p:anim calcmode="lin" valueType="num">
                                      <p:cBhvr>
                                        <p:cTn id="58" dur="1500" fill="hold"/>
                                        <p:tgtEl>
                                          <p:spTgt spid="56"/>
                                        </p:tgtEl>
                                        <p:attrNameLst>
                                          <p:attrName>ppt_w</p:attrName>
                                        </p:attrNameLst>
                                      </p:cBhvr>
                                      <p:tavLst>
                                        <p:tav tm="0">
                                          <p:val>
                                            <p:strVal val="#ppt_w*0.70"/>
                                          </p:val>
                                        </p:tav>
                                        <p:tav tm="100000">
                                          <p:val>
                                            <p:strVal val="#ppt_w"/>
                                          </p:val>
                                        </p:tav>
                                      </p:tavLst>
                                    </p:anim>
                                    <p:anim calcmode="lin" valueType="num">
                                      <p:cBhvr>
                                        <p:cTn id="59" dur="1500" fill="hold"/>
                                        <p:tgtEl>
                                          <p:spTgt spid="56"/>
                                        </p:tgtEl>
                                        <p:attrNameLst>
                                          <p:attrName>ppt_h</p:attrName>
                                        </p:attrNameLst>
                                      </p:cBhvr>
                                      <p:tavLst>
                                        <p:tav tm="0">
                                          <p:val>
                                            <p:strVal val="#ppt_h"/>
                                          </p:val>
                                        </p:tav>
                                        <p:tav tm="100000">
                                          <p:val>
                                            <p:strVal val="#ppt_h"/>
                                          </p:val>
                                        </p:tav>
                                      </p:tavLst>
                                    </p:anim>
                                    <p:animEffect transition="in" filter="fade">
                                      <p:cBhvr>
                                        <p:cTn id="60" dur="1500"/>
                                        <p:tgtEl>
                                          <p:spTgt spid="56"/>
                                        </p:tgtEl>
                                      </p:cBhvr>
                                    </p:animEffect>
                                  </p:childTnLst>
                                </p:cTn>
                              </p:par>
                              <p:par>
                                <p:cTn id="61" presetID="12" presetClass="entr" presetSubtype="4" fill="hold" grpId="0" nodeType="withEffect">
                                  <p:stCondLst>
                                    <p:cond delay="750"/>
                                  </p:stCondLst>
                                  <p:childTnLst>
                                    <p:set>
                                      <p:cBhvr>
                                        <p:cTn id="62" dur="1" fill="hold">
                                          <p:stCondLst>
                                            <p:cond delay="0"/>
                                          </p:stCondLst>
                                        </p:cTn>
                                        <p:tgtEl>
                                          <p:spTgt spid="48"/>
                                        </p:tgtEl>
                                        <p:attrNameLst>
                                          <p:attrName>style.visibility</p:attrName>
                                        </p:attrNameLst>
                                      </p:cBhvr>
                                      <p:to>
                                        <p:strVal val="visible"/>
                                      </p:to>
                                    </p:set>
                                    <p:anim calcmode="lin" valueType="num">
                                      <p:cBhvr additive="base">
                                        <p:cTn id="63" dur="1500"/>
                                        <p:tgtEl>
                                          <p:spTgt spid="48"/>
                                        </p:tgtEl>
                                        <p:attrNameLst>
                                          <p:attrName>ppt_y</p:attrName>
                                        </p:attrNameLst>
                                      </p:cBhvr>
                                      <p:tavLst>
                                        <p:tav tm="0">
                                          <p:val>
                                            <p:strVal val="#ppt_y+#ppt_h*1.125000"/>
                                          </p:val>
                                        </p:tav>
                                        <p:tav tm="100000">
                                          <p:val>
                                            <p:strVal val="#ppt_y"/>
                                          </p:val>
                                        </p:tav>
                                      </p:tavLst>
                                    </p:anim>
                                    <p:animEffect transition="in" filter="wipe(up)">
                                      <p:cBhvr>
                                        <p:cTn id="64" dur="1500"/>
                                        <p:tgtEl>
                                          <p:spTgt spid="48"/>
                                        </p:tgtEl>
                                      </p:cBhvr>
                                    </p:animEffect>
                                  </p:childTnLst>
                                </p:cTn>
                              </p:par>
                              <p:par>
                                <p:cTn id="65" presetID="12" presetClass="entr" presetSubtype="1" fill="hold" grpId="0" nodeType="withEffect">
                                  <p:stCondLst>
                                    <p:cond delay="750"/>
                                  </p:stCondLst>
                                  <p:childTnLst>
                                    <p:set>
                                      <p:cBhvr>
                                        <p:cTn id="66" dur="1" fill="hold">
                                          <p:stCondLst>
                                            <p:cond delay="0"/>
                                          </p:stCondLst>
                                        </p:cTn>
                                        <p:tgtEl>
                                          <p:spTgt spid="50"/>
                                        </p:tgtEl>
                                        <p:attrNameLst>
                                          <p:attrName>style.visibility</p:attrName>
                                        </p:attrNameLst>
                                      </p:cBhvr>
                                      <p:to>
                                        <p:strVal val="visible"/>
                                      </p:to>
                                    </p:set>
                                    <p:anim calcmode="lin" valueType="num">
                                      <p:cBhvr additive="base">
                                        <p:cTn id="67" dur="1500"/>
                                        <p:tgtEl>
                                          <p:spTgt spid="50"/>
                                        </p:tgtEl>
                                        <p:attrNameLst>
                                          <p:attrName>ppt_y</p:attrName>
                                        </p:attrNameLst>
                                      </p:cBhvr>
                                      <p:tavLst>
                                        <p:tav tm="0">
                                          <p:val>
                                            <p:strVal val="#ppt_y-#ppt_h*1.125000"/>
                                          </p:val>
                                        </p:tav>
                                        <p:tav tm="100000">
                                          <p:val>
                                            <p:strVal val="#ppt_y"/>
                                          </p:val>
                                        </p:tav>
                                      </p:tavLst>
                                    </p:anim>
                                    <p:animEffect transition="in" filter="wipe(down)">
                                      <p:cBhvr>
                                        <p:cTn id="68" dur="1500"/>
                                        <p:tgtEl>
                                          <p:spTgt spid="50"/>
                                        </p:tgtEl>
                                      </p:cBhvr>
                                    </p:animEffect>
                                  </p:childTnLst>
                                </p:cTn>
                              </p:par>
                              <p:par>
                                <p:cTn id="69" presetID="12" presetClass="entr" presetSubtype="4" fill="hold" grpId="0" nodeType="withEffect">
                                  <p:stCondLst>
                                    <p:cond delay="750"/>
                                  </p:stCondLst>
                                  <p:childTnLst>
                                    <p:set>
                                      <p:cBhvr>
                                        <p:cTn id="70" dur="1" fill="hold">
                                          <p:stCondLst>
                                            <p:cond delay="0"/>
                                          </p:stCondLst>
                                        </p:cTn>
                                        <p:tgtEl>
                                          <p:spTgt spid="52"/>
                                        </p:tgtEl>
                                        <p:attrNameLst>
                                          <p:attrName>style.visibility</p:attrName>
                                        </p:attrNameLst>
                                      </p:cBhvr>
                                      <p:to>
                                        <p:strVal val="visible"/>
                                      </p:to>
                                    </p:set>
                                    <p:anim calcmode="lin" valueType="num">
                                      <p:cBhvr additive="base">
                                        <p:cTn id="71" dur="1500"/>
                                        <p:tgtEl>
                                          <p:spTgt spid="52"/>
                                        </p:tgtEl>
                                        <p:attrNameLst>
                                          <p:attrName>ppt_y</p:attrName>
                                        </p:attrNameLst>
                                      </p:cBhvr>
                                      <p:tavLst>
                                        <p:tav tm="0">
                                          <p:val>
                                            <p:strVal val="#ppt_y+#ppt_h*1.125000"/>
                                          </p:val>
                                        </p:tav>
                                        <p:tav tm="100000">
                                          <p:val>
                                            <p:strVal val="#ppt_y"/>
                                          </p:val>
                                        </p:tav>
                                      </p:tavLst>
                                    </p:anim>
                                    <p:animEffect transition="in" filter="wipe(up)">
                                      <p:cBhvr>
                                        <p:cTn id="72" dur="1500"/>
                                        <p:tgtEl>
                                          <p:spTgt spid="52"/>
                                        </p:tgtEl>
                                      </p:cBhvr>
                                    </p:animEffect>
                                  </p:childTnLst>
                                </p:cTn>
                              </p:par>
                              <p:par>
                                <p:cTn id="73" presetID="12" presetClass="entr" presetSubtype="4" fill="hold" grpId="0" nodeType="withEffect">
                                  <p:stCondLst>
                                    <p:cond delay="750"/>
                                  </p:stCondLst>
                                  <p:childTnLst>
                                    <p:set>
                                      <p:cBhvr>
                                        <p:cTn id="74" dur="1" fill="hold">
                                          <p:stCondLst>
                                            <p:cond delay="0"/>
                                          </p:stCondLst>
                                        </p:cTn>
                                        <p:tgtEl>
                                          <p:spTgt spid="53"/>
                                        </p:tgtEl>
                                        <p:attrNameLst>
                                          <p:attrName>style.visibility</p:attrName>
                                        </p:attrNameLst>
                                      </p:cBhvr>
                                      <p:to>
                                        <p:strVal val="visible"/>
                                      </p:to>
                                    </p:set>
                                    <p:anim calcmode="lin" valueType="num">
                                      <p:cBhvr additive="base">
                                        <p:cTn id="75" dur="1500"/>
                                        <p:tgtEl>
                                          <p:spTgt spid="53"/>
                                        </p:tgtEl>
                                        <p:attrNameLst>
                                          <p:attrName>ppt_y</p:attrName>
                                        </p:attrNameLst>
                                      </p:cBhvr>
                                      <p:tavLst>
                                        <p:tav tm="0">
                                          <p:val>
                                            <p:strVal val="#ppt_y+#ppt_h*1.125000"/>
                                          </p:val>
                                        </p:tav>
                                        <p:tav tm="100000">
                                          <p:val>
                                            <p:strVal val="#ppt_y"/>
                                          </p:val>
                                        </p:tav>
                                      </p:tavLst>
                                    </p:anim>
                                    <p:animEffect transition="in" filter="wipe(up)">
                                      <p:cBhvr>
                                        <p:cTn id="76" dur="1500"/>
                                        <p:tgtEl>
                                          <p:spTgt spid="53"/>
                                        </p:tgtEl>
                                      </p:cBhvr>
                                    </p:animEffect>
                                  </p:childTnLst>
                                </p:cTn>
                              </p:par>
                              <p:par>
                                <p:cTn id="77" presetID="12" presetClass="entr" presetSubtype="1" fill="hold" nodeType="withEffect">
                                  <p:stCondLst>
                                    <p:cond delay="2250"/>
                                  </p:stCondLst>
                                  <p:childTnLst>
                                    <p:set>
                                      <p:cBhvr>
                                        <p:cTn id="78" dur="1" fill="hold">
                                          <p:stCondLst>
                                            <p:cond delay="0"/>
                                          </p:stCondLst>
                                        </p:cTn>
                                        <p:tgtEl>
                                          <p:spTgt spid="26"/>
                                        </p:tgtEl>
                                        <p:attrNameLst>
                                          <p:attrName>style.visibility</p:attrName>
                                        </p:attrNameLst>
                                      </p:cBhvr>
                                      <p:to>
                                        <p:strVal val="visible"/>
                                      </p:to>
                                    </p:set>
                                    <p:anim calcmode="lin" valueType="num">
                                      <p:cBhvr additive="base">
                                        <p:cTn id="79" dur="1500"/>
                                        <p:tgtEl>
                                          <p:spTgt spid="26"/>
                                        </p:tgtEl>
                                        <p:attrNameLst>
                                          <p:attrName>ppt_y</p:attrName>
                                        </p:attrNameLst>
                                      </p:cBhvr>
                                      <p:tavLst>
                                        <p:tav tm="0">
                                          <p:val>
                                            <p:strVal val="#ppt_y-#ppt_h*1.125000"/>
                                          </p:val>
                                        </p:tav>
                                        <p:tav tm="100000">
                                          <p:val>
                                            <p:strVal val="#ppt_y"/>
                                          </p:val>
                                        </p:tav>
                                      </p:tavLst>
                                    </p:anim>
                                    <p:animEffect transition="in" filter="wipe(down)">
                                      <p:cBhvr>
                                        <p:cTn id="80" dur="1500"/>
                                        <p:tgtEl>
                                          <p:spTgt spid="26"/>
                                        </p:tgtEl>
                                      </p:cBhvr>
                                    </p:animEffect>
                                  </p:childTnLst>
                                </p:cTn>
                              </p:par>
                              <p:par>
                                <p:cTn id="81" presetID="12" presetClass="entr" presetSubtype="1" fill="hold" nodeType="withEffect">
                                  <p:stCondLst>
                                    <p:cond delay="2250"/>
                                  </p:stCondLst>
                                  <p:childTnLst>
                                    <p:set>
                                      <p:cBhvr>
                                        <p:cTn id="82" dur="1" fill="hold">
                                          <p:stCondLst>
                                            <p:cond delay="0"/>
                                          </p:stCondLst>
                                        </p:cTn>
                                        <p:tgtEl>
                                          <p:spTgt spid="44"/>
                                        </p:tgtEl>
                                        <p:attrNameLst>
                                          <p:attrName>style.visibility</p:attrName>
                                        </p:attrNameLst>
                                      </p:cBhvr>
                                      <p:to>
                                        <p:strVal val="visible"/>
                                      </p:to>
                                    </p:set>
                                    <p:anim calcmode="lin" valueType="num">
                                      <p:cBhvr additive="base">
                                        <p:cTn id="83" dur="1500"/>
                                        <p:tgtEl>
                                          <p:spTgt spid="44"/>
                                        </p:tgtEl>
                                        <p:attrNameLst>
                                          <p:attrName>ppt_y</p:attrName>
                                        </p:attrNameLst>
                                      </p:cBhvr>
                                      <p:tavLst>
                                        <p:tav tm="0">
                                          <p:val>
                                            <p:strVal val="#ppt_y-#ppt_h*1.125000"/>
                                          </p:val>
                                        </p:tav>
                                        <p:tav tm="100000">
                                          <p:val>
                                            <p:strVal val="#ppt_y"/>
                                          </p:val>
                                        </p:tav>
                                      </p:tavLst>
                                    </p:anim>
                                    <p:animEffect transition="in" filter="wipe(down)">
                                      <p:cBhvr>
                                        <p:cTn id="84" dur="1500"/>
                                        <p:tgtEl>
                                          <p:spTgt spid="44"/>
                                        </p:tgtEl>
                                      </p:cBhvr>
                                    </p:animEffect>
                                  </p:childTnLst>
                                </p:cTn>
                              </p:par>
                              <p:par>
                                <p:cTn id="85" presetID="12" presetClass="entr" presetSubtype="4" fill="hold" nodeType="withEffect">
                                  <p:stCondLst>
                                    <p:cond delay="2250"/>
                                  </p:stCondLst>
                                  <p:childTnLst>
                                    <p:set>
                                      <p:cBhvr>
                                        <p:cTn id="86" dur="1" fill="hold">
                                          <p:stCondLst>
                                            <p:cond delay="0"/>
                                          </p:stCondLst>
                                        </p:cTn>
                                        <p:tgtEl>
                                          <p:spTgt spid="27"/>
                                        </p:tgtEl>
                                        <p:attrNameLst>
                                          <p:attrName>style.visibility</p:attrName>
                                        </p:attrNameLst>
                                      </p:cBhvr>
                                      <p:to>
                                        <p:strVal val="visible"/>
                                      </p:to>
                                    </p:set>
                                    <p:anim calcmode="lin" valueType="num">
                                      <p:cBhvr additive="base">
                                        <p:cTn id="87" dur="1500"/>
                                        <p:tgtEl>
                                          <p:spTgt spid="27"/>
                                        </p:tgtEl>
                                        <p:attrNameLst>
                                          <p:attrName>ppt_y</p:attrName>
                                        </p:attrNameLst>
                                      </p:cBhvr>
                                      <p:tavLst>
                                        <p:tav tm="0">
                                          <p:val>
                                            <p:strVal val="#ppt_y+#ppt_h*1.125000"/>
                                          </p:val>
                                        </p:tav>
                                        <p:tav tm="100000">
                                          <p:val>
                                            <p:strVal val="#ppt_y"/>
                                          </p:val>
                                        </p:tav>
                                      </p:tavLst>
                                    </p:anim>
                                    <p:animEffect transition="in" filter="wipe(up)">
                                      <p:cBhvr>
                                        <p:cTn id="88" dur="1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3" grpId="0"/>
      <p:bldP spid="55" grpId="0"/>
      <p:bldP spid="57" grpId="0"/>
      <p:bldP spid="48" grpId="0"/>
      <p:bldP spid="50" grpId="0"/>
      <p:bldP spid="52" grpId="0"/>
      <p:bldP spid="53" grpId="0"/>
      <p:bldP spid="12" grpId="0" animBg="1"/>
      <p:bldP spid="11" grpId="0" animBg="1"/>
      <p:bldP spid="10" grpId="0" animBg="1"/>
      <p:bldP spid="6" grpId="0" animBg="1"/>
      <p:bldP spid="6" grpId="1" animBg="1"/>
      <p:bldP spid="7" grpId="0" animBg="1"/>
      <p:bldP spid="7" grpId="1" animBg="1"/>
      <p:bldP spid="8" grpId="0" animBg="1"/>
      <p:bldP spid="8" grpId="1" animBg="1"/>
      <p:bldP spid="2" grpId="0" animBg="1"/>
      <p:bldP spid="2"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B11418D0-F8A4-4BD2-AA73-54E3AF78E113}"/>
              </a:ext>
            </a:extLst>
          </p:cNvPr>
          <p:cNvGrpSpPr/>
          <p:nvPr/>
        </p:nvGrpSpPr>
        <p:grpSpPr>
          <a:xfrm>
            <a:off x="698500" y="698420"/>
            <a:ext cx="10795001" cy="5461160"/>
            <a:chOff x="698500" y="626151"/>
            <a:chExt cx="10795001" cy="5461160"/>
          </a:xfrm>
        </p:grpSpPr>
        <p:grpSp>
          <p:nvGrpSpPr>
            <p:cNvPr id="21" name="Group 20">
              <a:extLst>
                <a:ext uri="{FF2B5EF4-FFF2-40B4-BE49-F238E27FC236}">
                  <a16:creationId xmlns:a16="http://schemas.microsoft.com/office/drawing/2014/main" id="{BA240844-40A5-4365-87B4-C8C95A0A56CC}"/>
                </a:ext>
              </a:extLst>
            </p:cNvPr>
            <p:cNvGrpSpPr/>
            <p:nvPr/>
          </p:nvGrpSpPr>
          <p:grpSpPr>
            <a:xfrm>
              <a:off x="698500" y="1374320"/>
              <a:ext cx="10795001" cy="4712991"/>
              <a:chOff x="698500" y="1158420"/>
              <a:chExt cx="10795001" cy="4712991"/>
            </a:xfrm>
          </p:grpSpPr>
          <p:sp>
            <p:nvSpPr>
              <p:cNvPr id="6" name="Rectangle: Diagonal Corners Rounded 5">
                <a:extLst>
                  <a:ext uri="{FF2B5EF4-FFF2-40B4-BE49-F238E27FC236}">
                    <a16:creationId xmlns:a16="http://schemas.microsoft.com/office/drawing/2014/main" id="{671AD899-9827-4190-BF8A-6DD88716CEC5}"/>
                  </a:ext>
                </a:extLst>
              </p:cNvPr>
              <p:cNvSpPr/>
              <p:nvPr/>
            </p:nvSpPr>
            <p:spPr>
              <a:xfrm flipH="1">
                <a:off x="698500" y="1158420"/>
                <a:ext cx="6578199" cy="2478116"/>
              </a:xfrm>
              <a:prstGeom prst="round2DiagRect">
                <a:avLst>
                  <a:gd name="adj1" fmla="val 0"/>
                  <a:gd name="adj2" fmla="val 13068"/>
                </a:avLst>
              </a:prstGeom>
              <a:solidFill>
                <a:schemeClr val="tx2">
                  <a:lumMod val="20000"/>
                  <a:lumOff val="8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Top Corners Rounded 6">
                <a:extLst>
                  <a:ext uri="{FF2B5EF4-FFF2-40B4-BE49-F238E27FC236}">
                    <a16:creationId xmlns:a16="http://schemas.microsoft.com/office/drawing/2014/main" id="{E0B9D5A8-83E4-479F-A4E0-F06F4C2AC45A}"/>
                  </a:ext>
                </a:extLst>
              </p:cNvPr>
              <p:cNvSpPr/>
              <p:nvPr/>
            </p:nvSpPr>
            <p:spPr>
              <a:xfrm>
                <a:off x="698500" y="3744884"/>
                <a:ext cx="10795000" cy="2126527"/>
              </a:xfrm>
              <a:prstGeom prst="round2SameRect">
                <a:avLst>
                  <a:gd name="adj1" fmla="val 0"/>
                  <a:gd name="adj2" fmla="val 12300"/>
                </a:avLst>
              </a:prstGeom>
              <a:solidFill>
                <a:schemeClr val="tx2">
                  <a:lumMod val="20000"/>
                  <a:lumOff val="8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Diagonal Corners Rounded 9">
                <a:extLst>
                  <a:ext uri="{FF2B5EF4-FFF2-40B4-BE49-F238E27FC236}">
                    <a16:creationId xmlns:a16="http://schemas.microsoft.com/office/drawing/2014/main" id="{1E79311D-F47C-47EB-907E-70E69CFEAB91}"/>
                  </a:ext>
                </a:extLst>
              </p:cNvPr>
              <p:cNvSpPr/>
              <p:nvPr/>
            </p:nvSpPr>
            <p:spPr>
              <a:xfrm>
                <a:off x="7385051" y="1158420"/>
                <a:ext cx="4108450" cy="2478116"/>
              </a:xfrm>
              <a:prstGeom prst="round2DiagRect">
                <a:avLst>
                  <a:gd name="adj1" fmla="val 0"/>
                  <a:gd name="adj2" fmla="val 12300"/>
                </a:avLst>
              </a:prstGeom>
              <a:solidFill>
                <a:schemeClr val="tx2">
                  <a:lumMod val="20000"/>
                  <a:lumOff val="8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CFA55D73-2B78-47AA-92FD-84707A013F00}"/>
                  </a:ext>
                </a:extLst>
              </p:cNvPr>
              <p:cNvSpPr/>
              <p:nvPr/>
            </p:nvSpPr>
            <p:spPr>
              <a:xfrm>
                <a:off x="698500" y="1158420"/>
                <a:ext cx="10795000" cy="4712991"/>
              </a:xfrm>
              <a:prstGeom prst="roundRect">
                <a:avLst>
                  <a:gd name="adj" fmla="val 5985"/>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6CD63A0-204A-4DA7-AFEC-B49CDBF6869D}"/>
                  </a:ext>
                </a:extLst>
              </p:cNvPr>
              <p:cNvSpPr txBox="1"/>
              <p:nvPr/>
            </p:nvSpPr>
            <p:spPr>
              <a:xfrm>
                <a:off x="950322" y="1324649"/>
                <a:ext cx="1604927" cy="323165"/>
              </a:xfrm>
              <a:prstGeom prst="rect">
                <a:avLst/>
              </a:prstGeom>
              <a:noFill/>
            </p:spPr>
            <p:txBody>
              <a:bodyPr wrap="none" rtlCol="0">
                <a:spAutoFit/>
              </a:bodyPr>
              <a:lstStyle/>
              <a:p>
                <a:r>
                  <a:rPr lang="en-US" sz="1500" b="1" dirty="0">
                    <a:solidFill>
                      <a:schemeClr val="accent2"/>
                    </a:solidFill>
                    <a:latin typeface="Montserrat" panose="00000500000000000000" pitchFamily="50" charset="0"/>
                  </a:rPr>
                  <a:t>XP Team: </a:t>
                </a:r>
                <a:r>
                  <a:rPr lang="en-US" sz="1500" dirty="0">
                    <a:solidFill>
                      <a:schemeClr val="accent2"/>
                    </a:solidFill>
                    <a:latin typeface="Montserrat" panose="00000500000000000000" pitchFamily="50" charset="0"/>
                  </a:rPr>
                  <a:t>Join</a:t>
                </a:r>
              </a:p>
            </p:txBody>
          </p:sp>
          <p:sp>
            <p:nvSpPr>
              <p:cNvPr id="14" name="TextBox 13">
                <a:extLst>
                  <a:ext uri="{FF2B5EF4-FFF2-40B4-BE49-F238E27FC236}">
                    <a16:creationId xmlns:a16="http://schemas.microsoft.com/office/drawing/2014/main" id="{63CE9838-F3EE-4FBE-857A-299F45AAF245}"/>
                  </a:ext>
                </a:extLst>
              </p:cNvPr>
              <p:cNvSpPr txBox="1"/>
              <p:nvPr/>
            </p:nvSpPr>
            <p:spPr>
              <a:xfrm>
                <a:off x="950323" y="1676731"/>
                <a:ext cx="6107702" cy="1019959"/>
              </a:xfrm>
              <a:prstGeom prst="rect">
                <a:avLst/>
              </a:prstGeom>
              <a:noFill/>
            </p:spPr>
            <p:txBody>
              <a:bodyPr wrap="square" rtlCol="0">
                <a:spAutoFit/>
              </a:bodyPr>
              <a:lstStyle/>
              <a:p>
                <a:pPr>
                  <a:lnSpc>
                    <a:spcPts val="1700"/>
                  </a:lnSpc>
                  <a:spcAft>
                    <a:spcPts val="600"/>
                  </a:spcAft>
                </a:pPr>
                <a:r>
                  <a:rPr lang="en-US" sz="1100" b="1" dirty="0">
                    <a:solidFill>
                      <a:schemeClr val="tx2"/>
                    </a:solidFill>
                    <a:latin typeface="Montserrat" panose="00000500000000000000" pitchFamily="50" charset="0"/>
                  </a:rPr>
                  <a:t>Our goal for the first 6 weeks of Q1 is to ___________________________________________</a:t>
                </a:r>
              </a:p>
              <a:p>
                <a:pPr>
                  <a:lnSpc>
                    <a:spcPts val="1700"/>
                  </a:lnSpc>
                  <a:spcAft>
                    <a:spcPts val="600"/>
                  </a:spcAft>
                </a:pPr>
                <a:r>
                  <a:rPr lang="en-US" sz="1100" i="1" dirty="0">
                    <a:solidFill>
                      <a:schemeClr val="tx2"/>
                    </a:solidFill>
                    <a:latin typeface="Montserrat" panose="00000500000000000000" pitchFamily="50" charset="0"/>
                  </a:rPr>
                  <a:t>What do you hope to achieve? When the 6 weeks is over and you look back, what will feel like success? What outcomes would you like to see? What KPI targets do you hope to hit? How is this helping you achieve your quarterly goal?</a:t>
                </a:r>
              </a:p>
            </p:txBody>
          </p:sp>
          <p:sp>
            <p:nvSpPr>
              <p:cNvPr id="15" name="TextBox 14">
                <a:extLst>
                  <a:ext uri="{FF2B5EF4-FFF2-40B4-BE49-F238E27FC236}">
                    <a16:creationId xmlns:a16="http://schemas.microsoft.com/office/drawing/2014/main" id="{CC84AF06-AC7F-4484-B6BB-971E01BECDA1}"/>
                  </a:ext>
                </a:extLst>
              </p:cNvPr>
              <p:cNvSpPr txBox="1"/>
              <p:nvPr/>
            </p:nvSpPr>
            <p:spPr>
              <a:xfrm>
                <a:off x="7579722" y="1324649"/>
                <a:ext cx="1409360" cy="323165"/>
              </a:xfrm>
              <a:prstGeom prst="rect">
                <a:avLst/>
              </a:prstGeom>
              <a:noFill/>
            </p:spPr>
            <p:txBody>
              <a:bodyPr wrap="none" rtlCol="0">
                <a:spAutoFit/>
              </a:bodyPr>
              <a:lstStyle/>
              <a:p>
                <a:r>
                  <a:rPr lang="en-US" sz="1500" b="1" dirty="0">
                    <a:solidFill>
                      <a:schemeClr val="accent2"/>
                    </a:solidFill>
                    <a:latin typeface="Montserrat" panose="00000500000000000000" pitchFamily="50" charset="0"/>
                  </a:rPr>
                  <a:t>Key Results:</a:t>
                </a:r>
                <a:endParaRPr lang="en-US" sz="1500" dirty="0">
                  <a:solidFill>
                    <a:schemeClr val="accent2"/>
                  </a:solidFill>
                  <a:latin typeface="Montserrat" panose="00000500000000000000" pitchFamily="50" charset="0"/>
                </a:endParaRPr>
              </a:p>
            </p:txBody>
          </p:sp>
          <p:sp>
            <p:nvSpPr>
              <p:cNvPr id="16" name="TextBox 15">
                <a:extLst>
                  <a:ext uri="{FF2B5EF4-FFF2-40B4-BE49-F238E27FC236}">
                    <a16:creationId xmlns:a16="http://schemas.microsoft.com/office/drawing/2014/main" id="{68C98FA3-9E49-4DA5-A1F7-A82FAE698745}"/>
                  </a:ext>
                </a:extLst>
              </p:cNvPr>
              <p:cNvSpPr txBox="1"/>
              <p:nvPr/>
            </p:nvSpPr>
            <p:spPr>
              <a:xfrm>
                <a:off x="7579722" y="1676731"/>
                <a:ext cx="3692436" cy="1750929"/>
              </a:xfrm>
              <a:prstGeom prst="rect">
                <a:avLst/>
              </a:prstGeom>
              <a:noFill/>
            </p:spPr>
            <p:txBody>
              <a:bodyPr wrap="square" rtlCol="0">
                <a:spAutoFit/>
              </a:bodyPr>
              <a:lstStyle/>
              <a:p>
                <a:pPr marL="171450" indent="-171450">
                  <a:lnSpc>
                    <a:spcPts val="1700"/>
                  </a:lnSpc>
                  <a:spcAft>
                    <a:spcPts val="600"/>
                  </a:spcAft>
                  <a:buFont typeface="Arial" panose="020B0604020202020204" pitchFamily="34" charset="0"/>
                  <a:buChar char="•"/>
                </a:pPr>
                <a:r>
                  <a:rPr lang="en-US" sz="1100" dirty="0">
                    <a:solidFill>
                      <a:schemeClr val="tx2"/>
                    </a:solidFill>
                    <a:latin typeface="Montserrat" panose="00000500000000000000" pitchFamily="50" charset="0"/>
                  </a:rPr>
                  <a:t>Average number of (type of action) for a new customer within the first 30 days of membership increases by ____________________</a:t>
                </a:r>
              </a:p>
              <a:p>
                <a:pPr marL="171450" indent="-171450">
                  <a:lnSpc>
                    <a:spcPts val="1700"/>
                  </a:lnSpc>
                  <a:spcAft>
                    <a:spcPts val="600"/>
                  </a:spcAft>
                  <a:buFont typeface="Arial" panose="020B0604020202020204" pitchFamily="34" charset="0"/>
                  <a:buChar char="•"/>
                </a:pPr>
                <a:r>
                  <a:rPr lang="en-US" sz="1100" dirty="0">
                    <a:solidFill>
                      <a:schemeClr val="tx2"/>
                    </a:solidFill>
                    <a:latin typeface="Montserrat" panose="00000500000000000000" pitchFamily="50" charset="0"/>
                  </a:rPr>
                  <a:t>Average satisfaction score of new members increases by __________________________________</a:t>
                </a:r>
              </a:p>
              <a:p>
                <a:pPr marL="171450" indent="-171450">
                  <a:lnSpc>
                    <a:spcPts val="1700"/>
                  </a:lnSpc>
                  <a:spcAft>
                    <a:spcPts val="600"/>
                  </a:spcAft>
                  <a:buFont typeface="Arial" panose="020B0604020202020204" pitchFamily="34" charset="0"/>
                  <a:buChar char="•"/>
                </a:pPr>
                <a:r>
                  <a:rPr lang="en-US" sz="1100" dirty="0">
                    <a:solidFill>
                      <a:schemeClr val="tx2"/>
                    </a:solidFill>
                    <a:latin typeface="Montserrat" panose="00000500000000000000" pitchFamily="50" charset="0"/>
                  </a:rPr>
                  <a:t>Average number of upgrades for &lt;segment&gt; increased by __________________________________</a:t>
                </a:r>
              </a:p>
            </p:txBody>
          </p:sp>
          <p:sp>
            <p:nvSpPr>
              <p:cNvPr id="17" name="TextBox 16">
                <a:extLst>
                  <a:ext uri="{FF2B5EF4-FFF2-40B4-BE49-F238E27FC236}">
                    <a16:creationId xmlns:a16="http://schemas.microsoft.com/office/drawing/2014/main" id="{4F1CD6B9-5260-47AB-B0CC-1F0FE0A84319}"/>
                  </a:ext>
                </a:extLst>
              </p:cNvPr>
              <p:cNvSpPr txBox="1"/>
              <p:nvPr/>
            </p:nvSpPr>
            <p:spPr>
              <a:xfrm>
                <a:off x="950323" y="4020720"/>
                <a:ext cx="4801314" cy="323165"/>
              </a:xfrm>
              <a:prstGeom prst="rect">
                <a:avLst/>
              </a:prstGeom>
              <a:noFill/>
            </p:spPr>
            <p:txBody>
              <a:bodyPr wrap="none" rtlCol="0">
                <a:spAutoFit/>
              </a:bodyPr>
              <a:lstStyle/>
              <a:p>
                <a:r>
                  <a:rPr lang="en-US" sz="1500" b="1" dirty="0">
                    <a:solidFill>
                      <a:schemeClr val="accent2"/>
                    </a:solidFill>
                    <a:latin typeface="Montserrat" panose="00000500000000000000" pitchFamily="50" charset="0"/>
                  </a:rPr>
                  <a:t>What are the core capabilities we will create:</a:t>
                </a:r>
                <a:endParaRPr lang="en-US" sz="1500" dirty="0">
                  <a:solidFill>
                    <a:schemeClr val="accent2"/>
                  </a:solidFill>
                  <a:latin typeface="Montserrat" panose="00000500000000000000" pitchFamily="50" charset="0"/>
                </a:endParaRPr>
              </a:p>
            </p:txBody>
          </p:sp>
          <p:grpSp>
            <p:nvGrpSpPr>
              <p:cNvPr id="19" name="Group 18">
                <a:extLst>
                  <a:ext uri="{FF2B5EF4-FFF2-40B4-BE49-F238E27FC236}">
                    <a16:creationId xmlns:a16="http://schemas.microsoft.com/office/drawing/2014/main" id="{D648EAF8-C446-4F61-9862-B216576A16D8}"/>
                  </a:ext>
                </a:extLst>
              </p:cNvPr>
              <p:cNvGrpSpPr/>
              <p:nvPr/>
            </p:nvGrpSpPr>
            <p:grpSpPr>
              <a:xfrm>
                <a:off x="1049751" y="4503367"/>
                <a:ext cx="2954566" cy="725007"/>
                <a:chOff x="1049751" y="4503367"/>
                <a:chExt cx="2954566" cy="725007"/>
              </a:xfrm>
            </p:grpSpPr>
            <p:sp>
              <p:nvSpPr>
                <p:cNvPr id="18" name="TextBox 17">
                  <a:extLst>
                    <a:ext uri="{FF2B5EF4-FFF2-40B4-BE49-F238E27FC236}">
                      <a16:creationId xmlns:a16="http://schemas.microsoft.com/office/drawing/2014/main" id="{76157902-C694-42D2-86A4-2F34C1CF05F3}"/>
                    </a:ext>
                  </a:extLst>
                </p:cNvPr>
                <p:cNvSpPr txBox="1"/>
                <p:nvPr/>
              </p:nvSpPr>
              <p:spPr>
                <a:xfrm>
                  <a:off x="1363715" y="4503367"/>
                  <a:ext cx="2640602" cy="725007"/>
                </a:xfrm>
                <a:prstGeom prst="rect">
                  <a:avLst/>
                </a:prstGeom>
                <a:noFill/>
              </p:spPr>
              <p:txBody>
                <a:bodyPr wrap="square" rtlCol="0">
                  <a:spAutoFit/>
                </a:bodyPr>
                <a:lstStyle/>
                <a:p>
                  <a:pPr>
                    <a:lnSpc>
                      <a:spcPts val="1700"/>
                    </a:lnSpc>
                    <a:spcAft>
                      <a:spcPts val="600"/>
                    </a:spcAft>
                  </a:pPr>
                  <a:r>
                    <a:rPr lang="en-US" sz="1100" dirty="0">
                      <a:solidFill>
                        <a:schemeClr val="tx2"/>
                      </a:solidFill>
                      <a:latin typeface="Montserrat" panose="00000500000000000000" pitchFamily="50" charset="0"/>
                    </a:rPr>
                    <a:t>Provide prospective customers a way to __________________________ so they can _____________________</a:t>
                  </a:r>
                </a:p>
              </p:txBody>
            </p:sp>
            <p:sp>
              <p:nvSpPr>
                <p:cNvPr id="20" name="TextBox 19">
                  <a:extLst>
                    <a:ext uri="{FF2B5EF4-FFF2-40B4-BE49-F238E27FC236}">
                      <a16:creationId xmlns:a16="http://schemas.microsoft.com/office/drawing/2014/main" id="{24E91571-6D69-4B59-BE4E-A66966A05724}"/>
                    </a:ext>
                  </a:extLst>
                </p:cNvPr>
                <p:cNvSpPr txBox="1"/>
                <p:nvPr/>
              </p:nvSpPr>
              <p:spPr>
                <a:xfrm>
                  <a:off x="1049751" y="4541119"/>
                  <a:ext cx="275864" cy="278632"/>
                </a:xfrm>
                <a:prstGeom prst="ellipse">
                  <a:avLst/>
                </a:prstGeom>
                <a:solidFill>
                  <a:schemeClr val="accent1">
                    <a:lumMod val="20000"/>
                    <a:lumOff val="80000"/>
                  </a:schemeClr>
                </a:solidFill>
              </p:spPr>
              <p:txBody>
                <a:bodyPr wrap="square" lIns="0" tIns="0" rIns="0" bIns="0" rtlCol="0" anchor="ctr" anchorCtr="0">
                  <a:noAutofit/>
                </a:bodyPr>
                <a:lstStyle/>
                <a:p>
                  <a:pPr algn="ctr">
                    <a:spcAft>
                      <a:spcPts val="600"/>
                    </a:spcAft>
                  </a:pPr>
                  <a:r>
                    <a:rPr lang="en-US" sz="1100" b="1" dirty="0">
                      <a:solidFill>
                        <a:schemeClr val="tx2"/>
                      </a:solidFill>
                      <a:latin typeface="Montserrat" panose="00000500000000000000" pitchFamily="50" charset="0"/>
                    </a:rPr>
                    <a:t>1</a:t>
                  </a:r>
                </a:p>
              </p:txBody>
            </p:sp>
          </p:grpSp>
          <p:grpSp>
            <p:nvGrpSpPr>
              <p:cNvPr id="22" name="Group 21">
                <a:extLst>
                  <a:ext uri="{FF2B5EF4-FFF2-40B4-BE49-F238E27FC236}">
                    <a16:creationId xmlns:a16="http://schemas.microsoft.com/office/drawing/2014/main" id="{09E39734-182B-42C6-8290-B0E01DF99A77}"/>
                  </a:ext>
                </a:extLst>
              </p:cNvPr>
              <p:cNvGrpSpPr/>
              <p:nvPr/>
            </p:nvGrpSpPr>
            <p:grpSpPr>
              <a:xfrm>
                <a:off x="4628242" y="4503367"/>
                <a:ext cx="2954566" cy="943015"/>
                <a:chOff x="1030701" y="4503367"/>
                <a:chExt cx="2954566" cy="943015"/>
              </a:xfrm>
            </p:grpSpPr>
            <p:sp>
              <p:nvSpPr>
                <p:cNvPr id="23" name="TextBox 22">
                  <a:extLst>
                    <a:ext uri="{FF2B5EF4-FFF2-40B4-BE49-F238E27FC236}">
                      <a16:creationId xmlns:a16="http://schemas.microsoft.com/office/drawing/2014/main" id="{72E57B20-2DA1-4060-AA59-41E76611804C}"/>
                    </a:ext>
                  </a:extLst>
                </p:cNvPr>
                <p:cNvSpPr txBox="1"/>
                <p:nvPr/>
              </p:nvSpPr>
              <p:spPr>
                <a:xfrm>
                  <a:off x="1344665" y="4503367"/>
                  <a:ext cx="2640602" cy="943015"/>
                </a:xfrm>
                <a:prstGeom prst="rect">
                  <a:avLst/>
                </a:prstGeom>
                <a:noFill/>
              </p:spPr>
              <p:txBody>
                <a:bodyPr wrap="square" rtlCol="0">
                  <a:spAutoFit/>
                </a:bodyPr>
                <a:lstStyle/>
                <a:p>
                  <a:pPr>
                    <a:lnSpc>
                      <a:spcPts val="1700"/>
                    </a:lnSpc>
                    <a:spcAft>
                      <a:spcPts val="600"/>
                    </a:spcAft>
                  </a:pPr>
                  <a:r>
                    <a:rPr lang="en-US" sz="1100" dirty="0">
                      <a:solidFill>
                        <a:schemeClr val="tx2"/>
                      </a:solidFill>
                      <a:latin typeface="Montserrat" panose="00000500000000000000" pitchFamily="50" charset="0"/>
                    </a:rPr>
                    <a:t>Provide new customers a set of personalized templates so they can get started quickly and learn by customizing</a:t>
                  </a:r>
                </a:p>
              </p:txBody>
            </p:sp>
            <p:sp>
              <p:nvSpPr>
                <p:cNvPr id="24" name="TextBox 23">
                  <a:extLst>
                    <a:ext uri="{FF2B5EF4-FFF2-40B4-BE49-F238E27FC236}">
                      <a16:creationId xmlns:a16="http://schemas.microsoft.com/office/drawing/2014/main" id="{650F2DC8-0C0C-467F-B3A0-24AF3FF277C1}"/>
                    </a:ext>
                  </a:extLst>
                </p:cNvPr>
                <p:cNvSpPr txBox="1"/>
                <p:nvPr/>
              </p:nvSpPr>
              <p:spPr>
                <a:xfrm>
                  <a:off x="1030701" y="4541119"/>
                  <a:ext cx="275864" cy="278632"/>
                </a:xfrm>
                <a:prstGeom prst="ellipse">
                  <a:avLst/>
                </a:prstGeom>
                <a:solidFill>
                  <a:schemeClr val="accent1">
                    <a:lumMod val="20000"/>
                    <a:lumOff val="80000"/>
                  </a:schemeClr>
                </a:solidFill>
              </p:spPr>
              <p:txBody>
                <a:bodyPr wrap="square" lIns="0" tIns="0" rIns="0" bIns="0" rtlCol="0" anchor="ctr" anchorCtr="0">
                  <a:noAutofit/>
                </a:bodyPr>
                <a:lstStyle/>
                <a:p>
                  <a:pPr algn="ctr">
                    <a:spcAft>
                      <a:spcPts val="600"/>
                    </a:spcAft>
                  </a:pPr>
                  <a:r>
                    <a:rPr lang="en-US" sz="1100" b="1" dirty="0">
                      <a:solidFill>
                        <a:schemeClr val="tx2"/>
                      </a:solidFill>
                      <a:latin typeface="Montserrat" panose="00000500000000000000" pitchFamily="50" charset="0"/>
                    </a:rPr>
                    <a:t>2</a:t>
                  </a:r>
                </a:p>
              </p:txBody>
            </p:sp>
          </p:grpSp>
          <p:grpSp>
            <p:nvGrpSpPr>
              <p:cNvPr id="25" name="Group 24">
                <a:extLst>
                  <a:ext uri="{FF2B5EF4-FFF2-40B4-BE49-F238E27FC236}">
                    <a16:creationId xmlns:a16="http://schemas.microsoft.com/office/drawing/2014/main" id="{C31328A9-B687-41DF-A1AC-F5D34D610144}"/>
                  </a:ext>
                </a:extLst>
              </p:cNvPr>
              <p:cNvGrpSpPr/>
              <p:nvPr/>
            </p:nvGrpSpPr>
            <p:grpSpPr>
              <a:xfrm>
                <a:off x="8197208" y="4503367"/>
                <a:ext cx="2954566" cy="725007"/>
                <a:chOff x="1002126" y="4503367"/>
                <a:chExt cx="2954566" cy="725007"/>
              </a:xfrm>
            </p:grpSpPr>
            <p:sp>
              <p:nvSpPr>
                <p:cNvPr id="26" name="TextBox 25">
                  <a:extLst>
                    <a:ext uri="{FF2B5EF4-FFF2-40B4-BE49-F238E27FC236}">
                      <a16:creationId xmlns:a16="http://schemas.microsoft.com/office/drawing/2014/main" id="{E3BE7A6C-CA78-4D16-A943-043FB1FC79B4}"/>
                    </a:ext>
                  </a:extLst>
                </p:cNvPr>
                <p:cNvSpPr txBox="1"/>
                <p:nvPr/>
              </p:nvSpPr>
              <p:spPr>
                <a:xfrm>
                  <a:off x="1316090" y="4503367"/>
                  <a:ext cx="2640602" cy="725007"/>
                </a:xfrm>
                <a:prstGeom prst="rect">
                  <a:avLst/>
                </a:prstGeom>
                <a:noFill/>
              </p:spPr>
              <p:txBody>
                <a:bodyPr wrap="square" rtlCol="0">
                  <a:spAutoFit/>
                </a:bodyPr>
                <a:lstStyle/>
                <a:p>
                  <a:pPr>
                    <a:lnSpc>
                      <a:spcPts val="1700"/>
                    </a:lnSpc>
                    <a:spcAft>
                      <a:spcPts val="600"/>
                    </a:spcAft>
                  </a:pPr>
                  <a:r>
                    <a:rPr lang="en-US" sz="1100" dirty="0">
                      <a:solidFill>
                        <a:schemeClr val="tx2"/>
                      </a:solidFill>
                      <a:latin typeface="Montserrat" panose="00000500000000000000" pitchFamily="50" charset="0"/>
                    </a:rPr>
                    <a:t>Provide returning customers a way to ________________________________ so they can _______________________</a:t>
                  </a:r>
                </a:p>
              </p:txBody>
            </p:sp>
            <p:sp>
              <p:nvSpPr>
                <p:cNvPr id="27" name="TextBox 26">
                  <a:extLst>
                    <a:ext uri="{FF2B5EF4-FFF2-40B4-BE49-F238E27FC236}">
                      <a16:creationId xmlns:a16="http://schemas.microsoft.com/office/drawing/2014/main" id="{237B537C-18F5-4239-BE65-DF0DB88B6410}"/>
                    </a:ext>
                  </a:extLst>
                </p:cNvPr>
                <p:cNvSpPr txBox="1"/>
                <p:nvPr/>
              </p:nvSpPr>
              <p:spPr>
                <a:xfrm>
                  <a:off x="1002126" y="4541119"/>
                  <a:ext cx="275864" cy="278632"/>
                </a:xfrm>
                <a:prstGeom prst="ellipse">
                  <a:avLst/>
                </a:prstGeom>
                <a:solidFill>
                  <a:schemeClr val="accent1">
                    <a:lumMod val="20000"/>
                    <a:lumOff val="80000"/>
                  </a:schemeClr>
                </a:solidFill>
              </p:spPr>
              <p:txBody>
                <a:bodyPr wrap="square" lIns="0" tIns="0" rIns="0" bIns="0" rtlCol="0" anchor="ctr" anchorCtr="0">
                  <a:noAutofit/>
                </a:bodyPr>
                <a:lstStyle/>
                <a:p>
                  <a:pPr algn="ctr">
                    <a:spcAft>
                      <a:spcPts val="600"/>
                    </a:spcAft>
                  </a:pPr>
                  <a:r>
                    <a:rPr lang="en-US" sz="1100" b="1" dirty="0">
                      <a:solidFill>
                        <a:schemeClr val="tx2"/>
                      </a:solidFill>
                      <a:latin typeface="Montserrat" panose="00000500000000000000" pitchFamily="50" charset="0"/>
                    </a:rPr>
                    <a:t>3</a:t>
                  </a:r>
                </a:p>
              </p:txBody>
            </p:sp>
          </p:grpSp>
        </p:grpSp>
        <p:sp>
          <p:nvSpPr>
            <p:cNvPr id="29" name="TextBox 28">
              <a:extLst>
                <a:ext uri="{FF2B5EF4-FFF2-40B4-BE49-F238E27FC236}">
                  <a16:creationId xmlns:a16="http://schemas.microsoft.com/office/drawing/2014/main" id="{FEE4EBA8-0405-4629-B8CB-9811BB212792}"/>
                </a:ext>
              </a:extLst>
            </p:cNvPr>
            <p:cNvSpPr txBox="1"/>
            <p:nvPr/>
          </p:nvSpPr>
          <p:spPr>
            <a:xfrm>
              <a:off x="825500" y="626151"/>
              <a:ext cx="1452962" cy="646331"/>
            </a:xfrm>
            <a:prstGeom prst="rect">
              <a:avLst/>
            </a:prstGeom>
            <a:noFill/>
          </p:spPr>
          <p:txBody>
            <a:bodyPr wrap="none" lIns="182880" tIns="91440" rIns="182880" bIns="91440" rtlCol="0" anchor="ctr" anchorCtr="0">
              <a:spAutoFit/>
            </a:bodyPr>
            <a:lstStyle/>
            <a:p>
              <a:pPr algn="ctr"/>
              <a:r>
                <a:rPr lang="en-US" sz="3000" b="1" dirty="0">
                  <a:gradFill flip="none" rotWithShape="1">
                    <a:gsLst>
                      <a:gs pos="0">
                        <a:schemeClr val="tx2">
                          <a:lumMod val="60000"/>
                          <a:lumOff val="40000"/>
                        </a:schemeClr>
                      </a:gs>
                      <a:gs pos="100000">
                        <a:schemeClr val="tx2"/>
                      </a:gs>
                    </a:gsLst>
                    <a:lin ang="5400000" scaled="0"/>
                    <a:tileRect/>
                  </a:gradFill>
                  <a:latin typeface="Montserrat" panose="00000500000000000000" pitchFamily="50" charset="0"/>
                </a:rPr>
                <a:t>NOW</a:t>
              </a:r>
            </a:p>
          </p:txBody>
        </p:sp>
        <p:sp>
          <p:nvSpPr>
            <p:cNvPr id="30" name="TextBox 29">
              <a:extLst>
                <a:ext uri="{FF2B5EF4-FFF2-40B4-BE49-F238E27FC236}">
                  <a16:creationId xmlns:a16="http://schemas.microsoft.com/office/drawing/2014/main" id="{D4694CD6-01CE-43E2-A0F2-6B98641A2AF6}"/>
                </a:ext>
              </a:extLst>
            </p:cNvPr>
            <p:cNvSpPr txBox="1"/>
            <p:nvPr/>
          </p:nvSpPr>
          <p:spPr>
            <a:xfrm>
              <a:off x="8675495" y="709217"/>
              <a:ext cx="1140056" cy="461665"/>
            </a:xfrm>
            <a:prstGeom prst="rect">
              <a:avLst/>
            </a:prstGeom>
            <a:noFill/>
          </p:spPr>
          <p:txBody>
            <a:bodyPr wrap="none" rtlCol="0">
              <a:spAutoFit/>
            </a:bodyPr>
            <a:lstStyle/>
            <a:p>
              <a:r>
                <a:rPr lang="en-US" sz="1200" dirty="0">
                  <a:solidFill>
                    <a:schemeClr val="tx2">
                      <a:lumMod val="40000"/>
                      <a:lumOff val="60000"/>
                    </a:schemeClr>
                  </a:solidFill>
                  <a:latin typeface="Montserrat" panose="00000500000000000000" pitchFamily="50" charset="0"/>
                </a:rPr>
                <a:t>Begin</a:t>
              </a:r>
            </a:p>
            <a:p>
              <a:r>
                <a:rPr lang="en-US" sz="1200" b="1" dirty="0">
                  <a:solidFill>
                    <a:schemeClr val="accent2"/>
                  </a:solidFill>
                  <a:latin typeface="Montserrat" panose="00000500000000000000" pitchFamily="50" charset="0"/>
                </a:rPr>
                <a:t>January 6th</a:t>
              </a:r>
            </a:p>
          </p:txBody>
        </p:sp>
        <p:sp>
          <p:nvSpPr>
            <p:cNvPr id="31" name="TextBox 30">
              <a:extLst>
                <a:ext uri="{FF2B5EF4-FFF2-40B4-BE49-F238E27FC236}">
                  <a16:creationId xmlns:a16="http://schemas.microsoft.com/office/drawing/2014/main" id="{C4ED3AA1-71C5-4584-9194-4E1EF7F51630}"/>
                </a:ext>
              </a:extLst>
            </p:cNvPr>
            <p:cNvSpPr txBox="1"/>
            <p:nvPr/>
          </p:nvSpPr>
          <p:spPr>
            <a:xfrm>
              <a:off x="10201159" y="709217"/>
              <a:ext cx="1292341" cy="461665"/>
            </a:xfrm>
            <a:prstGeom prst="rect">
              <a:avLst/>
            </a:prstGeom>
            <a:noFill/>
          </p:spPr>
          <p:txBody>
            <a:bodyPr wrap="none" rtlCol="0">
              <a:spAutoFit/>
            </a:bodyPr>
            <a:lstStyle/>
            <a:p>
              <a:r>
                <a:rPr lang="en-US" sz="1200" dirty="0">
                  <a:solidFill>
                    <a:schemeClr val="tx2">
                      <a:lumMod val="40000"/>
                      <a:lumOff val="60000"/>
                    </a:schemeClr>
                  </a:solidFill>
                  <a:latin typeface="Montserrat" panose="00000500000000000000" pitchFamily="50" charset="0"/>
                </a:rPr>
                <a:t>End</a:t>
              </a:r>
            </a:p>
            <a:p>
              <a:r>
                <a:rPr lang="en-US" sz="1200" b="1" dirty="0">
                  <a:solidFill>
                    <a:schemeClr val="accent2"/>
                  </a:solidFill>
                  <a:latin typeface="Montserrat" panose="00000500000000000000" pitchFamily="50" charset="0"/>
                </a:rPr>
                <a:t>February 14th</a:t>
              </a:r>
            </a:p>
          </p:txBody>
        </p:sp>
        <p:sp>
          <p:nvSpPr>
            <p:cNvPr id="33" name="TextBox 32">
              <a:extLst>
                <a:ext uri="{FF2B5EF4-FFF2-40B4-BE49-F238E27FC236}">
                  <a16:creationId xmlns:a16="http://schemas.microsoft.com/office/drawing/2014/main" id="{33DDCBA9-FD7E-4B3D-A1A0-C72A536E7BBE}"/>
                </a:ext>
              </a:extLst>
            </p:cNvPr>
            <p:cNvSpPr txBox="1"/>
            <p:nvPr/>
          </p:nvSpPr>
          <p:spPr>
            <a:xfrm>
              <a:off x="2467436" y="626151"/>
              <a:ext cx="1449756" cy="646331"/>
            </a:xfrm>
            <a:prstGeom prst="rect">
              <a:avLst/>
            </a:prstGeom>
            <a:noFill/>
          </p:spPr>
          <p:txBody>
            <a:bodyPr wrap="none" lIns="182880" tIns="91440" rIns="182880" bIns="91440" rtlCol="0" anchor="ctr" anchorCtr="0">
              <a:spAutoFit/>
            </a:bodyPr>
            <a:lstStyle/>
            <a:p>
              <a:pPr algn="ctr"/>
              <a:r>
                <a:rPr lang="en-US" sz="3000" b="1" dirty="0">
                  <a:solidFill>
                    <a:schemeClr val="tx2">
                      <a:lumMod val="20000"/>
                      <a:lumOff val="80000"/>
                      <a:alpha val="40000"/>
                    </a:schemeClr>
                  </a:solidFill>
                  <a:latin typeface="Montserrat" panose="00000500000000000000" pitchFamily="50" charset="0"/>
                </a:rPr>
                <a:t>NEXT</a:t>
              </a:r>
            </a:p>
          </p:txBody>
        </p:sp>
        <p:sp>
          <p:nvSpPr>
            <p:cNvPr id="34" name="TextBox 33">
              <a:extLst>
                <a:ext uri="{FF2B5EF4-FFF2-40B4-BE49-F238E27FC236}">
                  <a16:creationId xmlns:a16="http://schemas.microsoft.com/office/drawing/2014/main" id="{2FA18D08-C912-4D8E-BDD0-D243E4040C50}"/>
                </a:ext>
              </a:extLst>
            </p:cNvPr>
            <p:cNvSpPr txBox="1"/>
            <p:nvPr/>
          </p:nvSpPr>
          <p:spPr>
            <a:xfrm>
              <a:off x="4106165" y="626151"/>
              <a:ext cx="1674176" cy="646331"/>
            </a:xfrm>
            <a:prstGeom prst="rect">
              <a:avLst/>
            </a:prstGeom>
            <a:noFill/>
          </p:spPr>
          <p:txBody>
            <a:bodyPr wrap="none" lIns="182880" tIns="91440" rIns="182880" bIns="91440" rtlCol="0" anchor="ctr" anchorCtr="0">
              <a:spAutoFit/>
            </a:bodyPr>
            <a:lstStyle/>
            <a:p>
              <a:pPr algn="ctr"/>
              <a:r>
                <a:rPr lang="en-US" sz="3000" b="1" dirty="0">
                  <a:solidFill>
                    <a:schemeClr val="tx2">
                      <a:lumMod val="20000"/>
                      <a:lumOff val="80000"/>
                      <a:alpha val="40000"/>
                    </a:schemeClr>
                  </a:solidFill>
                  <a:latin typeface="Montserrat" panose="00000500000000000000" pitchFamily="50" charset="0"/>
                </a:rPr>
                <a:t>LATER</a:t>
              </a:r>
            </a:p>
          </p:txBody>
        </p:sp>
      </p:grpSp>
    </p:spTree>
    <p:extLst>
      <p:ext uri="{BB962C8B-B14F-4D97-AF65-F5344CB8AC3E}">
        <p14:creationId xmlns:p14="http://schemas.microsoft.com/office/powerpoint/2010/main" val="3888033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81" name="Group 7180">
            <a:extLst>
              <a:ext uri="{FF2B5EF4-FFF2-40B4-BE49-F238E27FC236}">
                <a16:creationId xmlns:a16="http://schemas.microsoft.com/office/drawing/2014/main" id="{A872F5CC-987C-49EE-A2BE-E0A83824B1D1}"/>
              </a:ext>
            </a:extLst>
          </p:cNvPr>
          <p:cNvGrpSpPr/>
          <p:nvPr/>
        </p:nvGrpSpPr>
        <p:grpSpPr>
          <a:xfrm>
            <a:off x="528186" y="639985"/>
            <a:ext cx="11135628" cy="5578031"/>
            <a:chOff x="528186" y="639985"/>
            <a:chExt cx="11135628" cy="5578031"/>
          </a:xfrm>
        </p:grpSpPr>
        <p:sp>
          <p:nvSpPr>
            <p:cNvPr id="2" name="Rectangle: Rounded Corners 1">
              <a:extLst>
                <a:ext uri="{FF2B5EF4-FFF2-40B4-BE49-F238E27FC236}">
                  <a16:creationId xmlns:a16="http://schemas.microsoft.com/office/drawing/2014/main" id="{7F6ADF5D-A21B-44F7-8BA1-96AB51A754FC}"/>
                </a:ext>
              </a:extLst>
            </p:cNvPr>
            <p:cNvSpPr/>
            <p:nvPr/>
          </p:nvSpPr>
          <p:spPr>
            <a:xfrm>
              <a:off x="543426" y="1153525"/>
              <a:ext cx="11120388" cy="2352708"/>
            </a:xfrm>
            <a:prstGeom prst="roundRect">
              <a:avLst>
                <a:gd name="adj" fmla="val 7706"/>
              </a:avLst>
            </a:prstGeom>
            <a:solidFill>
              <a:schemeClr val="tx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r>
                <a:rPr lang="en-US" sz="1300" b="1" dirty="0">
                  <a:solidFill>
                    <a:schemeClr val="tx1"/>
                  </a:solidFill>
                  <a:latin typeface="Montserrat" panose="00000500000000000000" pitchFamily="50" charset="0"/>
                </a:rPr>
                <a:t>Web App</a:t>
              </a:r>
            </a:p>
          </p:txBody>
        </p:sp>
        <p:sp>
          <p:nvSpPr>
            <p:cNvPr id="143" name="Rectangle: Rounded Corners 142">
              <a:extLst>
                <a:ext uri="{FF2B5EF4-FFF2-40B4-BE49-F238E27FC236}">
                  <a16:creationId xmlns:a16="http://schemas.microsoft.com/office/drawing/2014/main" id="{7212492C-005C-4FAD-BB8A-ED43426D3A57}"/>
                </a:ext>
              </a:extLst>
            </p:cNvPr>
            <p:cNvSpPr/>
            <p:nvPr/>
          </p:nvSpPr>
          <p:spPr>
            <a:xfrm>
              <a:off x="2186940" y="1300963"/>
              <a:ext cx="9323069" cy="2057832"/>
            </a:xfrm>
            <a:prstGeom prst="roundRect">
              <a:avLst>
                <a:gd name="adj" fmla="val 5484"/>
              </a:avLst>
            </a:prstGeom>
            <a:no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137160" tIns="91440" rtlCol="0" anchor="t" anchorCtr="0"/>
            <a:lstStyle/>
            <a:p>
              <a:r>
                <a:rPr lang="en-US" sz="1000" b="1" dirty="0">
                  <a:solidFill>
                    <a:schemeClr val="tx2"/>
                  </a:solidFill>
                  <a:latin typeface="Montserrat" panose="00000500000000000000" pitchFamily="50" charset="0"/>
                </a:rPr>
                <a:t>Drive New User Adoption</a:t>
              </a:r>
            </a:p>
          </p:txBody>
        </p:sp>
        <p:sp>
          <p:nvSpPr>
            <p:cNvPr id="49" name="Rectangle: Rounded Corners 48">
              <a:extLst>
                <a:ext uri="{FF2B5EF4-FFF2-40B4-BE49-F238E27FC236}">
                  <a16:creationId xmlns:a16="http://schemas.microsoft.com/office/drawing/2014/main" id="{DE329621-A158-4AD3-BC69-ED4E3B7083C0}"/>
                </a:ext>
              </a:extLst>
            </p:cNvPr>
            <p:cNvSpPr/>
            <p:nvPr/>
          </p:nvSpPr>
          <p:spPr>
            <a:xfrm>
              <a:off x="8485283" y="1726918"/>
              <a:ext cx="2914213" cy="342116"/>
            </a:xfrm>
            <a:prstGeom prst="roundRect">
              <a:avLst>
                <a:gd name="adj" fmla="val 2945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r>
                <a:rPr lang="en-US" sz="1000" dirty="0">
                  <a:solidFill>
                    <a:schemeClr val="tx2"/>
                  </a:solidFill>
                  <a:latin typeface="Montserrat" panose="00000500000000000000" pitchFamily="50" charset="0"/>
                </a:rPr>
                <a:t>Improve Sync Performance</a:t>
              </a:r>
            </a:p>
          </p:txBody>
        </p:sp>
        <p:sp>
          <p:nvSpPr>
            <p:cNvPr id="55" name="Rectangle: Rounded Corners 54">
              <a:extLst>
                <a:ext uri="{FF2B5EF4-FFF2-40B4-BE49-F238E27FC236}">
                  <a16:creationId xmlns:a16="http://schemas.microsoft.com/office/drawing/2014/main" id="{8150F0D8-0504-422A-B5F6-2886E5E5C136}"/>
                </a:ext>
              </a:extLst>
            </p:cNvPr>
            <p:cNvSpPr/>
            <p:nvPr/>
          </p:nvSpPr>
          <p:spPr>
            <a:xfrm>
              <a:off x="5391367" y="1726918"/>
              <a:ext cx="2914213" cy="342116"/>
            </a:xfrm>
            <a:prstGeom prst="roundRect">
              <a:avLst>
                <a:gd name="adj" fmla="val 2945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r>
                <a:rPr lang="en-US" sz="1000" dirty="0">
                  <a:solidFill>
                    <a:schemeClr val="tx2"/>
                  </a:solidFill>
                  <a:latin typeface="Montserrat" panose="00000500000000000000" pitchFamily="50" charset="0"/>
                </a:rPr>
                <a:t>SSD for user management</a:t>
              </a:r>
            </a:p>
          </p:txBody>
        </p:sp>
        <p:sp>
          <p:nvSpPr>
            <p:cNvPr id="60" name="Rectangle: Rounded Corners 59">
              <a:extLst>
                <a:ext uri="{FF2B5EF4-FFF2-40B4-BE49-F238E27FC236}">
                  <a16:creationId xmlns:a16="http://schemas.microsoft.com/office/drawing/2014/main" id="{2E52E8E2-07D9-4DEE-9D6F-3770A9C84F8B}"/>
                </a:ext>
              </a:extLst>
            </p:cNvPr>
            <p:cNvSpPr/>
            <p:nvPr/>
          </p:nvSpPr>
          <p:spPr>
            <a:xfrm>
              <a:off x="2297452" y="1726918"/>
              <a:ext cx="2914213" cy="342116"/>
            </a:xfrm>
            <a:prstGeom prst="roundRect">
              <a:avLst>
                <a:gd name="adj" fmla="val 2945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20040" rtlCol="0" anchor="ctr"/>
            <a:lstStyle/>
            <a:p>
              <a:r>
                <a:rPr lang="en-US" sz="1000" dirty="0">
                  <a:solidFill>
                    <a:schemeClr val="tx2"/>
                  </a:solidFill>
                  <a:latin typeface="Montserrat" panose="00000500000000000000" pitchFamily="50" charset="0"/>
                </a:rPr>
                <a:t>Video Calls</a:t>
              </a:r>
            </a:p>
          </p:txBody>
        </p:sp>
        <p:sp>
          <p:nvSpPr>
            <p:cNvPr id="61" name="Rectangle: Rounded Corners 60">
              <a:extLst>
                <a:ext uri="{FF2B5EF4-FFF2-40B4-BE49-F238E27FC236}">
                  <a16:creationId xmlns:a16="http://schemas.microsoft.com/office/drawing/2014/main" id="{74B47CBA-66D2-4DDF-B4C5-39B99E84CEFE}"/>
                </a:ext>
              </a:extLst>
            </p:cNvPr>
            <p:cNvSpPr/>
            <p:nvPr/>
          </p:nvSpPr>
          <p:spPr>
            <a:xfrm>
              <a:off x="2297452" y="2158821"/>
              <a:ext cx="2914213" cy="342116"/>
            </a:xfrm>
            <a:prstGeom prst="roundRect">
              <a:avLst>
                <a:gd name="adj" fmla="val 2945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r>
                <a:rPr lang="en-US" sz="1000" dirty="0">
                  <a:solidFill>
                    <a:schemeClr val="tx2"/>
                  </a:solidFill>
                  <a:latin typeface="Montserrat" panose="00000500000000000000" pitchFamily="50" charset="0"/>
                </a:rPr>
                <a:t>New onboarding experience</a:t>
              </a:r>
            </a:p>
          </p:txBody>
        </p:sp>
        <p:sp>
          <p:nvSpPr>
            <p:cNvPr id="62" name="Rectangle: Rounded Corners 61">
              <a:extLst>
                <a:ext uri="{FF2B5EF4-FFF2-40B4-BE49-F238E27FC236}">
                  <a16:creationId xmlns:a16="http://schemas.microsoft.com/office/drawing/2014/main" id="{1724EFF9-FF13-479C-9D36-7ABAAF2CAB12}"/>
                </a:ext>
              </a:extLst>
            </p:cNvPr>
            <p:cNvSpPr/>
            <p:nvPr/>
          </p:nvSpPr>
          <p:spPr>
            <a:xfrm>
              <a:off x="2297452" y="2590724"/>
              <a:ext cx="2914213" cy="342116"/>
            </a:xfrm>
            <a:prstGeom prst="roundRect">
              <a:avLst>
                <a:gd name="adj" fmla="val 2945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r>
                <a:rPr lang="en-US" sz="1000" dirty="0">
                  <a:solidFill>
                    <a:schemeClr val="tx2"/>
                  </a:solidFill>
                  <a:latin typeface="Montserrat" panose="00000500000000000000" pitchFamily="50" charset="0"/>
                </a:rPr>
                <a:t>Asana Integrations</a:t>
              </a:r>
            </a:p>
          </p:txBody>
        </p:sp>
        <p:sp>
          <p:nvSpPr>
            <p:cNvPr id="52" name="Rectangle: Rounded Corners 51">
              <a:extLst>
                <a:ext uri="{FF2B5EF4-FFF2-40B4-BE49-F238E27FC236}">
                  <a16:creationId xmlns:a16="http://schemas.microsoft.com/office/drawing/2014/main" id="{20EE9FEF-02BF-4DBB-93D0-DAC54A313404}"/>
                </a:ext>
              </a:extLst>
            </p:cNvPr>
            <p:cNvSpPr/>
            <p:nvPr/>
          </p:nvSpPr>
          <p:spPr>
            <a:xfrm flipH="1">
              <a:off x="2416823" y="1840706"/>
              <a:ext cx="114540" cy="11454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Rounded Corners 63">
              <a:extLst>
                <a:ext uri="{FF2B5EF4-FFF2-40B4-BE49-F238E27FC236}">
                  <a16:creationId xmlns:a16="http://schemas.microsoft.com/office/drawing/2014/main" id="{93C4E030-8BA1-40AA-83ED-ABCDBEBA1B51}"/>
                </a:ext>
              </a:extLst>
            </p:cNvPr>
            <p:cNvSpPr/>
            <p:nvPr/>
          </p:nvSpPr>
          <p:spPr>
            <a:xfrm flipH="1">
              <a:off x="2416823" y="2272609"/>
              <a:ext cx="114540" cy="11454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64">
              <a:extLst>
                <a:ext uri="{FF2B5EF4-FFF2-40B4-BE49-F238E27FC236}">
                  <a16:creationId xmlns:a16="http://schemas.microsoft.com/office/drawing/2014/main" id="{49590171-25CC-4FEE-9D7C-110BAA932215}"/>
                </a:ext>
              </a:extLst>
            </p:cNvPr>
            <p:cNvSpPr/>
            <p:nvPr/>
          </p:nvSpPr>
          <p:spPr>
            <a:xfrm flipH="1">
              <a:off x="2416823" y="2704512"/>
              <a:ext cx="114540" cy="11454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Rounded Corners 69">
              <a:extLst>
                <a:ext uri="{FF2B5EF4-FFF2-40B4-BE49-F238E27FC236}">
                  <a16:creationId xmlns:a16="http://schemas.microsoft.com/office/drawing/2014/main" id="{19AACDF8-C8BE-4C92-B01E-9578ADF4DFA6}"/>
                </a:ext>
              </a:extLst>
            </p:cNvPr>
            <p:cNvSpPr/>
            <p:nvPr/>
          </p:nvSpPr>
          <p:spPr>
            <a:xfrm flipH="1">
              <a:off x="5510738" y="1840706"/>
              <a:ext cx="114540" cy="11454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Rounded Corners 77">
              <a:extLst>
                <a:ext uri="{FF2B5EF4-FFF2-40B4-BE49-F238E27FC236}">
                  <a16:creationId xmlns:a16="http://schemas.microsoft.com/office/drawing/2014/main" id="{3A62F3BB-210A-4D4D-A12B-2127EBCB6739}"/>
                </a:ext>
              </a:extLst>
            </p:cNvPr>
            <p:cNvSpPr/>
            <p:nvPr/>
          </p:nvSpPr>
          <p:spPr>
            <a:xfrm flipH="1">
              <a:off x="8604654" y="1840706"/>
              <a:ext cx="114540" cy="11454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Rounded Corners 112">
              <a:extLst>
                <a:ext uri="{FF2B5EF4-FFF2-40B4-BE49-F238E27FC236}">
                  <a16:creationId xmlns:a16="http://schemas.microsoft.com/office/drawing/2014/main" id="{88334834-D1C6-4056-9971-5CA961C7F992}"/>
                </a:ext>
              </a:extLst>
            </p:cNvPr>
            <p:cNvSpPr/>
            <p:nvPr/>
          </p:nvSpPr>
          <p:spPr>
            <a:xfrm>
              <a:off x="528186" y="3766212"/>
              <a:ext cx="11120388" cy="2451804"/>
            </a:xfrm>
            <a:prstGeom prst="roundRect">
              <a:avLst>
                <a:gd name="adj" fmla="val 7706"/>
              </a:avLst>
            </a:prstGeom>
            <a:solidFill>
              <a:schemeClr val="tx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r>
                <a:rPr lang="en-US" sz="1300" b="1" dirty="0">
                  <a:solidFill>
                    <a:schemeClr val="tx1"/>
                  </a:solidFill>
                  <a:latin typeface="Montserrat" panose="00000500000000000000" pitchFamily="50" charset="0"/>
                </a:rPr>
                <a:t>Mobile App</a:t>
              </a:r>
            </a:p>
          </p:txBody>
        </p:sp>
        <p:grpSp>
          <p:nvGrpSpPr>
            <p:cNvPr id="7174" name="Group 7173">
              <a:extLst>
                <a:ext uri="{FF2B5EF4-FFF2-40B4-BE49-F238E27FC236}">
                  <a16:creationId xmlns:a16="http://schemas.microsoft.com/office/drawing/2014/main" id="{E4AD35B3-C199-49A7-A25B-7E527049E9AA}"/>
                </a:ext>
              </a:extLst>
            </p:cNvPr>
            <p:cNvGrpSpPr/>
            <p:nvPr/>
          </p:nvGrpSpPr>
          <p:grpSpPr>
            <a:xfrm>
              <a:off x="2297452" y="4318418"/>
              <a:ext cx="6008128" cy="1637825"/>
              <a:chOff x="2392727" y="4510360"/>
              <a:chExt cx="6008128" cy="1637825"/>
            </a:xfrm>
          </p:grpSpPr>
          <p:sp>
            <p:nvSpPr>
              <p:cNvPr id="120" name="Rectangle: Rounded Corners 119">
                <a:extLst>
                  <a:ext uri="{FF2B5EF4-FFF2-40B4-BE49-F238E27FC236}">
                    <a16:creationId xmlns:a16="http://schemas.microsoft.com/office/drawing/2014/main" id="{66791411-20D2-4421-8AE3-CA6AA1FFFAA1}"/>
                  </a:ext>
                </a:extLst>
              </p:cNvPr>
              <p:cNvSpPr/>
              <p:nvPr/>
            </p:nvSpPr>
            <p:spPr>
              <a:xfrm>
                <a:off x="5486642" y="4510360"/>
                <a:ext cx="2914213" cy="342116"/>
              </a:xfrm>
              <a:prstGeom prst="roundRect">
                <a:avLst>
                  <a:gd name="adj" fmla="val 2945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r>
                  <a:rPr lang="en-US" sz="1000" dirty="0">
                    <a:solidFill>
                      <a:schemeClr val="tx2"/>
                    </a:solidFill>
                    <a:latin typeface="Montserrat" panose="00000500000000000000" pitchFamily="50" charset="0"/>
                  </a:rPr>
                  <a:t>Share Dropbox files</a:t>
                </a:r>
              </a:p>
            </p:txBody>
          </p:sp>
          <p:sp>
            <p:nvSpPr>
              <p:cNvPr id="121" name="Rectangle: Rounded Corners 120">
                <a:extLst>
                  <a:ext uri="{FF2B5EF4-FFF2-40B4-BE49-F238E27FC236}">
                    <a16:creationId xmlns:a16="http://schemas.microsoft.com/office/drawing/2014/main" id="{209BEA91-4B03-4D98-B0C3-8E5ECE9249BA}"/>
                  </a:ext>
                </a:extLst>
              </p:cNvPr>
              <p:cNvSpPr/>
              <p:nvPr/>
            </p:nvSpPr>
            <p:spPr>
              <a:xfrm>
                <a:off x="5486642" y="4942263"/>
                <a:ext cx="2914213" cy="463024"/>
              </a:xfrm>
              <a:prstGeom prst="roundRect">
                <a:avLst>
                  <a:gd name="adj" fmla="val 226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r>
                  <a:rPr lang="en-US" sz="1000" dirty="0">
                    <a:solidFill>
                      <a:schemeClr val="tx2"/>
                    </a:solidFill>
                    <a:latin typeface="Montserrat" panose="00000500000000000000" pitchFamily="50" charset="0"/>
                  </a:rPr>
                  <a:t>Core enhancements to support large communities</a:t>
                </a:r>
              </a:p>
            </p:txBody>
          </p:sp>
          <p:sp>
            <p:nvSpPr>
              <p:cNvPr id="123" name="Rectangle: Rounded Corners 122">
                <a:extLst>
                  <a:ext uri="{FF2B5EF4-FFF2-40B4-BE49-F238E27FC236}">
                    <a16:creationId xmlns:a16="http://schemas.microsoft.com/office/drawing/2014/main" id="{C3C37330-F106-48D4-9704-5B6E93305FAE}"/>
                  </a:ext>
                </a:extLst>
              </p:cNvPr>
              <p:cNvSpPr/>
              <p:nvPr/>
            </p:nvSpPr>
            <p:spPr>
              <a:xfrm>
                <a:off x="2392727" y="5806069"/>
                <a:ext cx="2914213" cy="342116"/>
              </a:xfrm>
              <a:prstGeom prst="roundRect">
                <a:avLst>
                  <a:gd name="adj" fmla="val 2945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r>
                  <a:rPr lang="en-US" sz="1000">
                    <a:solidFill>
                      <a:schemeClr val="tx2"/>
                    </a:solidFill>
                    <a:latin typeface="Montserrat" panose="00000500000000000000" pitchFamily="50" charset="0"/>
                  </a:rPr>
                  <a:t>Video Call enhancements</a:t>
                </a:r>
                <a:endParaRPr lang="en-US" sz="1000" dirty="0">
                  <a:solidFill>
                    <a:schemeClr val="tx2"/>
                  </a:solidFill>
                  <a:latin typeface="Montserrat" panose="00000500000000000000" pitchFamily="50" charset="0"/>
                </a:endParaRPr>
              </a:p>
            </p:txBody>
          </p:sp>
          <p:sp>
            <p:nvSpPr>
              <p:cNvPr id="124" name="Rectangle: Rounded Corners 123">
                <a:extLst>
                  <a:ext uri="{FF2B5EF4-FFF2-40B4-BE49-F238E27FC236}">
                    <a16:creationId xmlns:a16="http://schemas.microsoft.com/office/drawing/2014/main" id="{0E7043BD-8747-41D5-B987-CEEEE8FE2E41}"/>
                  </a:ext>
                </a:extLst>
              </p:cNvPr>
              <p:cNvSpPr/>
              <p:nvPr/>
            </p:nvSpPr>
            <p:spPr>
              <a:xfrm>
                <a:off x="2392727" y="4510360"/>
                <a:ext cx="2914213" cy="342116"/>
              </a:xfrm>
              <a:prstGeom prst="roundRect">
                <a:avLst>
                  <a:gd name="adj" fmla="val 2945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20040" rtlCol="0" anchor="ctr"/>
              <a:lstStyle/>
              <a:p>
                <a:r>
                  <a:rPr lang="en-US" sz="1000" dirty="0">
                    <a:solidFill>
                      <a:schemeClr val="tx2"/>
                    </a:solidFill>
                    <a:latin typeface="Montserrat" panose="00000500000000000000" pitchFamily="50" charset="0"/>
                  </a:rPr>
                  <a:t>Video Call enhancements</a:t>
                </a:r>
              </a:p>
            </p:txBody>
          </p:sp>
          <p:sp>
            <p:nvSpPr>
              <p:cNvPr id="125" name="Rectangle: Rounded Corners 124">
                <a:extLst>
                  <a:ext uri="{FF2B5EF4-FFF2-40B4-BE49-F238E27FC236}">
                    <a16:creationId xmlns:a16="http://schemas.microsoft.com/office/drawing/2014/main" id="{BB26BDD9-C675-45C7-99DE-2C89FB327887}"/>
                  </a:ext>
                </a:extLst>
              </p:cNvPr>
              <p:cNvSpPr/>
              <p:nvPr/>
            </p:nvSpPr>
            <p:spPr>
              <a:xfrm>
                <a:off x="2392727" y="4942263"/>
                <a:ext cx="2914213" cy="342116"/>
              </a:xfrm>
              <a:prstGeom prst="roundRect">
                <a:avLst>
                  <a:gd name="adj" fmla="val 2945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r>
                  <a:rPr lang="en-US" sz="1000" dirty="0">
                    <a:solidFill>
                      <a:schemeClr val="tx2"/>
                    </a:solidFill>
                    <a:latin typeface="Montserrat" panose="00000500000000000000" pitchFamily="50" charset="0"/>
                  </a:rPr>
                  <a:t>Core messaging enhancements</a:t>
                </a:r>
              </a:p>
            </p:txBody>
          </p:sp>
          <p:sp>
            <p:nvSpPr>
              <p:cNvPr id="126" name="Rectangle: Rounded Corners 125">
                <a:extLst>
                  <a:ext uri="{FF2B5EF4-FFF2-40B4-BE49-F238E27FC236}">
                    <a16:creationId xmlns:a16="http://schemas.microsoft.com/office/drawing/2014/main" id="{D16295A6-564E-4A02-BD5D-D063D72FE614}"/>
                  </a:ext>
                </a:extLst>
              </p:cNvPr>
              <p:cNvSpPr/>
              <p:nvPr/>
            </p:nvSpPr>
            <p:spPr>
              <a:xfrm>
                <a:off x="2392727" y="5374166"/>
                <a:ext cx="2914213" cy="342116"/>
              </a:xfrm>
              <a:prstGeom prst="roundRect">
                <a:avLst>
                  <a:gd name="adj" fmla="val 2945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r>
                  <a:rPr lang="en-US" sz="1000" dirty="0">
                    <a:solidFill>
                      <a:schemeClr val="tx2"/>
                    </a:solidFill>
                    <a:latin typeface="Montserrat" panose="00000500000000000000" pitchFamily="50" charset="0"/>
                  </a:rPr>
                  <a:t>Customer text formatting</a:t>
                </a:r>
              </a:p>
            </p:txBody>
          </p:sp>
          <p:sp>
            <p:nvSpPr>
              <p:cNvPr id="138" name="Rectangle: Rounded Corners 137">
                <a:extLst>
                  <a:ext uri="{FF2B5EF4-FFF2-40B4-BE49-F238E27FC236}">
                    <a16:creationId xmlns:a16="http://schemas.microsoft.com/office/drawing/2014/main" id="{17C2B3C8-850F-4FCC-BF95-4A1C9EC0F83E}"/>
                  </a:ext>
                </a:extLst>
              </p:cNvPr>
              <p:cNvSpPr/>
              <p:nvPr/>
            </p:nvSpPr>
            <p:spPr>
              <a:xfrm flipH="1">
                <a:off x="2512098" y="4624148"/>
                <a:ext cx="114540" cy="11454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Rounded Corners 138">
                <a:extLst>
                  <a:ext uri="{FF2B5EF4-FFF2-40B4-BE49-F238E27FC236}">
                    <a16:creationId xmlns:a16="http://schemas.microsoft.com/office/drawing/2014/main" id="{994E9B94-FBB4-4E3C-8273-6028A4541247}"/>
                  </a:ext>
                </a:extLst>
              </p:cNvPr>
              <p:cNvSpPr/>
              <p:nvPr/>
            </p:nvSpPr>
            <p:spPr>
              <a:xfrm flipH="1">
                <a:off x="2512098" y="5056051"/>
                <a:ext cx="114540" cy="11454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Rounded Corners 139">
                <a:extLst>
                  <a:ext uri="{FF2B5EF4-FFF2-40B4-BE49-F238E27FC236}">
                    <a16:creationId xmlns:a16="http://schemas.microsoft.com/office/drawing/2014/main" id="{23EBF807-AB36-47DB-A3F0-5F6202CF4D80}"/>
                  </a:ext>
                </a:extLst>
              </p:cNvPr>
              <p:cNvSpPr/>
              <p:nvPr/>
            </p:nvSpPr>
            <p:spPr>
              <a:xfrm flipH="1">
                <a:off x="2512098" y="5487954"/>
                <a:ext cx="114540" cy="11454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Rounded Corners 140">
                <a:extLst>
                  <a:ext uri="{FF2B5EF4-FFF2-40B4-BE49-F238E27FC236}">
                    <a16:creationId xmlns:a16="http://schemas.microsoft.com/office/drawing/2014/main" id="{667C403B-C7BA-42CB-A647-AA355AD7AADB}"/>
                  </a:ext>
                </a:extLst>
              </p:cNvPr>
              <p:cNvSpPr/>
              <p:nvPr/>
            </p:nvSpPr>
            <p:spPr>
              <a:xfrm flipH="1">
                <a:off x="2512098" y="5919857"/>
                <a:ext cx="114540" cy="11454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Rounded Corners 133">
                <a:extLst>
                  <a:ext uri="{FF2B5EF4-FFF2-40B4-BE49-F238E27FC236}">
                    <a16:creationId xmlns:a16="http://schemas.microsoft.com/office/drawing/2014/main" id="{33AAD75F-91CB-47DD-A692-885D191D09C0}"/>
                  </a:ext>
                </a:extLst>
              </p:cNvPr>
              <p:cNvSpPr/>
              <p:nvPr/>
            </p:nvSpPr>
            <p:spPr>
              <a:xfrm flipH="1">
                <a:off x="5606013" y="4624148"/>
                <a:ext cx="114540" cy="11454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Rounded Corners 134">
                <a:extLst>
                  <a:ext uri="{FF2B5EF4-FFF2-40B4-BE49-F238E27FC236}">
                    <a16:creationId xmlns:a16="http://schemas.microsoft.com/office/drawing/2014/main" id="{435B7D8D-8BA7-4852-B146-FDFB991861FB}"/>
                  </a:ext>
                </a:extLst>
              </p:cNvPr>
              <p:cNvSpPr/>
              <p:nvPr/>
            </p:nvSpPr>
            <p:spPr>
              <a:xfrm flipH="1">
                <a:off x="5606013" y="5116505"/>
                <a:ext cx="114540" cy="11454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72" name="Group 7171">
                <a:extLst>
                  <a:ext uri="{FF2B5EF4-FFF2-40B4-BE49-F238E27FC236}">
                    <a16:creationId xmlns:a16="http://schemas.microsoft.com/office/drawing/2014/main" id="{BAC3572B-87A7-4303-9420-CF8AAFC83675}"/>
                  </a:ext>
                </a:extLst>
              </p:cNvPr>
              <p:cNvGrpSpPr/>
              <p:nvPr/>
            </p:nvGrpSpPr>
            <p:grpSpPr>
              <a:xfrm>
                <a:off x="5486642" y="5487954"/>
                <a:ext cx="2914213" cy="342116"/>
                <a:chOff x="5486642" y="5440841"/>
                <a:chExt cx="2914213" cy="342116"/>
              </a:xfrm>
            </p:grpSpPr>
            <p:sp>
              <p:nvSpPr>
                <p:cNvPr id="122" name="Rectangle: Rounded Corners 121">
                  <a:extLst>
                    <a:ext uri="{FF2B5EF4-FFF2-40B4-BE49-F238E27FC236}">
                      <a16:creationId xmlns:a16="http://schemas.microsoft.com/office/drawing/2014/main" id="{749D51B2-A910-4DBD-876E-C8A93D12A9E6}"/>
                    </a:ext>
                  </a:extLst>
                </p:cNvPr>
                <p:cNvSpPr/>
                <p:nvPr/>
              </p:nvSpPr>
              <p:spPr>
                <a:xfrm>
                  <a:off x="5486642" y="5440841"/>
                  <a:ext cx="2914213" cy="342116"/>
                </a:xfrm>
                <a:prstGeom prst="roundRect">
                  <a:avLst>
                    <a:gd name="adj" fmla="val 2945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r>
                    <a:rPr lang="en-US" sz="1000" dirty="0">
                      <a:solidFill>
                        <a:schemeClr val="tx2"/>
                      </a:solidFill>
                      <a:latin typeface="Montserrat" panose="00000500000000000000" pitchFamily="50" charset="0"/>
                    </a:rPr>
                    <a:t>Eliminate Dropped Audio calls</a:t>
                  </a:r>
                </a:p>
              </p:txBody>
            </p:sp>
            <p:sp>
              <p:nvSpPr>
                <p:cNvPr id="136" name="Rectangle: Rounded Corners 135">
                  <a:extLst>
                    <a:ext uri="{FF2B5EF4-FFF2-40B4-BE49-F238E27FC236}">
                      <a16:creationId xmlns:a16="http://schemas.microsoft.com/office/drawing/2014/main" id="{A62B4A11-103E-4945-8ACD-F9C45E70B624}"/>
                    </a:ext>
                  </a:extLst>
                </p:cNvPr>
                <p:cNvSpPr/>
                <p:nvPr/>
              </p:nvSpPr>
              <p:spPr>
                <a:xfrm flipH="1">
                  <a:off x="5606013" y="5554629"/>
                  <a:ext cx="114540" cy="11454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45" name="Rectangle: Rounded Corners 144">
              <a:extLst>
                <a:ext uri="{FF2B5EF4-FFF2-40B4-BE49-F238E27FC236}">
                  <a16:creationId xmlns:a16="http://schemas.microsoft.com/office/drawing/2014/main" id="{25684CF9-6B2B-471C-AAD6-7C1F10A9A7BE}"/>
                </a:ext>
              </a:extLst>
            </p:cNvPr>
            <p:cNvSpPr/>
            <p:nvPr/>
          </p:nvSpPr>
          <p:spPr>
            <a:xfrm>
              <a:off x="2186940" y="3902706"/>
              <a:ext cx="9323069" cy="2178816"/>
            </a:xfrm>
            <a:prstGeom prst="roundRect">
              <a:avLst>
                <a:gd name="adj" fmla="val 5484"/>
              </a:avLst>
            </a:prstGeom>
            <a:no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137160" tIns="91440" rtlCol="0" anchor="t" anchorCtr="0"/>
            <a:lstStyle/>
            <a:p>
              <a:r>
                <a:rPr lang="en-US" sz="1000" b="1" dirty="0">
                  <a:solidFill>
                    <a:schemeClr val="tx2"/>
                  </a:solidFill>
                  <a:latin typeface="Montserrat" panose="00000500000000000000" pitchFamily="50" charset="0"/>
                </a:rPr>
                <a:t>Address Critical User Pain Points</a:t>
              </a:r>
            </a:p>
          </p:txBody>
        </p:sp>
        <p:sp>
          <p:nvSpPr>
            <p:cNvPr id="7175" name="TextBox 7174">
              <a:extLst>
                <a:ext uri="{FF2B5EF4-FFF2-40B4-BE49-F238E27FC236}">
                  <a16:creationId xmlns:a16="http://schemas.microsoft.com/office/drawing/2014/main" id="{6D82EF7E-BF0A-48E4-8412-DBC3608AE549}"/>
                </a:ext>
              </a:extLst>
            </p:cNvPr>
            <p:cNvSpPr txBox="1"/>
            <p:nvPr/>
          </p:nvSpPr>
          <p:spPr>
            <a:xfrm>
              <a:off x="3337617" y="639985"/>
              <a:ext cx="833882" cy="369332"/>
            </a:xfrm>
            <a:prstGeom prst="rect">
              <a:avLst/>
            </a:prstGeom>
            <a:noFill/>
          </p:spPr>
          <p:txBody>
            <a:bodyPr wrap="none" rtlCol="0">
              <a:spAutoFit/>
            </a:bodyPr>
            <a:lstStyle/>
            <a:p>
              <a:pPr algn="ctr"/>
              <a:r>
                <a:rPr lang="en-US" b="1" dirty="0">
                  <a:solidFill>
                    <a:schemeClr val="accent1"/>
                  </a:solidFill>
                  <a:latin typeface="Montserrat" panose="00000500000000000000" pitchFamily="50" charset="0"/>
                </a:rPr>
                <a:t>NOW</a:t>
              </a:r>
            </a:p>
          </p:txBody>
        </p:sp>
        <p:sp>
          <p:nvSpPr>
            <p:cNvPr id="148" name="TextBox 147">
              <a:extLst>
                <a:ext uri="{FF2B5EF4-FFF2-40B4-BE49-F238E27FC236}">
                  <a16:creationId xmlns:a16="http://schemas.microsoft.com/office/drawing/2014/main" id="{835EA8C8-825C-498C-B205-AC5BDA70C8E7}"/>
                </a:ext>
              </a:extLst>
            </p:cNvPr>
            <p:cNvSpPr txBox="1"/>
            <p:nvPr/>
          </p:nvSpPr>
          <p:spPr>
            <a:xfrm>
              <a:off x="6431532" y="639985"/>
              <a:ext cx="833882" cy="369332"/>
            </a:xfrm>
            <a:prstGeom prst="rect">
              <a:avLst/>
            </a:prstGeom>
            <a:noFill/>
          </p:spPr>
          <p:txBody>
            <a:bodyPr wrap="none" rtlCol="0">
              <a:spAutoFit/>
            </a:bodyPr>
            <a:lstStyle/>
            <a:p>
              <a:pPr algn="ctr"/>
              <a:r>
                <a:rPr lang="en-US" b="1" dirty="0">
                  <a:solidFill>
                    <a:schemeClr val="accent1"/>
                  </a:solidFill>
                  <a:latin typeface="Montserrat" panose="00000500000000000000" pitchFamily="50" charset="0"/>
                </a:rPr>
                <a:t>NEXT</a:t>
              </a:r>
            </a:p>
          </p:txBody>
        </p:sp>
        <p:sp>
          <p:nvSpPr>
            <p:cNvPr id="149" name="TextBox 148">
              <a:extLst>
                <a:ext uri="{FF2B5EF4-FFF2-40B4-BE49-F238E27FC236}">
                  <a16:creationId xmlns:a16="http://schemas.microsoft.com/office/drawing/2014/main" id="{971D2691-BB1C-4EC1-99ED-33034CF92496}"/>
                </a:ext>
              </a:extLst>
            </p:cNvPr>
            <p:cNvSpPr txBox="1"/>
            <p:nvPr/>
          </p:nvSpPr>
          <p:spPr>
            <a:xfrm>
              <a:off x="9458121" y="639985"/>
              <a:ext cx="968535" cy="369332"/>
            </a:xfrm>
            <a:prstGeom prst="rect">
              <a:avLst/>
            </a:prstGeom>
            <a:noFill/>
          </p:spPr>
          <p:txBody>
            <a:bodyPr wrap="none" rtlCol="0">
              <a:spAutoFit/>
            </a:bodyPr>
            <a:lstStyle/>
            <a:p>
              <a:pPr algn="ctr"/>
              <a:r>
                <a:rPr lang="en-US" b="1" dirty="0">
                  <a:solidFill>
                    <a:schemeClr val="accent1"/>
                  </a:solidFill>
                  <a:latin typeface="Montserrat" panose="00000500000000000000" pitchFamily="50" charset="0"/>
                </a:rPr>
                <a:t>LATER</a:t>
              </a:r>
            </a:p>
          </p:txBody>
        </p:sp>
        <p:cxnSp>
          <p:nvCxnSpPr>
            <p:cNvPr id="7178" name="Straight Connector 7177">
              <a:extLst>
                <a:ext uri="{FF2B5EF4-FFF2-40B4-BE49-F238E27FC236}">
                  <a16:creationId xmlns:a16="http://schemas.microsoft.com/office/drawing/2014/main" id="{04013A1A-B2FB-4F4C-89BB-FDCA08CD066D}"/>
                </a:ext>
              </a:extLst>
            </p:cNvPr>
            <p:cNvCxnSpPr>
              <a:cxnSpLocks/>
            </p:cNvCxnSpPr>
            <p:nvPr/>
          </p:nvCxnSpPr>
          <p:spPr>
            <a:xfrm>
              <a:off x="5301516" y="749300"/>
              <a:ext cx="0" cy="5468716"/>
            </a:xfrm>
            <a:prstGeom prst="line">
              <a:avLst/>
            </a:prstGeom>
            <a:noFill/>
            <a:ln w="6350">
              <a:solidFill>
                <a:schemeClr val="tx2">
                  <a:lumMod val="40000"/>
                  <a:lumOff val="60000"/>
                  <a:alpha val="2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5" name="Straight Connector 154">
              <a:extLst>
                <a:ext uri="{FF2B5EF4-FFF2-40B4-BE49-F238E27FC236}">
                  <a16:creationId xmlns:a16="http://schemas.microsoft.com/office/drawing/2014/main" id="{9426C32B-A656-49E2-95F1-64C1381F5A54}"/>
                </a:ext>
              </a:extLst>
            </p:cNvPr>
            <p:cNvCxnSpPr>
              <a:cxnSpLocks/>
            </p:cNvCxnSpPr>
            <p:nvPr/>
          </p:nvCxnSpPr>
          <p:spPr>
            <a:xfrm>
              <a:off x="8395431" y="749300"/>
              <a:ext cx="0" cy="5468716"/>
            </a:xfrm>
            <a:prstGeom prst="line">
              <a:avLst/>
            </a:prstGeom>
            <a:noFill/>
            <a:ln w="6350">
              <a:solidFill>
                <a:schemeClr val="tx2">
                  <a:lumMod val="40000"/>
                  <a:lumOff val="60000"/>
                  <a:alpha val="25000"/>
                </a:schemeClr>
              </a:soli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2891092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Top Corners Rounded 11">
            <a:extLst>
              <a:ext uri="{FF2B5EF4-FFF2-40B4-BE49-F238E27FC236}">
                <a16:creationId xmlns:a16="http://schemas.microsoft.com/office/drawing/2014/main" id="{1BDC8D4B-12FA-48C6-8DB9-C69C90001661}"/>
              </a:ext>
            </a:extLst>
          </p:cNvPr>
          <p:cNvSpPr/>
          <p:nvPr/>
        </p:nvSpPr>
        <p:spPr>
          <a:xfrm>
            <a:off x="736600" y="660400"/>
            <a:ext cx="3293628" cy="4857330"/>
          </a:xfrm>
          <a:prstGeom prst="round2SameRect">
            <a:avLst>
              <a:gd name="adj1" fmla="val 7509"/>
              <a:gd name="adj2" fmla="val 0"/>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49EE52C-BEFE-48E1-B7D0-43EEBDA6076A}"/>
              </a:ext>
            </a:extLst>
          </p:cNvPr>
          <p:cNvSpPr/>
          <p:nvPr/>
        </p:nvSpPr>
        <p:spPr bwMode="auto">
          <a:xfrm>
            <a:off x="736600" y="660400"/>
            <a:ext cx="3293628" cy="5537200"/>
          </a:xfrm>
          <a:prstGeom prst="roundRect">
            <a:avLst>
              <a:gd name="adj" fmla="val 7541"/>
            </a:avLst>
          </a:prstGeom>
          <a:noFill/>
          <a:ln w="38100">
            <a:solidFill>
              <a:schemeClr val="accent2"/>
            </a:solidFill>
          </a:ln>
        </p:spPr>
        <p:txBody>
          <a:bodyPr lIns="0" tIns="0" rIns="0" bIns="0" rtlCol="0" anchor="ctr"/>
          <a:lstStyle/>
          <a:p>
            <a:pPr algn="ctr"/>
            <a:endParaRPr lang="en-US"/>
          </a:p>
        </p:txBody>
      </p:sp>
      <p:sp>
        <p:nvSpPr>
          <p:cNvPr id="14" name="TextBox 13">
            <a:extLst>
              <a:ext uri="{FF2B5EF4-FFF2-40B4-BE49-F238E27FC236}">
                <a16:creationId xmlns:a16="http://schemas.microsoft.com/office/drawing/2014/main" id="{76C17E59-EAC5-4248-B6F1-D2ED340A421F}"/>
              </a:ext>
            </a:extLst>
          </p:cNvPr>
          <p:cNvSpPr txBox="1"/>
          <p:nvPr/>
        </p:nvSpPr>
        <p:spPr>
          <a:xfrm>
            <a:off x="2014563" y="5672999"/>
            <a:ext cx="737702" cy="369332"/>
          </a:xfrm>
          <a:prstGeom prst="rect">
            <a:avLst/>
          </a:prstGeom>
          <a:noFill/>
        </p:spPr>
        <p:txBody>
          <a:bodyPr wrap="none" rtlCol="0">
            <a:spAutoFit/>
          </a:bodyPr>
          <a:lstStyle/>
          <a:p>
            <a:pPr algn="ctr"/>
            <a:r>
              <a:rPr lang="en-US" b="1" dirty="0">
                <a:solidFill>
                  <a:schemeClr val="accent2"/>
                </a:solidFill>
                <a:latin typeface="Montserrat" panose="00000500000000000000" pitchFamily="50" charset="0"/>
              </a:rPr>
              <a:t>Now</a:t>
            </a:r>
          </a:p>
        </p:txBody>
      </p:sp>
      <p:grpSp>
        <p:nvGrpSpPr>
          <p:cNvPr id="16" name="Group 15">
            <a:extLst>
              <a:ext uri="{FF2B5EF4-FFF2-40B4-BE49-F238E27FC236}">
                <a16:creationId xmlns:a16="http://schemas.microsoft.com/office/drawing/2014/main" id="{7144E7D5-3570-4E6A-8DCF-560DD3E14C58}"/>
              </a:ext>
            </a:extLst>
          </p:cNvPr>
          <p:cNvGrpSpPr/>
          <p:nvPr/>
        </p:nvGrpSpPr>
        <p:grpSpPr>
          <a:xfrm>
            <a:off x="874278" y="793444"/>
            <a:ext cx="3018272" cy="1306819"/>
            <a:chOff x="874278" y="793444"/>
            <a:chExt cx="3018272" cy="1306819"/>
          </a:xfrm>
        </p:grpSpPr>
        <p:sp>
          <p:nvSpPr>
            <p:cNvPr id="15" name="Rectangle: Rounded Corners 14">
              <a:extLst>
                <a:ext uri="{FF2B5EF4-FFF2-40B4-BE49-F238E27FC236}">
                  <a16:creationId xmlns:a16="http://schemas.microsoft.com/office/drawing/2014/main" id="{708A2134-AE91-470E-93AA-CAA630A5B344}"/>
                </a:ext>
              </a:extLst>
            </p:cNvPr>
            <p:cNvSpPr/>
            <p:nvPr/>
          </p:nvSpPr>
          <p:spPr>
            <a:xfrm>
              <a:off x="874278" y="793444"/>
              <a:ext cx="3018272" cy="1306819"/>
            </a:xfrm>
            <a:prstGeom prst="roundRect">
              <a:avLst>
                <a:gd name="adj" fmla="val 13736"/>
              </a:avLst>
            </a:prstGeom>
            <a:solidFill>
              <a:schemeClr val="bg1"/>
            </a:solidFill>
            <a:ln>
              <a:noFill/>
            </a:ln>
            <a:effectLst>
              <a:outerShdw blurRad="330200" dist="203200" dir="2700000" sx="91000" sy="91000" algn="tl"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365760" rtlCol="0" anchor="t" anchorCtr="0"/>
            <a:lstStyle/>
            <a:p>
              <a:pPr>
                <a:spcAft>
                  <a:spcPts val="600"/>
                </a:spcAft>
              </a:pPr>
              <a:r>
                <a:rPr lang="en-US" sz="1100" b="1" dirty="0">
                  <a:solidFill>
                    <a:schemeClr val="tx2"/>
                  </a:solidFill>
                  <a:latin typeface="Montserrat" panose="00000500000000000000" pitchFamily="50" charset="0"/>
                </a:rPr>
                <a:t>Inline Checkout Flow</a:t>
              </a:r>
            </a:p>
            <a:p>
              <a:pPr>
                <a:lnSpc>
                  <a:spcPts val="1300"/>
                </a:lnSpc>
                <a:spcAft>
                  <a:spcPts val="600"/>
                </a:spcAft>
              </a:pPr>
              <a:r>
                <a:rPr lang="en-US" sz="900" dirty="0">
                  <a:solidFill>
                    <a:schemeClr val="tx2"/>
                  </a:solidFill>
                  <a:latin typeface="Montserrat" panose="00000500000000000000" pitchFamily="50" charset="0"/>
                </a:rPr>
                <a:t>Improve user experience for users who select items for purchase and begin the checkout process</a:t>
              </a:r>
            </a:p>
          </p:txBody>
        </p:sp>
        <p:sp>
          <p:nvSpPr>
            <p:cNvPr id="17" name="Rectangle: Rounded Corners 16">
              <a:extLst>
                <a:ext uri="{FF2B5EF4-FFF2-40B4-BE49-F238E27FC236}">
                  <a16:creationId xmlns:a16="http://schemas.microsoft.com/office/drawing/2014/main" id="{DB947869-6C5E-4B5A-A872-726BBAB588A8}"/>
                </a:ext>
              </a:extLst>
            </p:cNvPr>
            <p:cNvSpPr/>
            <p:nvPr/>
          </p:nvSpPr>
          <p:spPr>
            <a:xfrm>
              <a:off x="1026319" y="911922"/>
              <a:ext cx="805656" cy="206891"/>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0"/>
            <a:lstStyle/>
            <a:p>
              <a:pPr algn="ctr">
                <a:spcAft>
                  <a:spcPts val="600"/>
                </a:spcAft>
              </a:pPr>
              <a:r>
                <a:rPr lang="en-US" sz="900" dirty="0">
                  <a:solidFill>
                    <a:schemeClr val="bg1"/>
                  </a:solidFill>
                  <a:latin typeface="Montserrat" panose="00000500000000000000" pitchFamily="50" charset="0"/>
                </a:rPr>
                <a:t>Revenue</a:t>
              </a:r>
            </a:p>
          </p:txBody>
        </p:sp>
      </p:grpSp>
      <p:grpSp>
        <p:nvGrpSpPr>
          <p:cNvPr id="20" name="Group 19">
            <a:extLst>
              <a:ext uri="{FF2B5EF4-FFF2-40B4-BE49-F238E27FC236}">
                <a16:creationId xmlns:a16="http://schemas.microsoft.com/office/drawing/2014/main" id="{3C184F88-B43A-4EFD-AF58-7099B9791E5F}"/>
              </a:ext>
            </a:extLst>
          </p:cNvPr>
          <p:cNvGrpSpPr/>
          <p:nvPr/>
        </p:nvGrpSpPr>
        <p:grpSpPr>
          <a:xfrm>
            <a:off x="874278" y="2243553"/>
            <a:ext cx="3018272" cy="1306819"/>
            <a:chOff x="874278" y="793444"/>
            <a:chExt cx="3018272" cy="1306819"/>
          </a:xfrm>
        </p:grpSpPr>
        <p:sp>
          <p:nvSpPr>
            <p:cNvPr id="21" name="Rectangle: Rounded Corners 20">
              <a:extLst>
                <a:ext uri="{FF2B5EF4-FFF2-40B4-BE49-F238E27FC236}">
                  <a16:creationId xmlns:a16="http://schemas.microsoft.com/office/drawing/2014/main" id="{F696A150-EDC7-41EA-AC17-3E40D2260697}"/>
                </a:ext>
              </a:extLst>
            </p:cNvPr>
            <p:cNvSpPr/>
            <p:nvPr/>
          </p:nvSpPr>
          <p:spPr>
            <a:xfrm>
              <a:off x="874278" y="793444"/>
              <a:ext cx="3018272" cy="1306819"/>
            </a:xfrm>
            <a:prstGeom prst="roundRect">
              <a:avLst>
                <a:gd name="adj" fmla="val 13736"/>
              </a:avLst>
            </a:prstGeom>
            <a:solidFill>
              <a:schemeClr val="bg1"/>
            </a:solidFill>
            <a:ln>
              <a:noFill/>
            </a:ln>
            <a:effectLst>
              <a:outerShdw blurRad="330200" dist="203200" dir="2700000" sx="91000" sy="91000" algn="tl"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365760" rtlCol="0" anchor="t" anchorCtr="0"/>
            <a:lstStyle/>
            <a:p>
              <a:pPr>
                <a:spcAft>
                  <a:spcPts val="600"/>
                </a:spcAft>
              </a:pPr>
              <a:r>
                <a:rPr lang="en-US" sz="1100" b="1" dirty="0">
                  <a:solidFill>
                    <a:schemeClr val="tx2"/>
                  </a:solidFill>
                  <a:latin typeface="Montserrat" panose="00000500000000000000" pitchFamily="50" charset="0"/>
                </a:rPr>
                <a:t>Single Sign On</a:t>
              </a:r>
            </a:p>
            <a:p>
              <a:pPr>
                <a:lnSpc>
                  <a:spcPts val="1300"/>
                </a:lnSpc>
                <a:spcAft>
                  <a:spcPts val="600"/>
                </a:spcAft>
              </a:pPr>
              <a:r>
                <a:rPr lang="en-US" sz="900" dirty="0">
                  <a:solidFill>
                    <a:schemeClr val="tx2"/>
                  </a:solidFill>
                  <a:latin typeface="Montserrat" panose="00000500000000000000" pitchFamily="50" charset="0"/>
                </a:rPr>
                <a:t>Enable users to sign in and see their profile information without creating a separate account.</a:t>
              </a:r>
            </a:p>
          </p:txBody>
        </p:sp>
        <p:sp>
          <p:nvSpPr>
            <p:cNvPr id="22" name="Rectangle: Rounded Corners 21">
              <a:extLst>
                <a:ext uri="{FF2B5EF4-FFF2-40B4-BE49-F238E27FC236}">
                  <a16:creationId xmlns:a16="http://schemas.microsoft.com/office/drawing/2014/main" id="{5BEF9AF5-1E32-457B-9D50-45A2E9C4B90E}"/>
                </a:ext>
              </a:extLst>
            </p:cNvPr>
            <p:cNvSpPr/>
            <p:nvPr/>
          </p:nvSpPr>
          <p:spPr>
            <a:xfrm>
              <a:off x="1026319" y="911922"/>
              <a:ext cx="805656" cy="206891"/>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0"/>
            <a:lstStyle/>
            <a:p>
              <a:pPr algn="ctr">
                <a:spcAft>
                  <a:spcPts val="600"/>
                </a:spcAft>
              </a:pPr>
              <a:r>
                <a:rPr lang="en-US" sz="900" dirty="0">
                  <a:solidFill>
                    <a:schemeClr val="bg1"/>
                  </a:solidFill>
                  <a:latin typeface="Montserrat" panose="00000500000000000000" pitchFamily="50" charset="0"/>
                </a:rPr>
                <a:t>Usability</a:t>
              </a:r>
            </a:p>
          </p:txBody>
        </p:sp>
        <p:sp>
          <p:nvSpPr>
            <p:cNvPr id="23" name="Rectangle: Rounded Corners 22">
              <a:extLst>
                <a:ext uri="{FF2B5EF4-FFF2-40B4-BE49-F238E27FC236}">
                  <a16:creationId xmlns:a16="http://schemas.microsoft.com/office/drawing/2014/main" id="{E56B0535-4391-4A83-A457-89BE0473CA19}"/>
                </a:ext>
              </a:extLst>
            </p:cNvPr>
            <p:cNvSpPr/>
            <p:nvPr/>
          </p:nvSpPr>
          <p:spPr>
            <a:xfrm>
              <a:off x="1902159" y="911922"/>
              <a:ext cx="805656" cy="20689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0"/>
            <a:lstStyle/>
            <a:p>
              <a:pPr algn="ctr">
                <a:spcAft>
                  <a:spcPts val="600"/>
                </a:spcAft>
              </a:pPr>
              <a:r>
                <a:rPr lang="en-US" sz="900" dirty="0">
                  <a:solidFill>
                    <a:schemeClr val="bg1"/>
                  </a:solidFill>
                  <a:latin typeface="Montserrat" panose="00000500000000000000" pitchFamily="50" charset="0"/>
                </a:rPr>
                <a:t>Security</a:t>
              </a:r>
            </a:p>
          </p:txBody>
        </p:sp>
      </p:grpSp>
      <p:sp>
        <p:nvSpPr>
          <p:cNvPr id="47" name="Rectangle: Top Corners Rounded 46">
            <a:extLst>
              <a:ext uri="{FF2B5EF4-FFF2-40B4-BE49-F238E27FC236}">
                <a16:creationId xmlns:a16="http://schemas.microsoft.com/office/drawing/2014/main" id="{B510787D-5AE0-4CF5-A0A4-702226D4B212}"/>
              </a:ext>
            </a:extLst>
          </p:cNvPr>
          <p:cNvSpPr/>
          <p:nvPr/>
        </p:nvSpPr>
        <p:spPr>
          <a:xfrm>
            <a:off x="4449186" y="660400"/>
            <a:ext cx="3293628" cy="4857330"/>
          </a:xfrm>
          <a:prstGeom prst="round2SameRect">
            <a:avLst>
              <a:gd name="adj1" fmla="val 7509"/>
              <a:gd name="adj2" fmla="val 0"/>
            </a:avLst>
          </a:prstGeom>
          <a:solidFill>
            <a:schemeClr val="accent3">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Rounded Corners 47">
            <a:extLst>
              <a:ext uri="{FF2B5EF4-FFF2-40B4-BE49-F238E27FC236}">
                <a16:creationId xmlns:a16="http://schemas.microsoft.com/office/drawing/2014/main" id="{165A72C0-D1B8-4FD2-BFB2-D736D4EE199C}"/>
              </a:ext>
            </a:extLst>
          </p:cNvPr>
          <p:cNvSpPr/>
          <p:nvPr/>
        </p:nvSpPr>
        <p:spPr bwMode="auto">
          <a:xfrm>
            <a:off x="4449186" y="660400"/>
            <a:ext cx="3293628" cy="5537200"/>
          </a:xfrm>
          <a:prstGeom prst="roundRect">
            <a:avLst>
              <a:gd name="adj" fmla="val 7541"/>
            </a:avLst>
          </a:prstGeom>
          <a:noFill/>
          <a:ln w="38100">
            <a:solidFill>
              <a:schemeClr val="accent3"/>
            </a:solidFill>
          </a:ln>
        </p:spPr>
        <p:txBody>
          <a:bodyPr lIns="0" tIns="0" rIns="0" bIns="0" rtlCol="0" anchor="ctr"/>
          <a:lstStyle/>
          <a:p>
            <a:pPr algn="ctr"/>
            <a:endParaRPr lang="en-US"/>
          </a:p>
        </p:txBody>
      </p:sp>
      <p:sp>
        <p:nvSpPr>
          <p:cNvPr id="39" name="TextBox 38">
            <a:extLst>
              <a:ext uri="{FF2B5EF4-FFF2-40B4-BE49-F238E27FC236}">
                <a16:creationId xmlns:a16="http://schemas.microsoft.com/office/drawing/2014/main" id="{BC9F988C-2DFE-40F6-8314-2E8F7E769222}"/>
              </a:ext>
            </a:extLst>
          </p:cNvPr>
          <p:cNvSpPr txBox="1"/>
          <p:nvPr/>
        </p:nvSpPr>
        <p:spPr>
          <a:xfrm>
            <a:off x="5718333" y="5672999"/>
            <a:ext cx="755335" cy="369332"/>
          </a:xfrm>
          <a:prstGeom prst="rect">
            <a:avLst/>
          </a:prstGeom>
          <a:noFill/>
        </p:spPr>
        <p:txBody>
          <a:bodyPr wrap="none" rtlCol="0">
            <a:spAutoFit/>
          </a:bodyPr>
          <a:lstStyle/>
          <a:p>
            <a:pPr algn="ctr"/>
            <a:r>
              <a:rPr lang="en-US" b="1" dirty="0">
                <a:solidFill>
                  <a:schemeClr val="accent3">
                    <a:lumMod val="75000"/>
                  </a:schemeClr>
                </a:solidFill>
                <a:latin typeface="Montserrat" panose="00000500000000000000" pitchFamily="50" charset="0"/>
              </a:rPr>
              <a:t>Next</a:t>
            </a:r>
          </a:p>
        </p:txBody>
      </p:sp>
      <p:grpSp>
        <p:nvGrpSpPr>
          <p:cNvPr id="40" name="Group 39">
            <a:extLst>
              <a:ext uri="{FF2B5EF4-FFF2-40B4-BE49-F238E27FC236}">
                <a16:creationId xmlns:a16="http://schemas.microsoft.com/office/drawing/2014/main" id="{4ACFFEBE-EEAC-46C8-9519-BC2A23450B77}"/>
              </a:ext>
            </a:extLst>
          </p:cNvPr>
          <p:cNvGrpSpPr/>
          <p:nvPr/>
        </p:nvGrpSpPr>
        <p:grpSpPr>
          <a:xfrm>
            <a:off x="4586864" y="793444"/>
            <a:ext cx="3018272" cy="1306819"/>
            <a:chOff x="874278" y="793444"/>
            <a:chExt cx="3018272" cy="1306819"/>
          </a:xfrm>
        </p:grpSpPr>
        <p:sp>
          <p:nvSpPr>
            <p:cNvPr id="45" name="Rectangle: Rounded Corners 44">
              <a:extLst>
                <a:ext uri="{FF2B5EF4-FFF2-40B4-BE49-F238E27FC236}">
                  <a16:creationId xmlns:a16="http://schemas.microsoft.com/office/drawing/2014/main" id="{2944E980-5A00-4FBF-BB4F-B9D08D94425C}"/>
                </a:ext>
              </a:extLst>
            </p:cNvPr>
            <p:cNvSpPr/>
            <p:nvPr/>
          </p:nvSpPr>
          <p:spPr>
            <a:xfrm>
              <a:off x="874278" y="793444"/>
              <a:ext cx="3018272" cy="1306819"/>
            </a:xfrm>
            <a:prstGeom prst="roundRect">
              <a:avLst>
                <a:gd name="adj" fmla="val 13736"/>
              </a:avLst>
            </a:prstGeom>
            <a:solidFill>
              <a:schemeClr val="bg1"/>
            </a:solidFill>
            <a:ln>
              <a:noFill/>
            </a:ln>
            <a:effectLst>
              <a:outerShdw blurRad="330200" dist="203200" dir="2700000" sx="91000" sy="91000" algn="tl"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365760" rtlCol="0" anchor="t" anchorCtr="0"/>
            <a:lstStyle/>
            <a:p>
              <a:pPr>
                <a:spcAft>
                  <a:spcPts val="600"/>
                </a:spcAft>
              </a:pPr>
              <a:r>
                <a:rPr lang="en-US" sz="1100" b="1" dirty="0">
                  <a:solidFill>
                    <a:schemeClr val="tx2"/>
                  </a:solidFill>
                  <a:latin typeface="Montserrat" panose="00000500000000000000" pitchFamily="50" charset="0"/>
                </a:rPr>
                <a:t>In-app notifications &amp; Audit Log</a:t>
              </a:r>
            </a:p>
            <a:p>
              <a:pPr>
                <a:lnSpc>
                  <a:spcPts val="1300"/>
                </a:lnSpc>
                <a:spcAft>
                  <a:spcPts val="600"/>
                </a:spcAft>
              </a:pPr>
              <a:r>
                <a:rPr lang="en-US" sz="900" dirty="0">
                  <a:solidFill>
                    <a:schemeClr val="tx2"/>
                  </a:solidFill>
                  <a:latin typeface="Montserrat" panose="00000500000000000000" pitchFamily="50" charset="0"/>
                </a:rPr>
                <a:t>Build a notification system to summarize and help users keep up with in-app activity.</a:t>
              </a:r>
            </a:p>
          </p:txBody>
        </p:sp>
        <p:sp>
          <p:nvSpPr>
            <p:cNvPr id="46" name="Rectangle: Rounded Corners 45">
              <a:extLst>
                <a:ext uri="{FF2B5EF4-FFF2-40B4-BE49-F238E27FC236}">
                  <a16:creationId xmlns:a16="http://schemas.microsoft.com/office/drawing/2014/main" id="{CBAC5D15-B381-41CB-9CE1-B876F99CCB78}"/>
                </a:ext>
              </a:extLst>
            </p:cNvPr>
            <p:cNvSpPr/>
            <p:nvPr/>
          </p:nvSpPr>
          <p:spPr>
            <a:xfrm>
              <a:off x="1026319" y="911922"/>
              <a:ext cx="1007052" cy="206891"/>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0"/>
            <a:lstStyle/>
            <a:p>
              <a:pPr>
                <a:spcAft>
                  <a:spcPts val="600"/>
                </a:spcAft>
              </a:pPr>
              <a:r>
                <a:rPr lang="en-US" sz="900" dirty="0">
                  <a:solidFill>
                    <a:schemeClr val="bg1"/>
                  </a:solidFill>
                  <a:latin typeface="Montserrat" panose="00000500000000000000" pitchFamily="50" charset="0"/>
                </a:rPr>
                <a:t>Engagement</a:t>
              </a:r>
            </a:p>
          </p:txBody>
        </p:sp>
        <p:sp>
          <p:nvSpPr>
            <p:cNvPr id="50" name="Rectangle: Rounded Corners 49">
              <a:extLst>
                <a:ext uri="{FF2B5EF4-FFF2-40B4-BE49-F238E27FC236}">
                  <a16:creationId xmlns:a16="http://schemas.microsoft.com/office/drawing/2014/main" id="{636ECB77-63FC-4C0F-B41F-C6C97A6FE236}"/>
                </a:ext>
              </a:extLst>
            </p:cNvPr>
            <p:cNvSpPr/>
            <p:nvPr/>
          </p:nvSpPr>
          <p:spPr>
            <a:xfrm>
              <a:off x="2107406" y="911922"/>
              <a:ext cx="1007052" cy="206891"/>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0"/>
            <a:lstStyle/>
            <a:p>
              <a:pPr algn="ctr">
                <a:spcAft>
                  <a:spcPts val="600"/>
                </a:spcAft>
              </a:pPr>
              <a:r>
                <a:rPr lang="en-US" sz="900" dirty="0">
                  <a:solidFill>
                    <a:schemeClr val="bg1"/>
                  </a:solidFill>
                  <a:latin typeface="Montserrat" panose="00000500000000000000" pitchFamily="50" charset="0"/>
                </a:rPr>
                <a:t>Enterprise</a:t>
              </a:r>
            </a:p>
          </p:txBody>
        </p:sp>
      </p:grpSp>
      <p:grpSp>
        <p:nvGrpSpPr>
          <p:cNvPr id="41" name="Group 40">
            <a:extLst>
              <a:ext uri="{FF2B5EF4-FFF2-40B4-BE49-F238E27FC236}">
                <a16:creationId xmlns:a16="http://schemas.microsoft.com/office/drawing/2014/main" id="{7E1E3B72-E68F-4113-BDBA-A0BA8A9C466E}"/>
              </a:ext>
            </a:extLst>
          </p:cNvPr>
          <p:cNvGrpSpPr/>
          <p:nvPr/>
        </p:nvGrpSpPr>
        <p:grpSpPr>
          <a:xfrm>
            <a:off x="4586864" y="2243553"/>
            <a:ext cx="3018272" cy="1306819"/>
            <a:chOff x="874278" y="793444"/>
            <a:chExt cx="3018272" cy="1306819"/>
          </a:xfrm>
        </p:grpSpPr>
        <p:sp>
          <p:nvSpPr>
            <p:cNvPr id="42" name="Rectangle: Rounded Corners 41">
              <a:extLst>
                <a:ext uri="{FF2B5EF4-FFF2-40B4-BE49-F238E27FC236}">
                  <a16:creationId xmlns:a16="http://schemas.microsoft.com/office/drawing/2014/main" id="{5E5DC490-E6A1-44A2-9169-4D03212C9407}"/>
                </a:ext>
              </a:extLst>
            </p:cNvPr>
            <p:cNvSpPr/>
            <p:nvPr/>
          </p:nvSpPr>
          <p:spPr>
            <a:xfrm>
              <a:off x="874278" y="793444"/>
              <a:ext cx="3018272" cy="1306819"/>
            </a:xfrm>
            <a:prstGeom prst="roundRect">
              <a:avLst>
                <a:gd name="adj" fmla="val 13736"/>
              </a:avLst>
            </a:prstGeom>
            <a:solidFill>
              <a:schemeClr val="bg1"/>
            </a:solidFill>
            <a:ln>
              <a:noFill/>
            </a:ln>
            <a:effectLst>
              <a:outerShdw blurRad="330200" dist="203200" dir="2700000" sx="91000" sy="91000" algn="tl"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365760" rtlCol="0" anchor="t" anchorCtr="0"/>
            <a:lstStyle/>
            <a:p>
              <a:pPr>
                <a:spcAft>
                  <a:spcPts val="600"/>
                </a:spcAft>
              </a:pPr>
              <a:r>
                <a:rPr lang="en-US" sz="1100" b="1" dirty="0" err="1">
                  <a:solidFill>
                    <a:schemeClr val="tx2"/>
                  </a:solidFill>
                  <a:latin typeface="Montserrat" panose="00000500000000000000" pitchFamily="50" charset="0"/>
                </a:rPr>
                <a:t>Badgification</a:t>
              </a:r>
              <a:endParaRPr lang="en-US" sz="1100" b="1" dirty="0">
                <a:solidFill>
                  <a:schemeClr val="tx2"/>
                </a:solidFill>
                <a:latin typeface="Montserrat" panose="00000500000000000000" pitchFamily="50" charset="0"/>
              </a:endParaRPr>
            </a:p>
            <a:p>
              <a:pPr>
                <a:lnSpc>
                  <a:spcPts val="1300"/>
                </a:lnSpc>
                <a:spcAft>
                  <a:spcPts val="600"/>
                </a:spcAft>
              </a:pPr>
              <a:r>
                <a:rPr lang="en-US" sz="900" dirty="0">
                  <a:solidFill>
                    <a:schemeClr val="tx2"/>
                  </a:solidFill>
                  <a:latin typeface="Montserrat" panose="00000500000000000000" pitchFamily="50" charset="0"/>
                </a:rPr>
                <a:t>Establish a game/incentive system to motivate users to add more items to their </a:t>
              </a:r>
              <a:r>
                <a:rPr lang="en-US" sz="900" dirty="0" err="1">
                  <a:solidFill>
                    <a:schemeClr val="tx2"/>
                  </a:solidFill>
                  <a:latin typeface="Montserrat" panose="00000500000000000000" pitchFamily="50" charset="0"/>
                </a:rPr>
                <a:t>wishlist</a:t>
              </a:r>
              <a:r>
                <a:rPr lang="en-US" sz="900" dirty="0">
                  <a:solidFill>
                    <a:schemeClr val="tx2"/>
                  </a:solidFill>
                  <a:latin typeface="Montserrat" panose="00000500000000000000" pitchFamily="50" charset="0"/>
                </a:rPr>
                <a:t>.</a:t>
              </a:r>
            </a:p>
          </p:txBody>
        </p:sp>
        <p:sp>
          <p:nvSpPr>
            <p:cNvPr id="43" name="Rectangle: Rounded Corners 42">
              <a:extLst>
                <a:ext uri="{FF2B5EF4-FFF2-40B4-BE49-F238E27FC236}">
                  <a16:creationId xmlns:a16="http://schemas.microsoft.com/office/drawing/2014/main" id="{727AF23B-03F5-4F9A-A77D-972FAF4CC559}"/>
                </a:ext>
              </a:extLst>
            </p:cNvPr>
            <p:cNvSpPr/>
            <p:nvPr/>
          </p:nvSpPr>
          <p:spPr>
            <a:xfrm>
              <a:off x="1026319" y="911922"/>
              <a:ext cx="1007052" cy="206891"/>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0"/>
            <a:lstStyle/>
            <a:p>
              <a:pPr algn="ctr">
                <a:spcAft>
                  <a:spcPts val="600"/>
                </a:spcAft>
              </a:pPr>
              <a:r>
                <a:rPr lang="en-US" sz="900" dirty="0">
                  <a:solidFill>
                    <a:schemeClr val="bg1"/>
                  </a:solidFill>
                  <a:latin typeface="Montserrat" panose="00000500000000000000" pitchFamily="50" charset="0"/>
                </a:rPr>
                <a:t>Engagement</a:t>
              </a:r>
            </a:p>
          </p:txBody>
        </p:sp>
        <p:sp>
          <p:nvSpPr>
            <p:cNvPr id="44" name="Rectangle: Rounded Corners 43">
              <a:extLst>
                <a:ext uri="{FF2B5EF4-FFF2-40B4-BE49-F238E27FC236}">
                  <a16:creationId xmlns:a16="http://schemas.microsoft.com/office/drawing/2014/main" id="{A0AE8C72-6827-4519-8817-B77DF2B23CFF}"/>
                </a:ext>
              </a:extLst>
            </p:cNvPr>
            <p:cNvSpPr/>
            <p:nvPr/>
          </p:nvSpPr>
          <p:spPr>
            <a:xfrm>
              <a:off x="2103555" y="911922"/>
              <a:ext cx="805656" cy="206891"/>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0"/>
            <a:lstStyle/>
            <a:p>
              <a:pPr algn="ctr">
                <a:spcAft>
                  <a:spcPts val="600"/>
                </a:spcAft>
              </a:pPr>
              <a:r>
                <a:rPr lang="en-US" sz="900" dirty="0">
                  <a:solidFill>
                    <a:schemeClr val="bg1"/>
                  </a:solidFill>
                  <a:latin typeface="Montserrat" panose="00000500000000000000" pitchFamily="50" charset="0"/>
                </a:rPr>
                <a:t>Security</a:t>
              </a:r>
            </a:p>
          </p:txBody>
        </p:sp>
      </p:grpSp>
      <p:sp>
        <p:nvSpPr>
          <p:cNvPr id="35" name="Rectangle: Top Corners Rounded 34">
            <a:extLst>
              <a:ext uri="{FF2B5EF4-FFF2-40B4-BE49-F238E27FC236}">
                <a16:creationId xmlns:a16="http://schemas.microsoft.com/office/drawing/2014/main" id="{56E1AB1C-6F6F-49ED-BE4A-C4E9F7C30F0C}"/>
              </a:ext>
            </a:extLst>
          </p:cNvPr>
          <p:cNvSpPr/>
          <p:nvPr/>
        </p:nvSpPr>
        <p:spPr>
          <a:xfrm>
            <a:off x="8161772" y="660400"/>
            <a:ext cx="3293628" cy="4857330"/>
          </a:xfrm>
          <a:prstGeom prst="round2SameRect">
            <a:avLst>
              <a:gd name="adj1" fmla="val 7509"/>
              <a:gd name="adj2" fmla="val 0"/>
            </a:avLst>
          </a:prstGeom>
          <a:solidFill>
            <a:schemeClr val="accent4">
              <a:lumMod val="60000"/>
              <a:lumOff val="4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6BB0331C-B702-4D00-A6A9-388B585D2736}"/>
              </a:ext>
            </a:extLst>
          </p:cNvPr>
          <p:cNvSpPr/>
          <p:nvPr/>
        </p:nvSpPr>
        <p:spPr bwMode="auto">
          <a:xfrm>
            <a:off x="8161772" y="660400"/>
            <a:ext cx="3293628" cy="5537200"/>
          </a:xfrm>
          <a:prstGeom prst="roundRect">
            <a:avLst>
              <a:gd name="adj" fmla="val 7541"/>
            </a:avLst>
          </a:prstGeom>
          <a:noFill/>
          <a:ln w="38100">
            <a:solidFill>
              <a:schemeClr val="accent4"/>
            </a:solidFill>
          </a:ln>
        </p:spPr>
        <p:txBody>
          <a:bodyPr lIns="0" tIns="0" rIns="0" bIns="0" rtlCol="0" anchor="ctr"/>
          <a:lstStyle/>
          <a:p>
            <a:pPr algn="ctr"/>
            <a:endParaRPr lang="en-US"/>
          </a:p>
        </p:txBody>
      </p:sp>
      <p:sp>
        <p:nvSpPr>
          <p:cNvPr id="27" name="TextBox 26">
            <a:extLst>
              <a:ext uri="{FF2B5EF4-FFF2-40B4-BE49-F238E27FC236}">
                <a16:creationId xmlns:a16="http://schemas.microsoft.com/office/drawing/2014/main" id="{962761B8-2236-4985-8227-080ED661E7B5}"/>
              </a:ext>
            </a:extLst>
          </p:cNvPr>
          <p:cNvSpPr txBox="1"/>
          <p:nvPr/>
        </p:nvSpPr>
        <p:spPr>
          <a:xfrm>
            <a:off x="9402065" y="5672999"/>
            <a:ext cx="813044" cy="369332"/>
          </a:xfrm>
          <a:prstGeom prst="rect">
            <a:avLst/>
          </a:prstGeom>
          <a:noFill/>
        </p:spPr>
        <p:txBody>
          <a:bodyPr wrap="none" rtlCol="0">
            <a:spAutoFit/>
          </a:bodyPr>
          <a:lstStyle/>
          <a:p>
            <a:pPr algn="ctr"/>
            <a:r>
              <a:rPr lang="en-US" b="1" dirty="0">
                <a:solidFill>
                  <a:schemeClr val="accent4">
                    <a:lumMod val="75000"/>
                  </a:schemeClr>
                </a:solidFill>
                <a:latin typeface="Montserrat" panose="00000500000000000000" pitchFamily="50" charset="0"/>
              </a:rPr>
              <a:t>Later</a:t>
            </a:r>
          </a:p>
        </p:txBody>
      </p:sp>
      <p:grpSp>
        <p:nvGrpSpPr>
          <p:cNvPr id="28" name="Group 27">
            <a:extLst>
              <a:ext uri="{FF2B5EF4-FFF2-40B4-BE49-F238E27FC236}">
                <a16:creationId xmlns:a16="http://schemas.microsoft.com/office/drawing/2014/main" id="{9F9FB6B4-30A1-499C-9306-5D8554DA8EFD}"/>
              </a:ext>
            </a:extLst>
          </p:cNvPr>
          <p:cNvGrpSpPr/>
          <p:nvPr/>
        </p:nvGrpSpPr>
        <p:grpSpPr>
          <a:xfrm>
            <a:off x="8299450" y="793444"/>
            <a:ext cx="3018272" cy="1306819"/>
            <a:chOff x="874278" y="793444"/>
            <a:chExt cx="3018272" cy="1306819"/>
          </a:xfrm>
        </p:grpSpPr>
        <p:sp>
          <p:nvSpPr>
            <p:cNvPr id="33" name="Rectangle: Rounded Corners 32">
              <a:extLst>
                <a:ext uri="{FF2B5EF4-FFF2-40B4-BE49-F238E27FC236}">
                  <a16:creationId xmlns:a16="http://schemas.microsoft.com/office/drawing/2014/main" id="{42D30DA3-5E12-447D-BDCC-59B899C2EB0B}"/>
                </a:ext>
              </a:extLst>
            </p:cNvPr>
            <p:cNvSpPr/>
            <p:nvPr/>
          </p:nvSpPr>
          <p:spPr>
            <a:xfrm>
              <a:off x="874278" y="793444"/>
              <a:ext cx="3018272" cy="1306819"/>
            </a:xfrm>
            <a:prstGeom prst="roundRect">
              <a:avLst>
                <a:gd name="adj" fmla="val 13736"/>
              </a:avLst>
            </a:prstGeom>
            <a:solidFill>
              <a:schemeClr val="bg1"/>
            </a:solidFill>
            <a:ln>
              <a:noFill/>
            </a:ln>
            <a:effectLst>
              <a:outerShdw blurRad="330200" dist="203200" dir="2700000" sx="91000" sy="91000" algn="tl"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365760" rtlCol="0" anchor="t" anchorCtr="0"/>
            <a:lstStyle/>
            <a:p>
              <a:pPr>
                <a:spcAft>
                  <a:spcPts val="600"/>
                </a:spcAft>
              </a:pPr>
              <a:r>
                <a:rPr lang="en-US" sz="1100" b="1" dirty="0">
                  <a:solidFill>
                    <a:schemeClr val="tx2"/>
                  </a:solidFill>
                  <a:latin typeface="Montserrat" panose="00000500000000000000" pitchFamily="50" charset="0"/>
                </a:rPr>
                <a:t>Social Sharing</a:t>
              </a:r>
            </a:p>
            <a:p>
              <a:pPr>
                <a:lnSpc>
                  <a:spcPts val="1300"/>
                </a:lnSpc>
                <a:spcAft>
                  <a:spcPts val="600"/>
                </a:spcAft>
              </a:pPr>
              <a:r>
                <a:rPr lang="en-US" sz="900" dirty="0">
                  <a:solidFill>
                    <a:schemeClr val="tx2"/>
                  </a:solidFill>
                  <a:latin typeface="Montserrat" panose="00000500000000000000" pitchFamily="50" charset="0"/>
                </a:rPr>
                <a:t>Provide users with a  means to share products and items with both users  and non-users.</a:t>
              </a:r>
            </a:p>
          </p:txBody>
        </p:sp>
        <p:sp>
          <p:nvSpPr>
            <p:cNvPr id="34" name="Rectangle: Rounded Corners 33">
              <a:extLst>
                <a:ext uri="{FF2B5EF4-FFF2-40B4-BE49-F238E27FC236}">
                  <a16:creationId xmlns:a16="http://schemas.microsoft.com/office/drawing/2014/main" id="{1745ED71-718E-4484-B734-FC1F8A1170FB}"/>
                </a:ext>
              </a:extLst>
            </p:cNvPr>
            <p:cNvSpPr/>
            <p:nvPr/>
          </p:nvSpPr>
          <p:spPr>
            <a:xfrm>
              <a:off x="1026318" y="911922"/>
              <a:ext cx="1048109" cy="206891"/>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0"/>
            <a:lstStyle/>
            <a:p>
              <a:pPr algn="ctr">
                <a:spcAft>
                  <a:spcPts val="600"/>
                </a:spcAft>
              </a:pPr>
              <a:r>
                <a:rPr lang="en-US" sz="900" dirty="0">
                  <a:solidFill>
                    <a:schemeClr val="bg1"/>
                  </a:solidFill>
                  <a:latin typeface="Montserrat" panose="00000500000000000000" pitchFamily="50" charset="0"/>
                </a:rPr>
                <a:t>Engagement</a:t>
              </a:r>
            </a:p>
          </p:txBody>
        </p:sp>
      </p:grpSp>
      <p:grpSp>
        <p:nvGrpSpPr>
          <p:cNvPr id="29" name="Group 28">
            <a:extLst>
              <a:ext uri="{FF2B5EF4-FFF2-40B4-BE49-F238E27FC236}">
                <a16:creationId xmlns:a16="http://schemas.microsoft.com/office/drawing/2014/main" id="{4EA2C71E-AE93-4ECB-98C8-2C2738A50285}"/>
              </a:ext>
            </a:extLst>
          </p:cNvPr>
          <p:cNvGrpSpPr/>
          <p:nvPr/>
        </p:nvGrpSpPr>
        <p:grpSpPr>
          <a:xfrm>
            <a:off x="8299450" y="2243553"/>
            <a:ext cx="3018272" cy="1306819"/>
            <a:chOff x="874278" y="793444"/>
            <a:chExt cx="3018272" cy="1306819"/>
          </a:xfrm>
        </p:grpSpPr>
        <p:sp>
          <p:nvSpPr>
            <p:cNvPr id="30" name="Rectangle: Rounded Corners 29">
              <a:extLst>
                <a:ext uri="{FF2B5EF4-FFF2-40B4-BE49-F238E27FC236}">
                  <a16:creationId xmlns:a16="http://schemas.microsoft.com/office/drawing/2014/main" id="{2A56F145-23F3-4567-80BE-F474182735A8}"/>
                </a:ext>
              </a:extLst>
            </p:cNvPr>
            <p:cNvSpPr/>
            <p:nvPr/>
          </p:nvSpPr>
          <p:spPr>
            <a:xfrm>
              <a:off x="874278" y="793444"/>
              <a:ext cx="3018272" cy="1306819"/>
            </a:xfrm>
            <a:prstGeom prst="roundRect">
              <a:avLst>
                <a:gd name="adj" fmla="val 13736"/>
              </a:avLst>
            </a:prstGeom>
            <a:solidFill>
              <a:schemeClr val="bg1"/>
            </a:solidFill>
            <a:ln>
              <a:noFill/>
            </a:ln>
            <a:effectLst>
              <a:outerShdw blurRad="330200" dist="203200" dir="2700000" sx="91000" sy="91000" algn="tl"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365760" rtlCol="0" anchor="t" anchorCtr="0"/>
            <a:lstStyle/>
            <a:p>
              <a:pPr>
                <a:spcAft>
                  <a:spcPts val="600"/>
                </a:spcAft>
              </a:pPr>
              <a:r>
                <a:rPr lang="en-US" sz="1100" b="1" dirty="0">
                  <a:solidFill>
                    <a:schemeClr val="tx2"/>
                  </a:solidFill>
                  <a:latin typeface="Montserrat" panose="00000500000000000000" pitchFamily="50" charset="0"/>
                </a:rPr>
                <a:t>Product Curation</a:t>
              </a:r>
            </a:p>
            <a:p>
              <a:pPr>
                <a:lnSpc>
                  <a:spcPts val="1300"/>
                </a:lnSpc>
                <a:spcAft>
                  <a:spcPts val="600"/>
                </a:spcAft>
              </a:pPr>
              <a:r>
                <a:rPr lang="en-US" sz="900" dirty="0">
                  <a:solidFill>
                    <a:schemeClr val="tx2"/>
                  </a:solidFill>
                  <a:latin typeface="Montserrat" panose="00000500000000000000" pitchFamily="50" charset="0"/>
                </a:rPr>
                <a:t>Help customers find products they would like based on similar user activity and interests.</a:t>
              </a:r>
            </a:p>
          </p:txBody>
        </p:sp>
        <p:sp>
          <p:nvSpPr>
            <p:cNvPr id="31" name="Rectangle: Rounded Corners 30">
              <a:extLst>
                <a:ext uri="{FF2B5EF4-FFF2-40B4-BE49-F238E27FC236}">
                  <a16:creationId xmlns:a16="http://schemas.microsoft.com/office/drawing/2014/main" id="{490CA2FD-0B52-494C-9626-19F0B574E356}"/>
                </a:ext>
              </a:extLst>
            </p:cNvPr>
            <p:cNvSpPr/>
            <p:nvPr/>
          </p:nvSpPr>
          <p:spPr>
            <a:xfrm>
              <a:off x="1026319" y="911922"/>
              <a:ext cx="1223528" cy="206891"/>
            </a:xfrm>
            <a:prstGeom prst="roundRect">
              <a:avLst>
                <a:gd name="adj" fmla="val 50000"/>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0"/>
            <a:lstStyle/>
            <a:p>
              <a:pPr algn="ctr">
                <a:spcAft>
                  <a:spcPts val="600"/>
                </a:spcAft>
              </a:pPr>
              <a:r>
                <a:rPr lang="en-US" sz="900" dirty="0">
                  <a:solidFill>
                    <a:schemeClr val="bg1"/>
                  </a:solidFill>
                  <a:latin typeface="Montserrat" panose="00000500000000000000" pitchFamily="50" charset="0"/>
                </a:rPr>
                <a:t>Advanced Usage</a:t>
              </a:r>
            </a:p>
          </p:txBody>
        </p:sp>
      </p:grpSp>
    </p:spTree>
    <p:extLst>
      <p:ext uri="{BB962C8B-B14F-4D97-AF65-F5344CB8AC3E}">
        <p14:creationId xmlns:p14="http://schemas.microsoft.com/office/powerpoint/2010/main" val="3907204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500" fill="hold"/>
                                        <p:tgtEl>
                                          <p:spTgt spid="3"/>
                                        </p:tgtEl>
                                        <p:attrNameLst>
                                          <p:attrName>ppt_w</p:attrName>
                                        </p:attrNameLst>
                                      </p:cBhvr>
                                      <p:tavLst>
                                        <p:tav tm="0">
                                          <p:val>
                                            <p:strVal val="#ppt_w*0.70"/>
                                          </p:val>
                                        </p:tav>
                                        <p:tav tm="100000">
                                          <p:val>
                                            <p:strVal val="#ppt_w"/>
                                          </p:val>
                                        </p:tav>
                                      </p:tavLst>
                                    </p:anim>
                                    <p:anim calcmode="lin" valueType="num">
                                      <p:cBhvr>
                                        <p:cTn id="8" dur="1500" fill="hold"/>
                                        <p:tgtEl>
                                          <p:spTgt spid="3"/>
                                        </p:tgtEl>
                                        <p:attrNameLst>
                                          <p:attrName>ppt_h</p:attrName>
                                        </p:attrNameLst>
                                      </p:cBhvr>
                                      <p:tavLst>
                                        <p:tav tm="0">
                                          <p:val>
                                            <p:strVal val="#ppt_h"/>
                                          </p:val>
                                        </p:tav>
                                        <p:tav tm="100000">
                                          <p:val>
                                            <p:strVal val="#ppt_h"/>
                                          </p:val>
                                        </p:tav>
                                      </p:tavLst>
                                    </p:anim>
                                    <p:animEffect transition="in" filter="fade">
                                      <p:cBhvr>
                                        <p:cTn id="9" dur="1500"/>
                                        <p:tgtEl>
                                          <p:spTgt spid="3"/>
                                        </p:tgtEl>
                                      </p:cBhvr>
                                    </p:animEffect>
                                  </p:childTnLst>
                                </p:cTn>
                              </p:par>
                              <p:par>
                                <p:cTn id="10" presetID="42" presetClass="path" presetSubtype="0" accel="50000" decel="50000" fill="hold" grpId="1" nodeType="withEffect">
                                  <p:stCondLst>
                                    <p:cond delay="0"/>
                                  </p:stCondLst>
                                  <p:childTnLst>
                                    <p:animMotion origin="layout" path="M 0.30456 0 L -2.70833E-6 0 " pathEditMode="relative" rAng="0" ptsTypes="AA">
                                      <p:cBhvr>
                                        <p:cTn id="11" dur="2000" fill="hold"/>
                                        <p:tgtEl>
                                          <p:spTgt spid="3"/>
                                        </p:tgtEl>
                                        <p:attrNameLst>
                                          <p:attrName>ppt_x</p:attrName>
                                          <p:attrName>ppt_y</p:attrName>
                                        </p:attrNameLst>
                                      </p:cBhvr>
                                      <p:rCtr x="-15234" y="0"/>
                                    </p:animMotion>
                                  </p:childTnLst>
                                </p:cTn>
                              </p:par>
                              <p:par>
                                <p:cTn id="12" presetID="55" presetClass="entr" presetSubtype="0" fill="hold" grpId="0" nodeType="withEffect">
                                  <p:stCondLst>
                                    <p:cond delay="0"/>
                                  </p:stCondLst>
                                  <p:childTnLst>
                                    <p:set>
                                      <p:cBhvr>
                                        <p:cTn id="13" dur="1" fill="hold">
                                          <p:stCondLst>
                                            <p:cond delay="0"/>
                                          </p:stCondLst>
                                        </p:cTn>
                                        <p:tgtEl>
                                          <p:spTgt spid="48"/>
                                        </p:tgtEl>
                                        <p:attrNameLst>
                                          <p:attrName>style.visibility</p:attrName>
                                        </p:attrNameLst>
                                      </p:cBhvr>
                                      <p:to>
                                        <p:strVal val="visible"/>
                                      </p:to>
                                    </p:set>
                                    <p:anim calcmode="lin" valueType="num">
                                      <p:cBhvr>
                                        <p:cTn id="14" dur="1500" fill="hold"/>
                                        <p:tgtEl>
                                          <p:spTgt spid="48"/>
                                        </p:tgtEl>
                                        <p:attrNameLst>
                                          <p:attrName>ppt_w</p:attrName>
                                        </p:attrNameLst>
                                      </p:cBhvr>
                                      <p:tavLst>
                                        <p:tav tm="0">
                                          <p:val>
                                            <p:strVal val="#ppt_w*0.70"/>
                                          </p:val>
                                        </p:tav>
                                        <p:tav tm="100000">
                                          <p:val>
                                            <p:strVal val="#ppt_w"/>
                                          </p:val>
                                        </p:tav>
                                      </p:tavLst>
                                    </p:anim>
                                    <p:anim calcmode="lin" valueType="num">
                                      <p:cBhvr>
                                        <p:cTn id="15" dur="1500" fill="hold"/>
                                        <p:tgtEl>
                                          <p:spTgt spid="48"/>
                                        </p:tgtEl>
                                        <p:attrNameLst>
                                          <p:attrName>ppt_h</p:attrName>
                                        </p:attrNameLst>
                                      </p:cBhvr>
                                      <p:tavLst>
                                        <p:tav tm="0">
                                          <p:val>
                                            <p:strVal val="#ppt_h"/>
                                          </p:val>
                                        </p:tav>
                                        <p:tav tm="100000">
                                          <p:val>
                                            <p:strVal val="#ppt_h"/>
                                          </p:val>
                                        </p:tav>
                                      </p:tavLst>
                                    </p:anim>
                                    <p:animEffect transition="in" filter="fade">
                                      <p:cBhvr>
                                        <p:cTn id="16" dur="1500"/>
                                        <p:tgtEl>
                                          <p:spTgt spid="48"/>
                                        </p:tgtEl>
                                      </p:cBhvr>
                                    </p:animEffect>
                                  </p:childTnLst>
                                </p:cTn>
                              </p:par>
                              <p:par>
                                <p:cTn id="17" presetID="55"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p:cTn id="19" dur="1500" fill="hold"/>
                                        <p:tgtEl>
                                          <p:spTgt spid="36"/>
                                        </p:tgtEl>
                                        <p:attrNameLst>
                                          <p:attrName>ppt_w</p:attrName>
                                        </p:attrNameLst>
                                      </p:cBhvr>
                                      <p:tavLst>
                                        <p:tav tm="0">
                                          <p:val>
                                            <p:strVal val="#ppt_w*0.70"/>
                                          </p:val>
                                        </p:tav>
                                        <p:tav tm="100000">
                                          <p:val>
                                            <p:strVal val="#ppt_w"/>
                                          </p:val>
                                        </p:tav>
                                      </p:tavLst>
                                    </p:anim>
                                    <p:anim calcmode="lin" valueType="num">
                                      <p:cBhvr>
                                        <p:cTn id="20" dur="1500" fill="hold"/>
                                        <p:tgtEl>
                                          <p:spTgt spid="36"/>
                                        </p:tgtEl>
                                        <p:attrNameLst>
                                          <p:attrName>ppt_h</p:attrName>
                                        </p:attrNameLst>
                                      </p:cBhvr>
                                      <p:tavLst>
                                        <p:tav tm="0">
                                          <p:val>
                                            <p:strVal val="#ppt_h"/>
                                          </p:val>
                                        </p:tav>
                                        <p:tav tm="100000">
                                          <p:val>
                                            <p:strVal val="#ppt_h"/>
                                          </p:val>
                                        </p:tav>
                                      </p:tavLst>
                                    </p:anim>
                                    <p:animEffect transition="in" filter="fade">
                                      <p:cBhvr>
                                        <p:cTn id="21" dur="1500"/>
                                        <p:tgtEl>
                                          <p:spTgt spid="36"/>
                                        </p:tgtEl>
                                      </p:cBhvr>
                                    </p:animEffect>
                                  </p:childTnLst>
                                </p:cTn>
                              </p:par>
                              <p:par>
                                <p:cTn id="22" presetID="42" presetClass="path" presetSubtype="0" accel="50000" decel="50000" fill="hold" grpId="1" nodeType="withEffect">
                                  <p:stCondLst>
                                    <p:cond delay="0"/>
                                  </p:stCondLst>
                                  <p:childTnLst>
                                    <p:animMotion origin="layout" path="M -0.30443 0 L 2.91667E-6 0 " pathEditMode="relative" rAng="0" ptsTypes="AA">
                                      <p:cBhvr>
                                        <p:cTn id="23" dur="2000" fill="hold"/>
                                        <p:tgtEl>
                                          <p:spTgt spid="36"/>
                                        </p:tgtEl>
                                        <p:attrNameLst>
                                          <p:attrName>ppt_x</p:attrName>
                                          <p:attrName>ppt_y</p:attrName>
                                        </p:attrNameLst>
                                      </p:cBhvr>
                                      <p:rCtr x="15221" y="0"/>
                                    </p:animMotion>
                                  </p:childTnLst>
                                </p:cTn>
                              </p:par>
                              <p:par>
                                <p:cTn id="24" presetID="10" presetClass="entr" presetSubtype="0" fill="hold" grpId="0" nodeType="withEffect">
                                  <p:stCondLst>
                                    <p:cond delay="200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200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500"/>
                                        <p:tgtEl>
                                          <p:spTgt spid="47"/>
                                        </p:tgtEl>
                                      </p:cBhvr>
                                    </p:animEffect>
                                  </p:childTnLst>
                                </p:cTn>
                              </p:par>
                              <p:par>
                                <p:cTn id="30" presetID="10" presetClass="entr" presetSubtype="0" fill="hold" grpId="0" nodeType="withEffect">
                                  <p:stCondLst>
                                    <p:cond delay="200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grpId="0" nodeType="withEffect">
                                  <p:stCondLst>
                                    <p:cond delay="200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grpId="0" nodeType="withEffect">
                                  <p:stCondLst>
                                    <p:cond delay="200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500"/>
                                        <p:tgtEl>
                                          <p:spTgt spid="39"/>
                                        </p:tgtEl>
                                      </p:cBhvr>
                                    </p:animEffect>
                                  </p:childTnLst>
                                </p:cTn>
                              </p:par>
                              <p:par>
                                <p:cTn id="39" presetID="10" presetClass="entr" presetSubtype="0" fill="hold" grpId="0" nodeType="withEffect">
                                  <p:stCondLst>
                                    <p:cond delay="200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55" presetClass="entr" presetSubtype="0" fill="hold" nodeType="withEffect">
                                  <p:stCondLst>
                                    <p:cond delay="2500"/>
                                  </p:stCondLst>
                                  <p:childTnLst>
                                    <p:set>
                                      <p:cBhvr>
                                        <p:cTn id="43" dur="1" fill="hold">
                                          <p:stCondLst>
                                            <p:cond delay="0"/>
                                          </p:stCondLst>
                                        </p:cTn>
                                        <p:tgtEl>
                                          <p:spTgt spid="16"/>
                                        </p:tgtEl>
                                        <p:attrNameLst>
                                          <p:attrName>style.visibility</p:attrName>
                                        </p:attrNameLst>
                                      </p:cBhvr>
                                      <p:to>
                                        <p:strVal val="visible"/>
                                      </p:to>
                                    </p:set>
                                    <p:anim calcmode="lin" valueType="num">
                                      <p:cBhvr>
                                        <p:cTn id="44" dur="1000" fill="hold"/>
                                        <p:tgtEl>
                                          <p:spTgt spid="16"/>
                                        </p:tgtEl>
                                        <p:attrNameLst>
                                          <p:attrName>ppt_w</p:attrName>
                                        </p:attrNameLst>
                                      </p:cBhvr>
                                      <p:tavLst>
                                        <p:tav tm="0">
                                          <p:val>
                                            <p:strVal val="#ppt_w*0.70"/>
                                          </p:val>
                                        </p:tav>
                                        <p:tav tm="100000">
                                          <p:val>
                                            <p:strVal val="#ppt_w"/>
                                          </p:val>
                                        </p:tav>
                                      </p:tavLst>
                                    </p:anim>
                                    <p:anim calcmode="lin" valueType="num">
                                      <p:cBhvr>
                                        <p:cTn id="45" dur="1000" fill="hold"/>
                                        <p:tgtEl>
                                          <p:spTgt spid="16"/>
                                        </p:tgtEl>
                                        <p:attrNameLst>
                                          <p:attrName>ppt_h</p:attrName>
                                        </p:attrNameLst>
                                      </p:cBhvr>
                                      <p:tavLst>
                                        <p:tav tm="0">
                                          <p:val>
                                            <p:strVal val="#ppt_h"/>
                                          </p:val>
                                        </p:tav>
                                        <p:tav tm="100000">
                                          <p:val>
                                            <p:strVal val="#ppt_h"/>
                                          </p:val>
                                        </p:tav>
                                      </p:tavLst>
                                    </p:anim>
                                    <p:animEffect transition="in" filter="fade">
                                      <p:cBhvr>
                                        <p:cTn id="46" dur="1000"/>
                                        <p:tgtEl>
                                          <p:spTgt spid="16"/>
                                        </p:tgtEl>
                                      </p:cBhvr>
                                    </p:animEffect>
                                  </p:childTnLst>
                                </p:cTn>
                              </p:par>
                              <p:par>
                                <p:cTn id="47" presetID="55" presetClass="entr" presetSubtype="0" fill="hold" nodeType="withEffect">
                                  <p:stCondLst>
                                    <p:cond delay="2500"/>
                                  </p:stCondLst>
                                  <p:childTnLst>
                                    <p:set>
                                      <p:cBhvr>
                                        <p:cTn id="48" dur="1" fill="hold">
                                          <p:stCondLst>
                                            <p:cond delay="0"/>
                                          </p:stCondLst>
                                        </p:cTn>
                                        <p:tgtEl>
                                          <p:spTgt spid="40"/>
                                        </p:tgtEl>
                                        <p:attrNameLst>
                                          <p:attrName>style.visibility</p:attrName>
                                        </p:attrNameLst>
                                      </p:cBhvr>
                                      <p:to>
                                        <p:strVal val="visible"/>
                                      </p:to>
                                    </p:set>
                                    <p:anim calcmode="lin" valueType="num">
                                      <p:cBhvr>
                                        <p:cTn id="49" dur="1000" fill="hold"/>
                                        <p:tgtEl>
                                          <p:spTgt spid="40"/>
                                        </p:tgtEl>
                                        <p:attrNameLst>
                                          <p:attrName>ppt_w</p:attrName>
                                        </p:attrNameLst>
                                      </p:cBhvr>
                                      <p:tavLst>
                                        <p:tav tm="0">
                                          <p:val>
                                            <p:strVal val="#ppt_w*0.70"/>
                                          </p:val>
                                        </p:tav>
                                        <p:tav tm="100000">
                                          <p:val>
                                            <p:strVal val="#ppt_w"/>
                                          </p:val>
                                        </p:tav>
                                      </p:tavLst>
                                    </p:anim>
                                    <p:anim calcmode="lin" valueType="num">
                                      <p:cBhvr>
                                        <p:cTn id="50" dur="1000" fill="hold"/>
                                        <p:tgtEl>
                                          <p:spTgt spid="40"/>
                                        </p:tgtEl>
                                        <p:attrNameLst>
                                          <p:attrName>ppt_h</p:attrName>
                                        </p:attrNameLst>
                                      </p:cBhvr>
                                      <p:tavLst>
                                        <p:tav tm="0">
                                          <p:val>
                                            <p:strVal val="#ppt_h"/>
                                          </p:val>
                                        </p:tav>
                                        <p:tav tm="100000">
                                          <p:val>
                                            <p:strVal val="#ppt_h"/>
                                          </p:val>
                                        </p:tav>
                                      </p:tavLst>
                                    </p:anim>
                                    <p:animEffect transition="in" filter="fade">
                                      <p:cBhvr>
                                        <p:cTn id="51" dur="1000"/>
                                        <p:tgtEl>
                                          <p:spTgt spid="40"/>
                                        </p:tgtEl>
                                      </p:cBhvr>
                                    </p:animEffect>
                                  </p:childTnLst>
                                </p:cTn>
                              </p:par>
                              <p:par>
                                <p:cTn id="52" presetID="55" presetClass="entr" presetSubtype="0" fill="hold" nodeType="withEffect">
                                  <p:stCondLst>
                                    <p:cond delay="2500"/>
                                  </p:stCondLst>
                                  <p:childTnLst>
                                    <p:set>
                                      <p:cBhvr>
                                        <p:cTn id="53" dur="1" fill="hold">
                                          <p:stCondLst>
                                            <p:cond delay="0"/>
                                          </p:stCondLst>
                                        </p:cTn>
                                        <p:tgtEl>
                                          <p:spTgt spid="28"/>
                                        </p:tgtEl>
                                        <p:attrNameLst>
                                          <p:attrName>style.visibility</p:attrName>
                                        </p:attrNameLst>
                                      </p:cBhvr>
                                      <p:to>
                                        <p:strVal val="visible"/>
                                      </p:to>
                                    </p:set>
                                    <p:anim calcmode="lin" valueType="num">
                                      <p:cBhvr>
                                        <p:cTn id="54" dur="1000" fill="hold"/>
                                        <p:tgtEl>
                                          <p:spTgt spid="28"/>
                                        </p:tgtEl>
                                        <p:attrNameLst>
                                          <p:attrName>ppt_w</p:attrName>
                                        </p:attrNameLst>
                                      </p:cBhvr>
                                      <p:tavLst>
                                        <p:tav tm="0">
                                          <p:val>
                                            <p:strVal val="#ppt_w*0.70"/>
                                          </p:val>
                                        </p:tav>
                                        <p:tav tm="100000">
                                          <p:val>
                                            <p:strVal val="#ppt_w"/>
                                          </p:val>
                                        </p:tav>
                                      </p:tavLst>
                                    </p:anim>
                                    <p:anim calcmode="lin" valueType="num">
                                      <p:cBhvr>
                                        <p:cTn id="55" dur="1000" fill="hold"/>
                                        <p:tgtEl>
                                          <p:spTgt spid="28"/>
                                        </p:tgtEl>
                                        <p:attrNameLst>
                                          <p:attrName>ppt_h</p:attrName>
                                        </p:attrNameLst>
                                      </p:cBhvr>
                                      <p:tavLst>
                                        <p:tav tm="0">
                                          <p:val>
                                            <p:strVal val="#ppt_h"/>
                                          </p:val>
                                        </p:tav>
                                        <p:tav tm="100000">
                                          <p:val>
                                            <p:strVal val="#ppt_h"/>
                                          </p:val>
                                        </p:tav>
                                      </p:tavLst>
                                    </p:anim>
                                    <p:animEffect transition="in" filter="fade">
                                      <p:cBhvr>
                                        <p:cTn id="56" dur="1000"/>
                                        <p:tgtEl>
                                          <p:spTgt spid="28"/>
                                        </p:tgtEl>
                                      </p:cBhvr>
                                    </p:animEffect>
                                  </p:childTnLst>
                                </p:cTn>
                              </p:par>
                              <p:par>
                                <p:cTn id="57" presetID="55" presetClass="entr" presetSubtype="0" fill="hold" nodeType="withEffect">
                                  <p:stCondLst>
                                    <p:cond delay="3250"/>
                                  </p:stCondLst>
                                  <p:childTnLst>
                                    <p:set>
                                      <p:cBhvr>
                                        <p:cTn id="58" dur="1" fill="hold">
                                          <p:stCondLst>
                                            <p:cond delay="0"/>
                                          </p:stCondLst>
                                        </p:cTn>
                                        <p:tgtEl>
                                          <p:spTgt spid="20"/>
                                        </p:tgtEl>
                                        <p:attrNameLst>
                                          <p:attrName>style.visibility</p:attrName>
                                        </p:attrNameLst>
                                      </p:cBhvr>
                                      <p:to>
                                        <p:strVal val="visible"/>
                                      </p:to>
                                    </p:set>
                                    <p:anim calcmode="lin" valueType="num">
                                      <p:cBhvr>
                                        <p:cTn id="59" dur="1000" fill="hold"/>
                                        <p:tgtEl>
                                          <p:spTgt spid="20"/>
                                        </p:tgtEl>
                                        <p:attrNameLst>
                                          <p:attrName>ppt_w</p:attrName>
                                        </p:attrNameLst>
                                      </p:cBhvr>
                                      <p:tavLst>
                                        <p:tav tm="0">
                                          <p:val>
                                            <p:strVal val="#ppt_w*0.70"/>
                                          </p:val>
                                        </p:tav>
                                        <p:tav tm="100000">
                                          <p:val>
                                            <p:strVal val="#ppt_w"/>
                                          </p:val>
                                        </p:tav>
                                      </p:tavLst>
                                    </p:anim>
                                    <p:anim calcmode="lin" valueType="num">
                                      <p:cBhvr>
                                        <p:cTn id="60" dur="1000" fill="hold"/>
                                        <p:tgtEl>
                                          <p:spTgt spid="20"/>
                                        </p:tgtEl>
                                        <p:attrNameLst>
                                          <p:attrName>ppt_h</p:attrName>
                                        </p:attrNameLst>
                                      </p:cBhvr>
                                      <p:tavLst>
                                        <p:tav tm="0">
                                          <p:val>
                                            <p:strVal val="#ppt_h"/>
                                          </p:val>
                                        </p:tav>
                                        <p:tav tm="100000">
                                          <p:val>
                                            <p:strVal val="#ppt_h"/>
                                          </p:val>
                                        </p:tav>
                                      </p:tavLst>
                                    </p:anim>
                                    <p:animEffect transition="in" filter="fade">
                                      <p:cBhvr>
                                        <p:cTn id="61" dur="1000"/>
                                        <p:tgtEl>
                                          <p:spTgt spid="20"/>
                                        </p:tgtEl>
                                      </p:cBhvr>
                                    </p:animEffect>
                                  </p:childTnLst>
                                </p:cTn>
                              </p:par>
                              <p:par>
                                <p:cTn id="62" presetID="55" presetClass="entr" presetSubtype="0" fill="hold" nodeType="withEffect">
                                  <p:stCondLst>
                                    <p:cond delay="3250"/>
                                  </p:stCondLst>
                                  <p:childTnLst>
                                    <p:set>
                                      <p:cBhvr>
                                        <p:cTn id="63" dur="1" fill="hold">
                                          <p:stCondLst>
                                            <p:cond delay="0"/>
                                          </p:stCondLst>
                                        </p:cTn>
                                        <p:tgtEl>
                                          <p:spTgt spid="41"/>
                                        </p:tgtEl>
                                        <p:attrNameLst>
                                          <p:attrName>style.visibility</p:attrName>
                                        </p:attrNameLst>
                                      </p:cBhvr>
                                      <p:to>
                                        <p:strVal val="visible"/>
                                      </p:to>
                                    </p:set>
                                    <p:anim calcmode="lin" valueType="num">
                                      <p:cBhvr>
                                        <p:cTn id="64" dur="1000" fill="hold"/>
                                        <p:tgtEl>
                                          <p:spTgt spid="41"/>
                                        </p:tgtEl>
                                        <p:attrNameLst>
                                          <p:attrName>ppt_w</p:attrName>
                                        </p:attrNameLst>
                                      </p:cBhvr>
                                      <p:tavLst>
                                        <p:tav tm="0">
                                          <p:val>
                                            <p:strVal val="#ppt_w*0.70"/>
                                          </p:val>
                                        </p:tav>
                                        <p:tav tm="100000">
                                          <p:val>
                                            <p:strVal val="#ppt_w"/>
                                          </p:val>
                                        </p:tav>
                                      </p:tavLst>
                                    </p:anim>
                                    <p:anim calcmode="lin" valueType="num">
                                      <p:cBhvr>
                                        <p:cTn id="65" dur="1000" fill="hold"/>
                                        <p:tgtEl>
                                          <p:spTgt spid="41"/>
                                        </p:tgtEl>
                                        <p:attrNameLst>
                                          <p:attrName>ppt_h</p:attrName>
                                        </p:attrNameLst>
                                      </p:cBhvr>
                                      <p:tavLst>
                                        <p:tav tm="0">
                                          <p:val>
                                            <p:strVal val="#ppt_h"/>
                                          </p:val>
                                        </p:tav>
                                        <p:tav tm="100000">
                                          <p:val>
                                            <p:strVal val="#ppt_h"/>
                                          </p:val>
                                        </p:tav>
                                      </p:tavLst>
                                    </p:anim>
                                    <p:animEffect transition="in" filter="fade">
                                      <p:cBhvr>
                                        <p:cTn id="66" dur="1000"/>
                                        <p:tgtEl>
                                          <p:spTgt spid="41"/>
                                        </p:tgtEl>
                                      </p:cBhvr>
                                    </p:animEffect>
                                  </p:childTnLst>
                                </p:cTn>
                              </p:par>
                              <p:par>
                                <p:cTn id="67" presetID="55" presetClass="entr" presetSubtype="0" fill="hold" nodeType="withEffect">
                                  <p:stCondLst>
                                    <p:cond delay="3250"/>
                                  </p:stCondLst>
                                  <p:childTnLst>
                                    <p:set>
                                      <p:cBhvr>
                                        <p:cTn id="68" dur="1" fill="hold">
                                          <p:stCondLst>
                                            <p:cond delay="0"/>
                                          </p:stCondLst>
                                        </p:cTn>
                                        <p:tgtEl>
                                          <p:spTgt spid="29"/>
                                        </p:tgtEl>
                                        <p:attrNameLst>
                                          <p:attrName>style.visibility</p:attrName>
                                        </p:attrNameLst>
                                      </p:cBhvr>
                                      <p:to>
                                        <p:strVal val="visible"/>
                                      </p:to>
                                    </p:set>
                                    <p:anim calcmode="lin" valueType="num">
                                      <p:cBhvr>
                                        <p:cTn id="69" dur="1000" fill="hold"/>
                                        <p:tgtEl>
                                          <p:spTgt spid="29"/>
                                        </p:tgtEl>
                                        <p:attrNameLst>
                                          <p:attrName>ppt_w</p:attrName>
                                        </p:attrNameLst>
                                      </p:cBhvr>
                                      <p:tavLst>
                                        <p:tav tm="0">
                                          <p:val>
                                            <p:strVal val="#ppt_w*0.70"/>
                                          </p:val>
                                        </p:tav>
                                        <p:tav tm="100000">
                                          <p:val>
                                            <p:strVal val="#ppt_w"/>
                                          </p:val>
                                        </p:tav>
                                      </p:tavLst>
                                    </p:anim>
                                    <p:anim calcmode="lin" valueType="num">
                                      <p:cBhvr>
                                        <p:cTn id="70" dur="1000" fill="hold"/>
                                        <p:tgtEl>
                                          <p:spTgt spid="29"/>
                                        </p:tgtEl>
                                        <p:attrNameLst>
                                          <p:attrName>ppt_h</p:attrName>
                                        </p:attrNameLst>
                                      </p:cBhvr>
                                      <p:tavLst>
                                        <p:tav tm="0">
                                          <p:val>
                                            <p:strVal val="#ppt_h"/>
                                          </p:val>
                                        </p:tav>
                                        <p:tav tm="100000">
                                          <p:val>
                                            <p:strVal val="#ppt_h"/>
                                          </p:val>
                                        </p:tav>
                                      </p:tavLst>
                                    </p:anim>
                                    <p:animEffect transition="in" filter="fade">
                                      <p:cBhvr>
                                        <p:cTn id="71"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 grpId="0" animBg="1"/>
      <p:bldP spid="3" grpId="1" animBg="1"/>
      <p:bldP spid="14" grpId="0"/>
      <p:bldP spid="47" grpId="0" animBg="1"/>
      <p:bldP spid="48" grpId="0" animBg="1"/>
      <p:bldP spid="39" grpId="0"/>
      <p:bldP spid="35" grpId="0" animBg="1"/>
      <p:bldP spid="36" grpId="0" animBg="1"/>
      <p:bldP spid="36" grpId="1" animBg="1"/>
      <p:bldP spid="2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F70B0E9-6636-4F10-BA27-295C7526C7FC}"/>
              </a:ext>
            </a:extLst>
          </p:cNvPr>
          <p:cNvGrpSpPr/>
          <p:nvPr/>
        </p:nvGrpSpPr>
        <p:grpSpPr>
          <a:xfrm>
            <a:off x="4387487" y="1125977"/>
            <a:ext cx="3417026" cy="5401511"/>
            <a:chOff x="4387487" y="1125977"/>
            <a:chExt cx="3417026" cy="5401511"/>
          </a:xfrm>
        </p:grpSpPr>
        <p:sp>
          <p:nvSpPr>
            <p:cNvPr id="223" name="Rectangle: Top Corners Rounded 222">
              <a:extLst>
                <a:ext uri="{FF2B5EF4-FFF2-40B4-BE49-F238E27FC236}">
                  <a16:creationId xmlns:a16="http://schemas.microsoft.com/office/drawing/2014/main" id="{A9192085-41FA-463C-90E4-AC3D40E7CC6E}"/>
                </a:ext>
              </a:extLst>
            </p:cNvPr>
            <p:cNvSpPr/>
            <p:nvPr/>
          </p:nvSpPr>
          <p:spPr bwMode="auto">
            <a:xfrm>
              <a:off x="4387487" y="1125978"/>
              <a:ext cx="3417026" cy="705286"/>
            </a:xfrm>
            <a:prstGeom prst="round2SameRect">
              <a:avLst>
                <a:gd name="adj1" fmla="val 20719"/>
                <a:gd name="adj2" fmla="val 0"/>
              </a:avLst>
            </a:prstGeom>
            <a:solidFill>
              <a:schemeClr val="tx2">
                <a:lumMod val="20000"/>
                <a:lumOff val="80000"/>
                <a:alpha val="20000"/>
              </a:schemeClr>
            </a:solidFill>
            <a:ln w="6350">
              <a:noFill/>
            </a:ln>
          </p:spPr>
          <p:txBody>
            <a:bodyPr lIns="0" tIns="0" rIns="0" bIns="0" rtlCol="0" anchor="ctr"/>
            <a:lstStyle/>
            <a:p>
              <a:pPr algn="ctr"/>
              <a:endParaRPr lang="en-US"/>
            </a:p>
          </p:txBody>
        </p:sp>
        <p:sp>
          <p:nvSpPr>
            <p:cNvPr id="147" name="Rectangle: Rounded Corners 146">
              <a:extLst>
                <a:ext uri="{FF2B5EF4-FFF2-40B4-BE49-F238E27FC236}">
                  <a16:creationId xmlns:a16="http://schemas.microsoft.com/office/drawing/2014/main" id="{DF08C716-50E3-47A2-A9F7-BD211B7B8FF4}"/>
                </a:ext>
              </a:extLst>
            </p:cNvPr>
            <p:cNvSpPr/>
            <p:nvPr/>
          </p:nvSpPr>
          <p:spPr bwMode="auto">
            <a:xfrm>
              <a:off x="4387487" y="1125977"/>
              <a:ext cx="3417026" cy="5401511"/>
            </a:xfrm>
            <a:prstGeom prst="roundRect">
              <a:avLst>
                <a:gd name="adj" fmla="val 4568"/>
              </a:avLst>
            </a:prstGeom>
            <a:noFill/>
            <a:ln w="6350">
              <a:solidFill>
                <a:schemeClr val="tx2">
                  <a:lumMod val="20000"/>
                  <a:lumOff val="80000"/>
                </a:schemeClr>
              </a:solidFill>
            </a:ln>
          </p:spPr>
          <p:txBody>
            <a:bodyPr lIns="0" tIns="0" rIns="0" bIns="0" rtlCol="0" anchor="ctr"/>
            <a:lstStyle/>
            <a:p>
              <a:pPr algn="ctr"/>
              <a:endParaRPr lang="en-US"/>
            </a:p>
          </p:txBody>
        </p:sp>
        <p:cxnSp>
          <p:nvCxnSpPr>
            <p:cNvPr id="151" name="Straight Connector 150">
              <a:extLst>
                <a:ext uri="{FF2B5EF4-FFF2-40B4-BE49-F238E27FC236}">
                  <a16:creationId xmlns:a16="http://schemas.microsoft.com/office/drawing/2014/main" id="{D5ABEB93-0462-4610-926C-5865F81BB2F5}"/>
                </a:ext>
              </a:extLst>
            </p:cNvPr>
            <p:cNvCxnSpPr/>
            <p:nvPr/>
          </p:nvCxnSpPr>
          <p:spPr>
            <a:xfrm>
              <a:off x="4387487" y="1831264"/>
              <a:ext cx="3417026" cy="0"/>
            </a:xfrm>
            <a:prstGeom prst="line">
              <a:avLst/>
            </a:prstGeom>
            <a:solidFill>
              <a:schemeClr val="tx2">
                <a:lumMod val="20000"/>
                <a:lumOff val="80000"/>
                <a:alpha val="20000"/>
              </a:schemeClr>
            </a:solidFill>
            <a:ln w="6350">
              <a:solidFill>
                <a:schemeClr val="tx2">
                  <a:lumMod val="20000"/>
                  <a:lumOff val="80000"/>
                </a:schemeClr>
              </a:solidFill>
            </a:ln>
          </p:spPr>
        </p:cxnSp>
      </p:grpSp>
      <p:grpSp>
        <p:nvGrpSpPr>
          <p:cNvPr id="9" name="Group 8">
            <a:extLst>
              <a:ext uri="{FF2B5EF4-FFF2-40B4-BE49-F238E27FC236}">
                <a16:creationId xmlns:a16="http://schemas.microsoft.com/office/drawing/2014/main" id="{9DDBACD7-2299-4D03-8C63-00119E7B0C79}"/>
              </a:ext>
            </a:extLst>
          </p:cNvPr>
          <p:cNvGrpSpPr/>
          <p:nvPr/>
        </p:nvGrpSpPr>
        <p:grpSpPr>
          <a:xfrm>
            <a:off x="535806" y="1125977"/>
            <a:ext cx="3417026" cy="5401511"/>
            <a:chOff x="535806" y="1125977"/>
            <a:chExt cx="3417026" cy="5401511"/>
          </a:xfrm>
        </p:grpSpPr>
        <p:sp>
          <p:nvSpPr>
            <p:cNvPr id="219" name="Rectangle: Top Corners Rounded 218">
              <a:extLst>
                <a:ext uri="{FF2B5EF4-FFF2-40B4-BE49-F238E27FC236}">
                  <a16:creationId xmlns:a16="http://schemas.microsoft.com/office/drawing/2014/main" id="{3EC752A4-37CC-4170-BB85-D9C05C99CDC3}"/>
                </a:ext>
              </a:extLst>
            </p:cNvPr>
            <p:cNvSpPr/>
            <p:nvPr/>
          </p:nvSpPr>
          <p:spPr bwMode="auto">
            <a:xfrm>
              <a:off x="535806" y="1125978"/>
              <a:ext cx="3417026" cy="705286"/>
            </a:xfrm>
            <a:prstGeom prst="round2SameRect">
              <a:avLst>
                <a:gd name="adj1" fmla="val 20719"/>
                <a:gd name="adj2" fmla="val 0"/>
              </a:avLst>
            </a:prstGeom>
            <a:solidFill>
              <a:schemeClr val="tx2">
                <a:lumMod val="20000"/>
                <a:lumOff val="80000"/>
                <a:alpha val="20000"/>
              </a:schemeClr>
            </a:solidFill>
            <a:ln w="6350">
              <a:noFill/>
            </a:ln>
          </p:spPr>
          <p:txBody>
            <a:bodyPr lIns="0" tIns="0" rIns="0" bIns="0" rtlCol="0" anchor="ctr"/>
            <a:lstStyle/>
            <a:p>
              <a:pPr algn="ctr"/>
              <a:endParaRPr lang="en-US"/>
            </a:p>
          </p:txBody>
        </p:sp>
        <p:sp>
          <p:nvSpPr>
            <p:cNvPr id="4" name="Rectangle: Rounded Corners 3">
              <a:extLst>
                <a:ext uri="{FF2B5EF4-FFF2-40B4-BE49-F238E27FC236}">
                  <a16:creationId xmlns:a16="http://schemas.microsoft.com/office/drawing/2014/main" id="{4C761A71-2AA2-4FA1-A266-8B8ABA8006F3}"/>
                </a:ext>
              </a:extLst>
            </p:cNvPr>
            <p:cNvSpPr/>
            <p:nvPr/>
          </p:nvSpPr>
          <p:spPr bwMode="auto">
            <a:xfrm>
              <a:off x="535806" y="1125977"/>
              <a:ext cx="3417026" cy="5401511"/>
            </a:xfrm>
            <a:prstGeom prst="roundRect">
              <a:avLst>
                <a:gd name="adj" fmla="val 4568"/>
              </a:avLst>
            </a:prstGeom>
            <a:noFill/>
            <a:ln w="6350">
              <a:solidFill>
                <a:schemeClr val="tx2">
                  <a:lumMod val="20000"/>
                  <a:lumOff val="80000"/>
                </a:schemeClr>
              </a:solidFill>
            </a:ln>
          </p:spPr>
          <p:txBody>
            <a:bodyPr lIns="0" tIns="0" rIns="0" bIns="0" rtlCol="0" anchor="ctr"/>
            <a:lstStyle/>
            <a:p>
              <a:pPr algn="ctr"/>
              <a:endParaRPr lang="en-US"/>
            </a:p>
          </p:txBody>
        </p:sp>
        <p:cxnSp>
          <p:nvCxnSpPr>
            <p:cNvPr id="16" name="Straight Connector 15">
              <a:extLst>
                <a:ext uri="{FF2B5EF4-FFF2-40B4-BE49-F238E27FC236}">
                  <a16:creationId xmlns:a16="http://schemas.microsoft.com/office/drawing/2014/main" id="{EE25E67C-820E-4144-B7EC-7B8FD27D5957}"/>
                </a:ext>
              </a:extLst>
            </p:cNvPr>
            <p:cNvCxnSpPr/>
            <p:nvPr/>
          </p:nvCxnSpPr>
          <p:spPr>
            <a:xfrm>
              <a:off x="535806" y="1831264"/>
              <a:ext cx="3417026" cy="0"/>
            </a:xfrm>
            <a:prstGeom prst="line">
              <a:avLst/>
            </a:prstGeom>
            <a:solidFill>
              <a:schemeClr val="tx2">
                <a:lumMod val="20000"/>
                <a:lumOff val="80000"/>
                <a:alpha val="20000"/>
              </a:schemeClr>
            </a:solidFill>
            <a:ln w="6350">
              <a:solidFill>
                <a:schemeClr val="tx2">
                  <a:lumMod val="20000"/>
                  <a:lumOff val="80000"/>
                </a:schemeClr>
              </a:solidFill>
            </a:ln>
          </p:spPr>
        </p:cxnSp>
      </p:grpSp>
      <p:grpSp>
        <p:nvGrpSpPr>
          <p:cNvPr id="8" name="Group 7">
            <a:extLst>
              <a:ext uri="{FF2B5EF4-FFF2-40B4-BE49-F238E27FC236}">
                <a16:creationId xmlns:a16="http://schemas.microsoft.com/office/drawing/2014/main" id="{063E1AD5-61D3-444A-9205-48780C0BBA5B}"/>
              </a:ext>
            </a:extLst>
          </p:cNvPr>
          <p:cNvGrpSpPr/>
          <p:nvPr/>
        </p:nvGrpSpPr>
        <p:grpSpPr>
          <a:xfrm>
            <a:off x="8239168" y="1125977"/>
            <a:ext cx="3417026" cy="5401511"/>
            <a:chOff x="8239168" y="1125977"/>
            <a:chExt cx="3417026" cy="5401511"/>
          </a:xfrm>
        </p:grpSpPr>
        <p:sp>
          <p:nvSpPr>
            <p:cNvPr id="224" name="Rectangle: Top Corners Rounded 223">
              <a:extLst>
                <a:ext uri="{FF2B5EF4-FFF2-40B4-BE49-F238E27FC236}">
                  <a16:creationId xmlns:a16="http://schemas.microsoft.com/office/drawing/2014/main" id="{491D7757-1AB3-404A-B566-11E14AEFA7CB}"/>
                </a:ext>
              </a:extLst>
            </p:cNvPr>
            <p:cNvSpPr/>
            <p:nvPr/>
          </p:nvSpPr>
          <p:spPr bwMode="auto">
            <a:xfrm>
              <a:off x="8239168" y="1125978"/>
              <a:ext cx="3417026" cy="705286"/>
            </a:xfrm>
            <a:prstGeom prst="round2SameRect">
              <a:avLst>
                <a:gd name="adj1" fmla="val 20719"/>
                <a:gd name="adj2" fmla="val 0"/>
              </a:avLst>
            </a:prstGeom>
            <a:solidFill>
              <a:schemeClr val="tx2">
                <a:lumMod val="20000"/>
                <a:lumOff val="80000"/>
                <a:alpha val="20000"/>
              </a:schemeClr>
            </a:solidFill>
            <a:ln w="6350">
              <a:noFill/>
            </a:ln>
          </p:spPr>
          <p:txBody>
            <a:bodyPr lIns="0" tIns="0" rIns="0" bIns="0" rtlCol="0" anchor="ctr"/>
            <a:lstStyle/>
            <a:p>
              <a:pPr algn="ctr"/>
              <a:endParaRPr lang="en-US"/>
            </a:p>
          </p:txBody>
        </p:sp>
        <p:sp>
          <p:nvSpPr>
            <p:cNvPr id="181" name="Rectangle: Rounded Corners 180">
              <a:extLst>
                <a:ext uri="{FF2B5EF4-FFF2-40B4-BE49-F238E27FC236}">
                  <a16:creationId xmlns:a16="http://schemas.microsoft.com/office/drawing/2014/main" id="{42189B5D-131A-4102-B2DA-BFB0D6D1D712}"/>
                </a:ext>
              </a:extLst>
            </p:cNvPr>
            <p:cNvSpPr/>
            <p:nvPr/>
          </p:nvSpPr>
          <p:spPr bwMode="auto">
            <a:xfrm>
              <a:off x="8239168" y="1125977"/>
              <a:ext cx="3417026" cy="5401511"/>
            </a:xfrm>
            <a:prstGeom prst="roundRect">
              <a:avLst>
                <a:gd name="adj" fmla="val 4568"/>
              </a:avLst>
            </a:prstGeom>
            <a:noFill/>
            <a:ln w="6350">
              <a:solidFill>
                <a:schemeClr val="tx2">
                  <a:lumMod val="20000"/>
                  <a:lumOff val="80000"/>
                </a:schemeClr>
              </a:solidFill>
            </a:ln>
          </p:spPr>
          <p:txBody>
            <a:bodyPr lIns="0" tIns="0" rIns="0" bIns="0" rtlCol="0" anchor="ctr"/>
            <a:lstStyle/>
            <a:p>
              <a:pPr algn="ctr"/>
              <a:endParaRPr lang="en-US"/>
            </a:p>
          </p:txBody>
        </p:sp>
        <p:cxnSp>
          <p:nvCxnSpPr>
            <p:cNvPr id="185" name="Straight Connector 184">
              <a:extLst>
                <a:ext uri="{FF2B5EF4-FFF2-40B4-BE49-F238E27FC236}">
                  <a16:creationId xmlns:a16="http://schemas.microsoft.com/office/drawing/2014/main" id="{7713C223-9E1D-4F2C-944D-C0C530876FB2}"/>
                </a:ext>
              </a:extLst>
            </p:cNvPr>
            <p:cNvCxnSpPr/>
            <p:nvPr/>
          </p:nvCxnSpPr>
          <p:spPr>
            <a:xfrm>
              <a:off x="8239168" y="1831264"/>
              <a:ext cx="3417026" cy="0"/>
            </a:xfrm>
            <a:prstGeom prst="line">
              <a:avLst/>
            </a:prstGeom>
            <a:solidFill>
              <a:schemeClr val="tx2">
                <a:lumMod val="20000"/>
                <a:lumOff val="80000"/>
                <a:alpha val="20000"/>
              </a:schemeClr>
            </a:solidFill>
            <a:ln w="6350">
              <a:solidFill>
                <a:schemeClr val="tx2">
                  <a:lumMod val="20000"/>
                  <a:lumOff val="80000"/>
                </a:schemeClr>
              </a:solidFill>
            </a:ln>
          </p:spPr>
        </p:cxnSp>
      </p:grpSp>
      <p:sp>
        <p:nvSpPr>
          <p:cNvPr id="12" name="TextBox 11">
            <a:extLst>
              <a:ext uri="{FF2B5EF4-FFF2-40B4-BE49-F238E27FC236}">
                <a16:creationId xmlns:a16="http://schemas.microsoft.com/office/drawing/2014/main" id="{C16AD274-E85B-40FE-9192-3F4E855CB06D}"/>
              </a:ext>
            </a:extLst>
          </p:cNvPr>
          <p:cNvSpPr txBox="1"/>
          <p:nvPr/>
        </p:nvSpPr>
        <p:spPr>
          <a:xfrm>
            <a:off x="2891277" y="330512"/>
            <a:ext cx="6409448" cy="646331"/>
          </a:xfrm>
          <a:prstGeom prst="rect">
            <a:avLst/>
          </a:prstGeom>
          <a:noFill/>
        </p:spPr>
        <p:txBody>
          <a:bodyPr wrap="none" lIns="182880" tIns="91440" rIns="182880" bIns="91440" rtlCol="0" anchor="ctr" anchorCtr="0">
            <a:spAutoFit/>
          </a:bodyPr>
          <a:lstStyle/>
          <a:p>
            <a:pPr algn="ctr"/>
            <a:r>
              <a:rPr lang="en-US" sz="3000" b="1" dirty="0">
                <a:gradFill flip="none" rotWithShape="1">
                  <a:gsLst>
                    <a:gs pos="0">
                      <a:schemeClr val="tx2">
                        <a:lumMod val="60000"/>
                        <a:lumOff val="40000"/>
                      </a:schemeClr>
                    </a:gs>
                    <a:gs pos="100000">
                      <a:schemeClr val="tx2"/>
                    </a:gs>
                  </a:gsLst>
                  <a:lin ang="5400000" scaled="0"/>
                  <a:tileRect/>
                </a:gradFill>
                <a:latin typeface="Montserrat" panose="00000500000000000000" pitchFamily="50" charset="0"/>
              </a:rPr>
              <a:t>NOW-NEXT-LATER ROADMAP</a:t>
            </a:r>
          </a:p>
        </p:txBody>
      </p:sp>
      <p:grpSp>
        <p:nvGrpSpPr>
          <p:cNvPr id="2" name="Group 1">
            <a:extLst>
              <a:ext uri="{FF2B5EF4-FFF2-40B4-BE49-F238E27FC236}">
                <a16:creationId xmlns:a16="http://schemas.microsoft.com/office/drawing/2014/main" id="{0FACC847-826A-4089-B36D-CED3712DD472}"/>
              </a:ext>
            </a:extLst>
          </p:cNvPr>
          <p:cNvGrpSpPr/>
          <p:nvPr/>
        </p:nvGrpSpPr>
        <p:grpSpPr>
          <a:xfrm>
            <a:off x="719137" y="1249803"/>
            <a:ext cx="1761037" cy="482183"/>
            <a:chOff x="719137" y="1249803"/>
            <a:chExt cx="1761037" cy="482183"/>
          </a:xfrm>
        </p:grpSpPr>
        <p:sp>
          <p:nvSpPr>
            <p:cNvPr id="7" name="TextBox 6">
              <a:extLst>
                <a:ext uri="{FF2B5EF4-FFF2-40B4-BE49-F238E27FC236}">
                  <a16:creationId xmlns:a16="http://schemas.microsoft.com/office/drawing/2014/main" id="{C41B40BB-EFA6-419E-88A4-62CD61490813}"/>
                </a:ext>
              </a:extLst>
            </p:cNvPr>
            <p:cNvSpPr txBox="1"/>
            <p:nvPr/>
          </p:nvSpPr>
          <p:spPr>
            <a:xfrm>
              <a:off x="852805" y="1249803"/>
              <a:ext cx="1627369" cy="482183"/>
            </a:xfrm>
            <a:prstGeom prst="rect">
              <a:avLst/>
            </a:prstGeom>
            <a:noFill/>
          </p:spPr>
          <p:txBody>
            <a:bodyPr wrap="square" rtlCol="0">
              <a:spAutoFit/>
            </a:bodyPr>
            <a:lstStyle/>
            <a:p>
              <a:pPr>
                <a:spcAft>
                  <a:spcPts val="400"/>
                </a:spcAft>
              </a:pPr>
              <a:r>
                <a:rPr lang="en-US" sz="1200" b="1" dirty="0">
                  <a:solidFill>
                    <a:schemeClr val="tx2"/>
                  </a:solidFill>
                  <a:latin typeface="Montserrat" panose="00000500000000000000" pitchFamily="50" charset="0"/>
                </a:rPr>
                <a:t>Phase 1 (NOW)</a:t>
              </a:r>
            </a:p>
            <a:p>
              <a:pPr>
                <a:spcAft>
                  <a:spcPts val="400"/>
                </a:spcAft>
              </a:pPr>
              <a:r>
                <a:rPr lang="en-US" sz="1000" i="1" dirty="0">
                  <a:solidFill>
                    <a:schemeClr val="accent1"/>
                  </a:solidFill>
                  <a:latin typeface="Montserrat" panose="00000500000000000000" pitchFamily="50" charset="0"/>
                </a:rPr>
                <a:t>Short Term - Redesign</a:t>
              </a:r>
            </a:p>
          </p:txBody>
        </p:sp>
        <p:sp>
          <p:nvSpPr>
            <p:cNvPr id="10" name="Oval 9">
              <a:extLst>
                <a:ext uri="{FF2B5EF4-FFF2-40B4-BE49-F238E27FC236}">
                  <a16:creationId xmlns:a16="http://schemas.microsoft.com/office/drawing/2014/main" id="{8ECB955B-E48A-4B99-AB23-EFC3E479DEC7}"/>
                </a:ext>
              </a:extLst>
            </p:cNvPr>
            <p:cNvSpPr/>
            <p:nvPr/>
          </p:nvSpPr>
          <p:spPr>
            <a:xfrm>
              <a:off x="719137" y="1347434"/>
              <a:ext cx="87312" cy="873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70DF43F0-CE55-40BB-844A-A4878FC9CB21}"/>
              </a:ext>
            </a:extLst>
          </p:cNvPr>
          <p:cNvGrpSpPr/>
          <p:nvPr/>
        </p:nvGrpSpPr>
        <p:grpSpPr>
          <a:xfrm>
            <a:off x="719137" y="1962710"/>
            <a:ext cx="3001963" cy="433645"/>
            <a:chOff x="719137" y="1894215"/>
            <a:chExt cx="3001963" cy="433645"/>
          </a:xfrm>
        </p:grpSpPr>
        <p:sp>
          <p:nvSpPr>
            <p:cNvPr id="15" name="TextBox 14">
              <a:extLst>
                <a:ext uri="{FF2B5EF4-FFF2-40B4-BE49-F238E27FC236}">
                  <a16:creationId xmlns:a16="http://schemas.microsoft.com/office/drawing/2014/main" id="{263CBD57-2871-4DCC-963B-EECAB06F9FD0}"/>
                </a:ext>
              </a:extLst>
            </p:cNvPr>
            <p:cNvSpPr txBox="1"/>
            <p:nvPr/>
          </p:nvSpPr>
          <p:spPr>
            <a:xfrm>
              <a:off x="852805" y="1894215"/>
              <a:ext cx="2868295" cy="433645"/>
            </a:xfrm>
            <a:prstGeom prst="rect">
              <a:avLst/>
            </a:prstGeom>
            <a:noFill/>
          </p:spPr>
          <p:txBody>
            <a:bodyPr wrap="square" rtlCol="0">
              <a:spAutoFit/>
            </a:bodyPr>
            <a:lstStyle/>
            <a:p>
              <a:pPr>
                <a:lnSpc>
                  <a:spcPts val="1400"/>
                </a:lnSpc>
              </a:pPr>
              <a:r>
                <a:rPr lang="en-US" sz="900" dirty="0">
                  <a:latin typeface="Montserrat" panose="00000500000000000000" pitchFamily="50" charset="0"/>
                </a:rPr>
                <a:t>Re-Design UX/UI to implement modular task card system</a:t>
              </a:r>
            </a:p>
          </p:txBody>
        </p:sp>
        <p:sp>
          <p:nvSpPr>
            <p:cNvPr id="18" name="Oval 17">
              <a:extLst>
                <a:ext uri="{FF2B5EF4-FFF2-40B4-BE49-F238E27FC236}">
                  <a16:creationId xmlns:a16="http://schemas.microsoft.com/office/drawing/2014/main" id="{5B31FB41-3A3C-400C-A73F-C79FFEA39DD2}"/>
                </a:ext>
              </a:extLst>
            </p:cNvPr>
            <p:cNvSpPr/>
            <p:nvPr/>
          </p:nvSpPr>
          <p:spPr>
            <a:xfrm>
              <a:off x="719137" y="1991542"/>
              <a:ext cx="87312" cy="873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7D4B212D-38B7-4698-B755-7E76312D5EC0}"/>
              </a:ext>
            </a:extLst>
          </p:cNvPr>
          <p:cNvGrpSpPr/>
          <p:nvPr/>
        </p:nvGrpSpPr>
        <p:grpSpPr>
          <a:xfrm>
            <a:off x="719137" y="2659247"/>
            <a:ext cx="3001963" cy="254109"/>
            <a:chOff x="719137" y="1894215"/>
            <a:chExt cx="3001963" cy="254109"/>
          </a:xfrm>
        </p:grpSpPr>
        <p:sp>
          <p:nvSpPr>
            <p:cNvPr id="21" name="TextBox 20">
              <a:extLst>
                <a:ext uri="{FF2B5EF4-FFF2-40B4-BE49-F238E27FC236}">
                  <a16:creationId xmlns:a16="http://schemas.microsoft.com/office/drawing/2014/main" id="{D96B0559-5F2C-4568-92F5-AB05EC0F98CB}"/>
                </a:ext>
              </a:extLst>
            </p:cNvPr>
            <p:cNvSpPr txBox="1"/>
            <p:nvPr/>
          </p:nvSpPr>
          <p:spPr>
            <a:xfrm>
              <a:off x="852805" y="1894215"/>
              <a:ext cx="2868295" cy="254109"/>
            </a:xfrm>
            <a:prstGeom prst="rect">
              <a:avLst/>
            </a:prstGeom>
            <a:noFill/>
          </p:spPr>
          <p:txBody>
            <a:bodyPr wrap="square" rtlCol="0">
              <a:spAutoFit/>
            </a:bodyPr>
            <a:lstStyle/>
            <a:p>
              <a:pPr>
                <a:lnSpc>
                  <a:spcPts val="1400"/>
                </a:lnSpc>
              </a:pPr>
              <a:r>
                <a:rPr lang="en-US" sz="900" dirty="0">
                  <a:latin typeface="Montserrat" panose="00000500000000000000" pitchFamily="50" charset="0"/>
                </a:rPr>
                <a:t>Implement new UI Style Guide</a:t>
              </a:r>
            </a:p>
          </p:txBody>
        </p:sp>
        <p:sp>
          <p:nvSpPr>
            <p:cNvPr id="22" name="Oval 21">
              <a:extLst>
                <a:ext uri="{FF2B5EF4-FFF2-40B4-BE49-F238E27FC236}">
                  <a16:creationId xmlns:a16="http://schemas.microsoft.com/office/drawing/2014/main" id="{3C578949-EE4D-4FC6-B1A1-F9FF8C47FDFB}"/>
                </a:ext>
              </a:extLst>
            </p:cNvPr>
            <p:cNvSpPr/>
            <p:nvPr/>
          </p:nvSpPr>
          <p:spPr>
            <a:xfrm>
              <a:off x="719137" y="1991542"/>
              <a:ext cx="87312" cy="873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6B85AF5A-ACA7-4357-BEFF-64B29DEDC0ED}"/>
              </a:ext>
            </a:extLst>
          </p:cNvPr>
          <p:cNvGrpSpPr/>
          <p:nvPr/>
        </p:nvGrpSpPr>
        <p:grpSpPr>
          <a:xfrm>
            <a:off x="719137" y="3176248"/>
            <a:ext cx="3001963" cy="433645"/>
            <a:chOff x="719137" y="1894215"/>
            <a:chExt cx="3001963" cy="433645"/>
          </a:xfrm>
        </p:grpSpPr>
        <p:sp>
          <p:nvSpPr>
            <p:cNvPr id="24" name="TextBox 23">
              <a:extLst>
                <a:ext uri="{FF2B5EF4-FFF2-40B4-BE49-F238E27FC236}">
                  <a16:creationId xmlns:a16="http://schemas.microsoft.com/office/drawing/2014/main" id="{B353F561-3913-408B-B9E7-C51A177D8412}"/>
                </a:ext>
              </a:extLst>
            </p:cNvPr>
            <p:cNvSpPr txBox="1"/>
            <p:nvPr/>
          </p:nvSpPr>
          <p:spPr>
            <a:xfrm>
              <a:off x="852805" y="1894215"/>
              <a:ext cx="2868295" cy="433645"/>
            </a:xfrm>
            <a:prstGeom prst="rect">
              <a:avLst/>
            </a:prstGeom>
            <a:noFill/>
          </p:spPr>
          <p:txBody>
            <a:bodyPr wrap="square" rtlCol="0">
              <a:spAutoFit/>
            </a:bodyPr>
            <a:lstStyle/>
            <a:p>
              <a:pPr>
                <a:lnSpc>
                  <a:spcPts val="1400"/>
                </a:lnSpc>
              </a:pPr>
              <a:r>
                <a:rPr lang="en-US" sz="900" dirty="0">
                  <a:latin typeface="Montserrat" panose="00000500000000000000" pitchFamily="50" charset="0"/>
                </a:rPr>
                <a:t>Implement data integration/ account aggregator tools for single dashboard</a:t>
              </a:r>
            </a:p>
          </p:txBody>
        </p:sp>
        <p:sp>
          <p:nvSpPr>
            <p:cNvPr id="25" name="Oval 24">
              <a:extLst>
                <a:ext uri="{FF2B5EF4-FFF2-40B4-BE49-F238E27FC236}">
                  <a16:creationId xmlns:a16="http://schemas.microsoft.com/office/drawing/2014/main" id="{2892B63B-5711-4629-9159-B1A8E99BD2D4}"/>
                </a:ext>
              </a:extLst>
            </p:cNvPr>
            <p:cNvSpPr/>
            <p:nvPr/>
          </p:nvSpPr>
          <p:spPr>
            <a:xfrm>
              <a:off x="719137" y="1991542"/>
              <a:ext cx="87312" cy="873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27AECAE4-F01C-4ED6-B9D3-38C2BD6EB43C}"/>
              </a:ext>
            </a:extLst>
          </p:cNvPr>
          <p:cNvGrpSpPr/>
          <p:nvPr/>
        </p:nvGrpSpPr>
        <p:grpSpPr>
          <a:xfrm>
            <a:off x="719137" y="3872785"/>
            <a:ext cx="3001963" cy="433645"/>
            <a:chOff x="719137" y="1894215"/>
            <a:chExt cx="3001963" cy="433645"/>
          </a:xfrm>
        </p:grpSpPr>
        <p:sp>
          <p:nvSpPr>
            <p:cNvPr id="27" name="TextBox 26">
              <a:extLst>
                <a:ext uri="{FF2B5EF4-FFF2-40B4-BE49-F238E27FC236}">
                  <a16:creationId xmlns:a16="http://schemas.microsoft.com/office/drawing/2014/main" id="{328D2606-7133-472D-A90F-C6A9D6528F3D}"/>
                </a:ext>
              </a:extLst>
            </p:cNvPr>
            <p:cNvSpPr txBox="1"/>
            <p:nvPr/>
          </p:nvSpPr>
          <p:spPr>
            <a:xfrm>
              <a:off x="852805" y="1894215"/>
              <a:ext cx="2868295" cy="433645"/>
            </a:xfrm>
            <a:prstGeom prst="rect">
              <a:avLst/>
            </a:prstGeom>
            <a:noFill/>
          </p:spPr>
          <p:txBody>
            <a:bodyPr wrap="square" rtlCol="0">
              <a:spAutoFit/>
            </a:bodyPr>
            <a:lstStyle/>
            <a:p>
              <a:pPr>
                <a:lnSpc>
                  <a:spcPts val="1400"/>
                </a:lnSpc>
              </a:pPr>
              <a:r>
                <a:rPr lang="en-US" sz="900" dirty="0">
                  <a:latin typeface="Montserrat" panose="00000500000000000000" pitchFamily="50" charset="0"/>
                </a:rPr>
                <a:t>Implement holistic dashboard view (benefits, life stage, investments).</a:t>
              </a:r>
            </a:p>
          </p:txBody>
        </p:sp>
        <p:sp>
          <p:nvSpPr>
            <p:cNvPr id="28" name="Oval 27">
              <a:extLst>
                <a:ext uri="{FF2B5EF4-FFF2-40B4-BE49-F238E27FC236}">
                  <a16:creationId xmlns:a16="http://schemas.microsoft.com/office/drawing/2014/main" id="{BC6DF29B-3B2C-40D5-97C2-E7B804BF4CBC}"/>
                </a:ext>
              </a:extLst>
            </p:cNvPr>
            <p:cNvSpPr/>
            <p:nvPr/>
          </p:nvSpPr>
          <p:spPr>
            <a:xfrm>
              <a:off x="719137" y="1991542"/>
              <a:ext cx="87312" cy="873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69FABC72-494C-4617-9D08-C9419115C06E}"/>
              </a:ext>
            </a:extLst>
          </p:cNvPr>
          <p:cNvGrpSpPr/>
          <p:nvPr/>
        </p:nvGrpSpPr>
        <p:grpSpPr>
          <a:xfrm>
            <a:off x="719137" y="4569322"/>
            <a:ext cx="3001963" cy="433645"/>
            <a:chOff x="719137" y="1894215"/>
            <a:chExt cx="3001963" cy="433645"/>
          </a:xfrm>
        </p:grpSpPr>
        <p:sp>
          <p:nvSpPr>
            <p:cNvPr id="43" name="TextBox 42">
              <a:extLst>
                <a:ext uri="{FF2B5EF4-FFF2-40B4-BE49-F238E27FC236}">
                  <a16:creationId xmlns:a16="http://schemas.microsoft.com/office/drawing/2014/main" id="{75C2BCEE-6987-4723-A4DE-7F3B9E270C16}"/>
                </a:ext>
              </a:extLst>
            </p:cNvPr>
            <p:cNvSpPr txBox="1"/>
            <p:nvPr/>
          </p:nvSpPr>
          <p:spPr>
            <a:xfrm>
              <a:off x="852805" y="1894215"/>
              <a:ext cx="2868295" cy="433645"/>
            </a:xfrm>
            <a:prstGeom prst="rect">
              <a:avLst/>
            </a:prstGeom>
            <a:noFill/>
          </p:spPr>
          <p:txBody>
            <a:bodyPr wrap="square" rtlCol="0">
              <a:spAutoFit/>
            </a:bodyPr>
            <a:lstStyle/>
            <a:p>
              <a:pPr>
                <a:lnSpc>
                  <a:spcPts val="1400"/>
                </a:lnSpc>
              </a:pPr>
              <a:r>
                <a:rPr lang="en-US" sz="900" dirty="0">
                  <a:latin typeface="Montserrat" panose="00000500000000000000" pitchFamily="50" charset="0"/>
                </a:rPr>
                <a:t>Implement basic functionality for coaching meeting agenda &amp; topic</a:t>
              </a:r>
            </a:p>
          </p:txBody>
        </p:sp>
        <p:sp>
          <p:nvSpPr>
            <p:cNvPr id="44" name="Oval 43">
              <a:extLst>
                <a:ext uri="{FF2B5EF4-FFF2-40B4-BE49-F238E27FC236}">
                  <a16:creationId xmlns:a16="http://schemas.microsoft.com/office/drawing/2014/main" id="{469F394B-C558-4182-B9EF-4FDFAF076868}"/>
                </a:ext>
              </a:extLst>
            </p:cNvPr>
            <p:cNvSpPr/>
            <p:nvPr/>
          </p:nvSpPr>
          <p:spPr>
            <a:xfrm>
              <a:off x="719137" y="1991542"/>
              <a:ext cx="87312" cy="873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1EA32811-60B5-4404-814F-158B4022F2DE}"/>
              </a:ext>
            </a:extLst>
          </p:cNvPr>
          <p:cNvGrpSpPr/>
          <p:nvPr/>
        </p:nvGrpSpPr>
        <p:grpSpPr>
          <a:xfrm>
            <a:off x="719137" y="5265859"/>
            <a:ext cx="3001963" cy="433645"/>
            <a:chOff x="719137" y="1894215"/>
            <a:chExt cx="3001963" cy="433645"/>
          </a:xfrm>
        </p:grpSpPr>
        <p:sp>
          <p:nvSpPr>
            <p:cNvPr id="46" name="TextBox 45">
              <a:extLst>
                <a:ext uri="{FF2B5EF4-FFF2-40B4-BE49-F238E27FC236}">
                  <a16:creationId xmlns:a16="http://schemas.microsoft.com/office/drawing/2014/main" id="{8004AAB8-298B-48C9-A586-90EAF22100D0}"/>
                </a:ext>
              </a:extLst>
            </p:cNvPr>
            <p:cNvSpPr txBox="1"/>
            <p:nvPr/>
          </p:nvSpPr>
          <p:spPr>
            <a:xfrm>
              <a:off x="852805" y="1894215"/>
              <a:ext cx="2868295" cy="433645"/>
            </a:xfrm>
            <a:prstGeom prst="rect">
              <a:avLst/>
            </a:prstGeom>
            <a:noFill/>
          </p:spPr>
          <p:txBody>
            <a:bodyPr wrap="square" rtlCol="0">
              <a:spAutoFit/>
            </a:bodyPr>
            <a:lstStyle/>
            <a:p>
              <a:pPr>
                <a:lnSpc>
                  <a:spcPts val="1400"/>
                </a:lnSpc>
              </a:pPr>
              <a:r>
                <a:rPr lang="en-US" sz="900" dirty="0">
                  <a:latin typeface="Montserrat" panose="00000500000000000000" pitchFamily="50" charset="0"/>
                </a:rPr>
                <a:t>Develop content strategy, content library, taxonomy &amp; tagging</a:t>
              </a:r>
            </a:p>
          </p:txBody>
        </p:sp>
        <p:sp>
          <p:nvSpPr>
            <p:cNvPr id="47" name="Oval 46">
              <a:extLst>
                <a:ext uri="{FF2B5EF4-FFF2-40B4-BE49-F238E27FC236}">
                  <a16:creationId xmlns:a16="http://schemas.microsoft.com/office/drawing/2014/main" id="{B357206C-7642-4C73-9E31-55CDEE88B804}"/>
                </a:ext>
              </a:extLst>
            </p:cNvPr>
            <p:cNvSpPr/>
            <p:nvPr/>
          </p:nvSpPr>
          <p:spPr>
            <a:xfrm>
              <a:off x="719137" y="1991542"/>
              <a:ext cx="87312" cy="873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2" name="Straight Connector 101">
            <a:extLst>
              <a:ext uri="{FF2B5EF4-FFF2-40B4-BE49-F238E27FC236}">
                <a16:creationId xmlns:a16="http://schemas.microsoft.com/office/drawing/2014/main" id="{792D8F55-29B5-4CF1-AD21-4CF19C1F347B}"/>
              </a:ext>
            </a:extLst>
          </p:cNvPr>
          <p:cNvCxnSpPr/>
          <p:nvPr/>
        </p:nvCxnSpPr>
        <p:spPr>
          <a:xfrm>
            <a:off x="535806" y="2527801"/>
            <a:ext cx="3417026" cy="0"/>
          </a:xfrm>
          <a:prstGeom prst="line">
            <a:avLst/>
          </a:prstGeom>
          <a:solidFill>
            <a:schemeClr val="tx2">
              <a:lumMod val="20000"/>
              <a:lumOff val="80000"/>
              <a:alpha val="20000"/>
            </a:schemeClr>
          </a:solidFill>
          <a:ln w="6350">
            <a:solidFill>
              <a:schemeClr val="tx2">
                <a:lumMod val="20000"/>
                <a:lumOff val="80000"/>
              </a:schemeClr>
            </a:solidFill>
          </a:ln>
        </p:spPr>
      </p:cxnSp>
      <p:cxnSp>
        <p:nvCxnSpPr>
          <p:cNvPr id="103" name="Straight Connector 102">
            <a:extLst>
              <a:ext uri="{FF2B5EF4-FFF2-40B4-BE49-F238E27FC236}">
                <a16:creationId xmlns:a16="http://schemas.microsoft.com/office/drawing/2014/main" id="{947881C4-A1DE-44A5-821C-71F1516EB1DC}"/>
              </a:ext>
            </a:extLst>
          </p:cNvPr>
          <p:cNvCxnSpPr/>
          <p:nvPr/>
        </p:nvCxnSpPr>
        <p:spPr>
          <a:xfrm>
            <a:off x="535806" y="3044802"/>
            <a:ext cx="3417026" cy="0"/>
          </a:xfrm>
          <a:prstGeom prst="line">
            <a:avLst/>
          </a:prstGeom>
          <a:solidFill>
            <a:schemeClr val="tx2">
              <a:lumMod val="20000"/>
              <a:lumOff val="80000"/>
              <a:alpha val="20000"/>
            </a:schemeClr>
          </a:solidFill>
          <a:ln w="6350">
            <a:solidFill>
              <a:schemeClr val="tx2">
                <a:lumMod val="20000"/>
                <a:lumOff val="80000"/>
              </a:schemeClr>
            </a:solidFill>
          </a:ln>
        </p:spPr>
      </p:cxnSp>
      <p:cxnSp>
        <p:nvCxnSpPr>
          <p:cNvPr id="104" name="Straight Connector 103">
            <a:extLst>
              <a:ext uri="{FF2B5EF4-FFF2-40B4-BE49-F238E27FC236}">
                <a16:creationId xmlns:a16="http://schemas.microsoft.com/office/drawing/2014/main" id="{08BAF0A2-8898-4B70-A485-F8BC22AD6B43}"/>
              </a:ext>
            </a:extLst>
          </p:cNvPr>
          <p:cNvCxnSpPr/>
          <p:nvPr/>
        </p:nvCxnSpPr>
        <p:spPr>
          <a:xfrm>
            <a:off x="535806" y="3741339"/>
            <a:ext cx="3417026" cy="0"/>
          </a:xfrm>
          <a:prstGeom prst="line">
            <a:avLst/>
          </a:prstGeom>
          <a:solidFill>
            <a:schemeClr val="tx2">
              <a:lumMod val="20000"/>
              <a:lumOff val="80000"/>
              <a:alpha val="20000"/>
            </a:schemeClr>
          </a:solidFill>
          <a:ln w="6350">
            <a:solidFill>
              <a:schemeClr val="tx2">
                <a:lumMod val="20000"/>
                <a:lumOff val="80000"/>
              </a:schemeClr>
            </a:solidFill>
          </a:ln>
        </p:spPr>
      </p:cxnSp>
      <p:cxnSp>
        <p:nvCxnSpPr>
          <p:cNvPr id="105" name="Straight Connector 104">
            <a:extLst>
              <a:ext uri="{FF2B5EF4-FFF2-40B4-BE49-F238E27FC236}">
                <a16:creationId xmlns:a16="http://schemas.microsoft.com/office/drawing/2014/main" id="{8D04126D-DDC6-4D25-9BBB-F5F0E60F73AD}"/>
              </a:ext>
            </a:extLst>
          </p:cNvPr>
          <p:cNvCxnSpPr/>
          <p:nvPr/>
        </p:nvCxnSpPr>
        <p:spPr>
          <a:xfrm>
            <a:off x="535806" y="4437876"/>
            <a:ext cx="3417026" cy="0"/>
          </a:xfrm>
          <a:prstGeom prst="line">
            <a:avLst/>
          </a:prstGeom>
          <a:solidFill>
            <a:schemeClr val="tx2">
              <a:lumMod val="20000"/>
              <a:lumOff val="80000"/>
              <a:alpha val="20000"/>
            </a:schemeClr>
          </a:solidFill>
          <a:ln w="6350">
            <a:solidFill>
              <a:schemeClr val="tx2">
                <a:lumMod val="20000"/>
                <a:lumOff val="80000"/>
              </a:schemeClr>
            </a:solidFill>
          </a:ln>
        </p:spPr>
      </p:cxnSp>
      <p:cxnSp>
        <p:nvCxnSpPr>
          <p:cNvPr id="108" name="Straight Connector 107">
            <a:extLst>
              <a:ext uri="{FF2B5EF4-FFF2-40B4-BE49-F238E27FC236}">
                <a16:creationId xmlns:a16="http://schemas.microsoft.com/office/drawing/2014/main" id="{14C88B3E-F8B5-4FE6-936F-E27607B31F8E}"/>
              </a:ext>
            </a:extLst>
          </p:cNvPr>
          <p:cNvCxnSpPr/>
          <p:nvPr/>
        </p:nvCxnSpPr>
        <p:spPr>
          <a:xfrm>
            <a:off x="535806" y="5134413"/>
            <a:ext cx="3417026" cy="0"/>
          </a:xfrm>
          <a:prstGeom prst="line">
            <a:avLst/>
          </a:prstGeom>
          <a:solidFill>
            <a:schemeClr val="tx2">
              <a:lumMod val="20000"/>
              <a:lumOff val="80000"/>
              <a:alpha val="20000"/>
            </a:schemeClr>
          </a:solidFill>
          <a:ln w="6350">
            <a:solidFill>
              <a:schemeClr val="tx2">
                <a:lumMod val="20000"/>
                <a:lumOff val="80000"/>
              </a:schemeClr>
            </a:solidFill>
          </a:ln>
        </p:spPr>
      </p:cxnSp>
      <p:grpSp>
        <p:nvGrpSpPr>
          <p:cNvPr id="3" name="Group 2">
            <a:extLst>
              <a:ext uri="{FF2B5EF4-FFF2-40B4-BE49-F238E27FC236}">
                <a16:creationId xmlns:a16="http://schemas.microsoft.com/office/drawing/2014/main" id="{B1F29180-3F7F-404B-94A1-50DB65527570}"/>
              </a:ext>
            </a:extLst>
          </p:cNvPr>
          <p:cNvGrpSpPr/>
          <p:nvPr/>
        </p:nvGrpSpPr>
        <p:grpSpPr>
          <a:xfrm>
            <a:off x="4570818" y="1249803"/>
            <a:ext cx="1916841" cy="482183"/>
            <a:chOff x="4570818" y="1249803"/>
            <a:chExt cx="1916841" cy="482183"/>
          </a:xfrm>
        </p:grpSpPr>
        <p:sp>
          <p:nvSpPr>
            <p:cNvPr id="148" name="TextBox 147">
              <a:extLst>
                <a:ext uri="{FF2B5EF4-FFF2-40B4-BE49-F238E27FC236}">
                  <a16:creationId xmlns:a16="http://schemas.microsoft.com/office/drawing/2014/main" id="{D44DFDC7-DC99-4B0B-BE03-DBE7E4CCA60A}"/>
                </a:ext>
              </a:extLst>
            </p:cNvPr>
            <p:cNvSpPr txBox="1"/>
            <p:nvPr/>
          </p:nvSpPr>
          <p:spPr>
            <a:xfrm>
              <a:off x="4704486" y="1249803"/>
              <a:ext cx="1783173" cy="482183"/>
            </a:xfrm>
            <a:prstGeom prst="rect">
              <a:avLst/>
            </a:prstGeom>
            <a:noFill/>
          </p:spPr>
          <p:txBody>
            <a:bodyPr wrap="square" rtlCol="0">
              <a:spAutoFit/>
            </a:bodyPr>
            <a:lstStyle/>
            <a:p>
              <a:pPr>
                <a:spcAft>
                  <a:spcPts val="400"/>
                </a:spcAft>
              </a:pPr>
              <a:r>
                <a:rPr lang="en-US" sz="1200" b="1" dirty="0">
                  <a:solidFill>
                    <a:schemeClr val="tx2"/>
                  </a:solidFill>
                  <a:latin typeface="Montserrat" panose="00000500000000000000" pitchFamily="50" charset="0"/>
                </a:rPr>
                <a:t>Phase 2 (NEXT)</a:t>
              </a:r>
            </a:p>
            <a:p>
              <a:pPr>
                <a:spcAft>
                  <a:spcPts val="400"/>
                </a:spcAft>
              </a:pPr>
              <a:r>
                <a:rPr lang="en-US" sz="1000" i="1" dirty="0">
                  <a:solidFill>
                    <a:schemeClr val="accent1">
                      <a:lumMod val="60000"/>
                      <a:lumOff val="40000"/>
                    </a:schemeClr>
                  </a:solidFill>
                  <a:latin typeface="Montserrat" panose="00000500000000000000" pitchFamily="50" charset="0"/>
                </a:rPr>
                <a:t>Medium Term - Enhance</a:t>
              </a:r>
            </a:p>
          </p:txBody>
        </p:sp>
        <p:sp>
          <p:nvSpPr>
            <p:cNvPr id="149" name="Oval 148">
              <a:extLst>
                <a:ext uri="{FF2B5EF4-FFF2-40B4-BE49-F238E27FC236}">
                  <a16:creationId xmlns:a16="http://schemas.microsoft.com/office/drawing/2014/main" id="{7A2D43B1-3B3F-4F0E-90E2-150751795294}"/>
                </a:ext>
              </a:extLst>
            </p:cNvPr>
            <p:cNvSpPr/>
            <p:nvPr/>
          </p:nvSpPr>
          <p:spPr>
            <a:xfrm>
              <a:off x="4570818" y="1347434"/>
              <a:ext cx="87312" cy="8731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8F69F96D-B94E-43FD-BDBB-2405B86E2C99}"/>
              </a:ext>
            </a:extLst>
          </p:cNvPr>
          <p:cNvGrpSpPr/>
          <p:nvPr/>
        </p:nvGrpSpPr>
        <p:grpSpPr>
          <a:xfrm>
            <a:off x="4570818" y="1962710"/>
            <a:ext cx="3001963" cy="254109"/>
            <a:chOff x="4570818" y="1962710"/>
            <a:chExt cx="3001963" cy="254109"/>
          </a:xfrm>
        </p:grpSpPr>
        <p:sp>
          <p:nvSpPr>
            <p:cNvPr id="178" name="TextBox 177">
              <a:extLst>
                <a:ext uri="{FF2B5EF4-FFF2-40B4-BE49-F238E27FC236}">
                  <a16:creationId xmlns:a16="http://schemas.microsoft.com/office/drawing/2014/main" id="{78D5B63A-71F1-49AA-84DE-EB0B5038FAB8}"/>
                </a:ext>
              </a:extLst>
            </p:cNvPr>
            <p:cNvSpPr txBox="1"/>
            <p:nvPr/>
          </p:nvSpPr>
          <p:spPr>
            <a:xfrm>
              <a:off x="4704486" y="1962710"/>
              <a:ext cx="2868295" cy="254109"/>
            </a:xfrm>
            <a:prstGeom prst="rect">
              <a:avLst/>
            </a:prstGeom>
            <a:noFill/>
          </p:spPr>
          <p:txBody>
            <a:bodyPr wrap="square" rtlCol="0">
              <a:spAutoFit/>
            </a:bodyPr>
            <a:lstStyle/>
            <a:p>
              <a:pPr>
                <a:lnSpc>
                  <a:spcPts val="1400"/>
                </a:lnSpc>
              </a:pPr>
              <a:r>
                <a:rPr lang="en-US" sz="900" dirty="0">
                  <a:latin typeface="Montserrat" panose="00000500000000000000" pitchFamily="50" charset="0"/>
                </a:rPr>
                <a:t>Collaborative coaching tools</a:t>
              </a:r>
            </a:p>
          </p:txBody>
        </p:sp>
        <p:sp>
          <p:nvSpPr>
            <p:cNvPr id="179" name="Oval 178">
              <a:extLst>
                <a:ext uri="{FF2B5EF4-FFF2-40B4-BE49-F238E27FC236}">
                  <a16:creationId xmlns:a16="http://schemas.microsoft.com/office/drawing/2014/main" id="{7294B81A-6738-49C8-992F-0FA2159E7E24}"/>
                </a:ext>
              </a:extLst>
            </p:cNvPr>
            <p:cNvSpPr/>
            <p:nvPr/>
          </p:nvSpPr>
          <p:spPr>
            <a:xfrm>
              <a:off x="4570818" y="2060037"/>
              <a:ext cx="87312" cy="8731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BADA7A0-ECD6-46CD-92ED-DA32C9153D83}"/>
              </a:ext>
            </a:extLst>
          </p:cNvPr>
          <p:cNvGrpSpPr/>
          <p:nvPr/>
        </p:nvGrpSpPr>
        <p:grpSpPr>
          <a:xfrm>
            <a:off x="4570818" y="2479711"/>
            <a:ext cx="3001963" cy="433645"/>
            <a:chOff x="4570818" y="2479711"/>
            <a:chExt cx="3001963" cy="433645"/>
          </a:xfrm>
        </p:grpSpPr>
        <p:sp>
          <p:nvSpPr>
            <p:cNvPr id="176" name="TextBox 175">
              <a:extLst>
                <a:ext uri="{FF2B5EF4-FFF2-40B4-BE49-F238E27FC236}">
                  <a16:creationId xmlns:a16="http://schemas.microsoft.com/office/drawing/2014/main" id="{A6A86D44-CAFD-4064-A88E-3725BE0F90D5}"/>
                </a:ext>
              </a:extLst>
            </p:cNvPr>
            <p:cNvSpPr txBox="1"/>
            <p:nvPr/>
          </p:nvSpPr>
          <p:spPr>
            <a:xfrm>
              <a:off x="4704486" y="2479711"/>
              <a:ext cx="2868295" cy="433645"/>
            </a:xfrm>
            <a:prstGeom prst="rect">
              <a:avLst/>
            </a:prstGeom>
            <a:noFill/>
          </p:spPr>
          <p:txBody>
            <a:bodyPr wrap="square" rtlCol="0">
              <a:spAutoFit/>
            </a:bodyPr>
            <a:lstStyle/>
            <a:p>
              <a:pPr>
                <a:lnSpc>
                  <a:spcPts val="1400"/>
                </a:lnSpc>
              </a:pPr>
              <a:r>
                <a:rPr lang="en-US" sz="900" dirty="0">
                  <a:latin typeface="Montserrat" panose="00000500000000000000" pitchFamily="50" charset="0"/>
                </a:rPr>
                <a:t>Advanced meeting agenda &amp; scheduling features (incl. coach selection w/bios)</a:t>
              </a:r>
            </a:p>
          </p:txBody>
        </p:sp>
        <p:sp>
          <p:nvSpPr>
            <p:cNvPr id="177" name="Oval 176">
              <a:extLst>
                <a:ext uri="{FF2B5EF4-FFF2-40B4-BE49-F238E27FC236}">
                  <a16:creationId xmlns:a16="http://schemas.microsoft.com/office/drawing/2014/main" id="{7B8F810D-0F65-40B6-ADE3-11B5F5B66C7B}"/>
                </a:ext>
              </a:extLst>
            </p:cNvPr>
            <p:cNvSpPr/>
            <p:nvPr/>
          </p:nvSpPr>
          <p:spPr>
            <a:xfrm>
              <a:off x="4570818" y="2577038"/>
              <a:ext cx="87312" cy="8731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037C2253-4C26-467E-8150-BEB63B81FC79}"/>
              </a:ext>
            </a:extLst>
          </p:cNvPr>
          <p:cNvGrpSpPr/>
          <p:nvPr/>
        </p:nvGrpSpPr>
        <p:grpSpPr>
          <a:xfrm>
            <a:off x="4570818" y="3176248"/>
            <a:ext cx="3001963" cy="254109"/>
            <a:chOff x="4570818" y="3176248"/>
            <a:chExt cx="3001963" cy="254109"/>
          </a:xfrm>
        </p:grpSpPr>
        <p:sp>
          <p:nvSpPr>
            <p:cNvPr id="174" name="TextBox 173">
              <a:extLst>
                <a:ext uri="{FF2B5EF4-FFF2-40B4-BE49-F238E27FC236}">
                  <a16:creationId xmlns:a16="http://schemas.microsoft.com/office/drawing/2014/main" id="{CBF28D3C-BA9B-4677-880A-D0CC0EABA6B0}"/>
                </a:ext>
              </a:extLst>
            </p:cNvPr>
            <p:cNvSpPr txBox="1"/>
            <p:nvPr/>
          </p:nvSpPr>
          <p:spPr>
            <a:xfrm>
              <a:off x="4704486" y="3176248"/>
              <a:ext cx="2868295" cy="254109"/>
            </a:xfrm>
            <a:prstGeom prst="rect">
              <a:avLst/>
            </a:prstGeom>
            <a:noFill/>
          </p:spPr>
          <p:txBody>
            <a:bodyPr wrap="square" rtlCol="0">
              <a:spAutoFit/>
            </a:bodyPr>
            <a:lstStyle/>
            <a:p>
              <a:pPr>
                <a:lnSpc>
                  <a:spcPts val="1400"/>
                </a:lnSpc>
              </a:pPr>
              <a:r>
                <a:rPr lang="en-US" sz="900" dirty="0">
                  <a:latin typeface="Montserrat" panose="00000500000000000000" pitchFamily="50" charset="0"/>
                </a:rPr>
                <a:t>Chat based assessment</a:t>
              </a:r>
            </a:p>
          </p:txBody>
        </p:sp>
        <p:sp>
          <p:nvSpPr>
            <p:cNvPr id="175" name="Oval 174">
              <a:extLst>
                <a:ext uri="{FF2B5EF4-FFF2-40B4-BE49-F238E27FC236}">
                  <a16:creationId xmlns:a16="http://schemas.microsoft.com/office/drawing/2014/main" id="{78FE7D34-9744-428E-9C86-D2A328894393}"/>
                </a:ext>
              </a:extLst>
            </p:cNvPr>
            <p:cNvSpPr/>
            <p:nvPr/>
          </p:nvSpPr>
          <p:spPr>
            <a:xfrm>
              <a:off x="4570818" y="3273575"/>
              <a:ext cx="87312" cy="8731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16DA0410-0F5C-46E1-BF6A-55EFB3ED0214}"/>
              </a:ext>
            </a:extLst>
          </p:cNvPr>
          <p:cNvGrpSpPr/>
          <p:nvPr/>
        </p:nvGrpSpPr>
        <p:grpSpPr>
          <a:xfrm>
            <a:off x="4570818" y="3693249"/>
            <a:ext cx="3001963" cy="433645"/>
            <a:chOff x="4570818" y="3693249"/>
            <a:chExt cx="3001963" cy="433645"/>
          </a:xfrm>
        </p:grpSpPr>
        <p:sp>
          <p:nvSpPr>
            <p:cNvPr id="172" name="TextBox 171">
              <a:extLst>
                <a:ext uri="{FF2B5EF4-FFF2-40B4-BE49-F238E27FC236}">
                  <a16:creationId xmlns:a16="http://schemas.microsoft.com/office/drawing/2014/main" id="{A56BA8B4-BF19-4750-A620-F936A2825295}"/>
                </a:ext>
              </a:extLst>
            </p:cNvPr>
            <p:cNvSpPr txBox="1"/>
            <p:nvPr/>
          </p:nvSpPr>
          <p:spPr>
            <a:xfrm>
              <a:off x="4704486" y="3693249"/>
              <a:ext cx="2868295" cy="433645"/>
            </a:xfrm>
            <a:prstGeom prst="rect">
              <a:avLst/>
            </a:prstGeom>
            <a:noFill/>
          </p:spPr>
          <p:txBody>
            <a:bodyPr wrap="square" rtlCol="0">
              <a:spAutoFit/>
            </a:bodyPr>
            <a:lstStyle/>
            <a:p>
              <a:pPr>
                <a:lnSpc>
                  <a:spcPts val="1400"/>
                </a:lnSpc>
              </a:pPr>
              <a:r>
                <a:rPr lang="en-US" sz="900" dirty="0">
                  <a:latin typeface="Montserrat" panose="00000500000000000000" pitchFamily="50" charset="0"/>
                </a:rPr>
                <a:t>Advisor monitoring tools and client engagement tools</a:t>
              </a:r>
            </a:p>
          </p:txBody>
        </p:sp>
        <p:sp>
          <p:nvSpPr>
            <p:cNvPr id="173" name="Oval 172">
              <a:extLst>
                <a:ext uri="{FF2B5EF4-FFF2-40B4-BE49-F238E27FC236}">
                  <a16:creationId xmlns:a16="http://schemas.microsoft.com/office/drawing/2014/main" id="{49E0F8D8-F4B8-4303-9BB0-CAE781B43FE8}"/>
                </a:ext>
              </a:extLst>
            </p:cNvPr>
            <p:cNvSpPr/>
            <p:nvPr/>
          </p:nvSpPr>
          <p:spPr>
            <a:xfrm>
              <a:off x="4570818" y="3790576"/>
              <a:ext cx="87312" cy="8731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20" name="Group 5119">
            <a:extLst>
              <a:ext uri="{FF2B5EF4-FFF2-40B4-BE49-F238E27FC236}">
                <a16:creationId xmlns:a16="http://schemas.microsoft.com/office/drawing/2014/main" id="{4F587329-8514-402E-9A18-19B570DFF12D}"/>
              </a:ext>
            </a:extLst>
          </p:cNvPr>
          <p:cNvGrpSpPr/>
          <p:nvPr/>
        </p:nvGrpSpPr>
        <p:grpSpPr>
          <a:xfrm>
            <a:off x="4570818" y="4389786"/>
            <a:ext cx="3001963" cy="613181"/>
            <a:chOff x="4570818" y="4358036"/>
            <a:chExt cx="3001963" cy="613181"/>
          </a:xfrm>
        </p:grpSpPr>
        <p:sp>
          <p:nvSpPr>
            <p:cNvPr id="170" name="TextBox 169">
              <a:extLst>
                <a:ext uri="{FF2B5EF4-FFF2-40B4-BE49-F238E27FC236}">
                  <a16:creationId xmlns:a16="http://schemas.microsoft.com/office/drawing/2014/main" id="{5B7CAAE5-B208-4637-9C32-D9CFE8B3494B}"/>
                </a:ext>
              </a:extLst>
            </p:cNvPr>
            <p:cNvSpPr txBox="1"/>
            <p:nvPr/>
          </p:nvSpPr>
          <p:spPr>
            <a:xfrm>
              <a:off x="4704486" y="4358036"/>
              <a:ext cx="2868295" cy="613181"/>
            </a:xfrm>
            <a:prstGeom prst="rect">
              <a:avLst/>
            </a:prstGeom>
            <a:noFill/>
          </p:spPr>
          <p:txBody>
            <a:bodyPr wrap="square" rtlCol="0">
              <a:spAutoFit/>
            </a:bodyPr>
            <a:lstStyle/>
            <a:p>
              <a:pPr>
                <a:lnSpc>
                  <a:spcPts val="1400"/>
                </a:lnSpc>
              </a:pPr>
              <a:r>
                <a:rPr lang="en-US" sz="900" dirty="0">
                  <a:latin typeface="Montserrat" panose="00000500000000000000" pitchFamily="50" charset="0"/>
                </a:rPr>
                <a:t>Content automation (content served based on rules, customer data profiles and actions in CMS)</a:t>
              </a:r>
            </a:p>
          </p:txBody>
        </p:sp>
        <p:sp>
          <p:nvSpPr>
            <p:cNvPr id="171" name="Oval 170">
              <a:extLst>
                <a:ext uri="{FF2B5EF4-FFF2-40B4-BE49-F238E27FC236}">
                  <a16:creationId xmlns:a16="http://schemas.microsoft.com/office/drawing/2014/main" id="{3F0F1C8E-49D1-4071-85DD-6A2F7411089C}"/>
                </a:ext>
              </a:extLst>
            </p:cNvPr>
            <p:cNvSpPr/>
            <p:nvPr/>
          </p:nvSpPr>
          <p:spPr>
            <a:xfrm>
              <a:off x="4570818" y="4455363"/>
              <a:ext cx="87312" cy="8731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5" name="Group 144">
            <a:extLst>
              <a:ext uri="{FF2B5EF4-FFF2-40B4-BE49-F238E27FC236}">
                <a16:creationId xmlns:a16="http://schemas.microsoft.com/office/drawing/2014/main" id="{857E84C1-3AE3-44B8-AA27-336FC3F39613}"/>
              </a:ext>
            </a:extLst>
          </p:cNvPr>
          <p:cNvGrpSpPr/>
          <p:nvPr/>
        </p:nvGrpSpPr>
        <p:grpSpPr>
          <a:xfrm>
            <a:off x="4570818" y="5265859"/>
            <a:ext cx="3001963" cy="433645"/>
            <a:chOff x="4570818" y="5234109"/>
            <a:chExt cx="3001963" cy="433645"/>
          </a:xfrm>
        </p:grpSpPr>
        <p:sp>
          <p:nvSpPr>
            <p:cNvPr id="168" name="TextBox 167">
              <a:extLst>
                <a:ext uri="{FF2B5EF4-FFF2-40B4-BE49-F238E27FC236}">
                  <a16:creationId xmlns:a16="http://schemas.microsoft.com/office/drawing/2014/main" id="{06C14101-7209-479B-A39A-36D3F1206E6A}"/>
                </a:ext>
              </a:extLst>
            </p:cNvPr>
            <p:cNvSpPr txBox="1"/>
            <p:nvPr/>
          </p:nvSpPr>
          <p:spPr>
            <a:xfrm>
              <a:off x="4704486" y="5234109"/>
              <a:ext cx="2868295" cy="433645"/>
            </a:xfrm>
            <a:prstGeom prst="rect">
              <a:avLst/>
            </a:prstGeom>
            <a:noFill/>
          </p:spPr>
          <p:txBody>
            <a:bodyPr wrap="square" rtlCol="0">
              <a:spAutoFit/>
            </a:bodyPr>
            <a:lstStyle/>
            <a:p>
              <a:pPr>
                <a:lnSpc>
                  <a:spcPts val="1400"/>
                </a:lnSpc>
              </a:pPr>
              <a:r>
                <a:rPr lang="en-US" sz="900" dirty="0">
                  <a:latin typeface="Montserrat" panose="00000500000000000000" pitchFamily="50" charset="0"/>
                </a:rPr>
                <a:t>Implement corporate sponsor employee health scorecards</a:t>
              </a:r>
            </a:p>
          </p:txBody>
        </p:sp>
        <p:sp>
          <p:nvSpPr>
            <p:cNvPr id="169" name="Oval 168">
              <a:extLst>
                <a:ext uri="{FF2B5EF4-FFF2-40B4-BE49-F238E27FC236}">
                  <a16:creationId xmlns:a16="http://schemas.microsoft.com/office/drawing/2014/main" id="{583E5861-9ED8-4E54-9A15-42D778ABEB89}"/>
                </a:ext>
              </a:extLst>
            </p:cNvPr>
            <p:cNvSpPr/>
            <p:nvPr/>
          </p:nvSpPr>
          <p:spPr>
            <a:xfrm>
              <a:off x="4570818" y="5331436"/>
              <a:ext cx="87312" cy="8731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8" name="Straight Connector 157">
            <a:extLst>
              <a:ext uri="{FF2B5EF4-FFF2-40B4-BE49-F238E27FC236}">
                <a16:creationId xmlns:a16="http://schemas.microsoft.com/office/drawing/2014/main" id="{6AB91D98-8029-4D0A-AA7B-5EB4AC136E99}"/>
              </a:ext>
            </a:extLst>
          </p:cNvPr>
          <p:cNvCxnSpPr/>
          <p:nvPr/>
        </p:nvCxnSpPr>
        <p:spPr>
          <a:xfrm>
            <a:off x="4387487" y="2348265"/>
            <a:ext cx="3417026" cy="0"/>
          </a:xfrm>
          <a:prstGeom prst="line">
            <a:avLst/>
          </a:prstGeom>
          <a:solidFill>
            <a:schemeClr val="tx2">
              <a:lumMod val="20000"/>
              <a:lumOff val="80000"/>
              <a:alpha val="20000"/>
            </a:schemeClr>
          </a:solidFill>
          <a:ln w="6350">
            <a:solidFill>
              <a:schemeClr val="tx2">
                <a:lumMod val="20000"/>
                <a:lumOff val="80000"/>
              </a:schemeClr>
            </a:solidFill>
          </a:ln>
        </p:spPr>
      </p:cxnSp>
      <p:cxnSp>
        <p:nvCxnSpPr>
          <p:cNvPr id="159" name="Straight Connector 158">
            <a:extLst>
              <a:ext uri="{FF2B5EF4-FFF2-40B4-BE49-F238E27FC236}">
                <a16:creationId xmlns:a16="http://schemas.microsoft.com/office/drawing/2014/main" id="{D1918561-752B-4B5F-A0C3-3CD2639F2DE3}"/>
              </a:ext>
            </a:extLst>
          </p:cNvPr>
          <p:cNvCxnSpPr/>
          <p:nvPr/>
        </p:nvCxnSpPr>
        <p:spPr>
          <a:xfrm>
            <a:off x="4387487" y="3044802"/>
            <a:ext cx="3417026" cy="0"/>
          </a:xfrm>
          <a:prstGeom prst="line">
            <a:avLst/>
          </a:prstGeom>
          <a:solidFill>
            <a:schemeClr val="tx2">
              <a:lumMod val="20000"/>
              <a:lumOff val="80000"/>
              <a:alpha val="20000"/>
            </a:schemeClr>
          </a:solidFill>
          <a:ln w="6350">
            <a:solidFill>
              <a:schemeClr val="tx2">
                <a:lumMod val="20000"/>
                <a:lumOff val="80000"/>
              </a:schemeClr>
            </a:solidFill>
          </a:ln>
        </p:spPr>
      </p:cxnSp>
      <p:cxnSp>
        <p:nvCxnSpPr>
          <p:cNvPr id="160" name="Straight Connector 159">
            <a:extLst>
              <a:ext uri="{FF2B5EF4-FFF2-40B4-BE49-F238E27FC236}">
                <a16:creationId xmlns:a16="http://schemas.microsoft.com/office/drawing/2014/main" id="{3AD98016-CD8E-48BD-A499-37D29BE2EC31}"/>
              </a:ext>
            </a:extLst>
          </p:cNvPr>
          <p:cNvCxnSpPr/>
          <p:nvPr/>
        </p:nvCxnSpPr>
        <p:spPr>
          <a:xfrm>
            <a:off x="4387487" y="3561803"/>
            <a:ext cx="3417026" cy="0"/>
          </a:xfrm>
          <a:prstGeom prst="line">
            <a:avLst/>
          </a:prstGeom>
          <a:solidFill>
            <a:schemeClr val="tx2">
              <a:lumMod val="20000"/>
              <a:lumOff val="80000"/>
              <a:alpha val="20000"/>
            </a:schemeClr>
          </a:solidFill>
          <a:ln w="6350">
            <a:solidFill>
              <a:schemeClr val="tx2">
                <a:lumMod val="20000"/>
                <a:lumOff val="80000"/>
              </a:schemeClr>
            </a:solidFill>
          </a:ln>
        </p:spPr>
      </p:cxnSp>
      <p:cxnSp>
        <p:nvCxnSpPr>
          <p:cNvPr id="161" name="Straight Connector 160">
            <a:extLst>
              <a:ext uri="{FF2B5EF4-FFF2-40B4-BE49-F238E27FC236}">
                <a16:creationId xmlns:a16="http://schemas.microsoft.com/office/drawing/2014/main" id="{133AC786-43A6-4543-9EA2-6AD837F1F010}"/>
              </a:ext>
            </a:extLst>
          </p:cNvPr>
          <p:cNvCxnSpPr/>
          <p:nvPr/>
        </p:nvCxnSpPr>
        <p:spPr>
          <a:xfrm>
            <a:off x="4387487" y="4258340"/>
            <a:ext cx="3417026" cy="0"/>
          </a:xfrm>
          <a:prstGeom prst="line">
            <a:avLst/>
          </a:prstGeom>
          <a:solidFill>
            <a:schemeClr val="tx2">
              <a:lumMod val="20000"/>
              <a:lumOff val="80000"/>
              <a:alpha val="20000"/>
            </a:schemeClr>
          </a:solidFill>
          <a:ln w="6350">
            <a:solidFill>
              <a:schemeClr val="tx2">
                <a:lumMod val="20000"/>
                <a:lumOff val="80000"/>
              </a:schemeClr>
            </a:solidFill>
          </a:ln>
        </p:spPr>
      </p:cxnSp>
      <p:cxnSp>
        <p:nvCxnSpPr>
          <p:cNvPr id="162" name="Straight Connector 161">
            <a:extLst>
              <a:ext uri="{FF2B5EF4-FFF2-40B4-BE49-F238E27FC236}">
                <a16:creationId xmlns:a16="http://schemas.microsoft.com/office/drawing/2014/main" id="{A1D5BAC6-F4C2-4BA2-8514-90FD7991C9CB}"/>
              </a:ext>
            </a:extLst>
          </p:cNvPr>
          <p:cNvCxnSpPr/>
          <p:nvPr/>
        </p:nvCxnSpPr>
        <p:spPr>
          <a:xfrm>
            <a:off x="4387487" y="5134413"/>
            <a:ext cx="3417026" cy="0"/>
          </a:xfrm>
          <a:prstGeom prst="line">
            <a:avLst/>
          </a:prstGeom>
          <a:solidFill>
            <a:schemeClr val="tx2">
              <a:lumMod val="20000"/>
              <a:lumOff val="80000"/>
              <a:alpha val="20000"/>
            </a:schemeClr>
          </a:solidFill>
          <a:ln w="6350">
            <a:solidFill>
              <a:schemeClr val="tx2">
                <a:lumMod val="20000"/>
                <a:lumOff val="80000"/>
              </a:schemeClr>
            </a:solidFill>
          </a:ln>
        </p:spPr>
      </p:cxnSp>
      <p:grpSp>
        <p:nvGrpSpPr>
          <p:cNvPr id="5" name="Group 4">
            <a:extLst>
              <a:ext uri="{FF2B5EF4-FFF2-40B4-BE49-F238E27FC236}">
                <a16:creationId xmlns:a16="http://schemas.microsoft.com/office/drawing/2014/main" id="{7BF6042A-0A97-42FD-AC25-992FC9A8584B}"/>
              </a:ext>
            </a:extLst>
          </p:cNvPr>
          <p:cNvGrpSpPr/>
          <p:nvPr/>
        </p:nvGrpSpPr>
        <p:grpSpPr>
          <a:xfrm>
            <a:off x="8422499" y="1249803"/>
            <a:ext cx="1761037" cy="482183"/>
            <a:chOff x="8422499" y="1249803"/>
            <a:chExt cx="1761037" cy="482183"/>
          </a:xfrm>
        </p:grpSpPr>
        <p:sp>
          <p:nvSpPr>
            <p:cNvPr id="182" name="TextBox 181">
              <a:extLst>
                <a:ext uri="{FF2B5EF4-FFF2-40B4-BE49-F238E27FC236}">
                  <a16:creationId xmlns:a16="http://schemas.microsoft.com/office/drawing/2014/main" id="{D8217E24-34A4-4878-821A-62451C38B00E}"/>
                </a:ext>
              </a:extLst>
            </p:cNvPr>
            <p:cNvSpPr txBox="1"/>
            <p:nvPr/>
          </p:nvSpPr>
          <p:spPr>
            <a:xfrm>
              <a:off x="8556167" y="1249803"/>
              <a:ext cx="1627369" cy="482183"/>
            </a:xfrm>
            <a:prstGeom prst="rect">
              <a:avLst/>
            </a:prstGeom>
            <a:noFill/>
          </p:spPr>
          <p:txBody>
            <a:bodyPr wrap="square" rtlCol="0">
              <a:spAutoFit/>
            </a:bodyPr>
            <a:lstStyle/>
            <a:p>
              <a:pPr>
                <a:spcAft>
                  <a:spcPts val="400"/>
                </a:spcAft>
              </a:pPr>
              <a:r>
                <a:rPr lang="en-US" sz="1200" b="1" dirty="0">
                  <a:solidFill>
                    <a:schemeClr val="tx2"/>
                  </a:solidFill>
                  <a:latin typeface="Montserrat" panose="00000500000000000000" pitchFamily="50" charset="0"/>
                </a:rPr>
                <a:t>Phase 3 (LATER)</a:t>
              </a:r>
            </a:p>
            <a:p>
              <a:pPr>
                <a:spcAft>
                  <a:spcPts val="400"/>
                </a:spcAft>
              </a:pPr>
              <a:r>
                <a:rPr lang="en-US" sz="1000" i="1" dirty="0">
                  <a:solidFill>
                    <a:schemeClr val="accent3"/>
                  </a:solidFill>
                  <a:latin typeface="Montserrat" panose="00000500000000000000" pitchFamily="50" charset="0"/>
                </a:rPr>
                <a:t>Long Term - Innovate</a:t>
              </a:r>
            </a:p>
          </p:txBody>
        </p:sp>
        <p:sp>
          <p:nvSpPr>
            <p:cNvPr id="183" name="Oval 182">
              <a:extLst>
                <a:ext uri="{FF2B5EF4-FFF2-40B4-BE49-F238E27FC236}">
                  <a16:creationId xmlns:a16="http://schemas.microsoft.com/office/drawing/2014/main" id="{15C6CAEC-91FC-424E-9C0D-89E2E32EB43C}"/>
                </a:ext>
              </a:extLst>
            </p:cNvPr>
            <p:cNvSpPr/>
            <p:nvPr/>
          </p:nvSpPr>
          <p:spPr>
            <a:xfrm>
              <a:off x="8422499" y="1347434"/>
              <a:ext cx="87312" cy="8731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E9015BE0-149A-4DA2-9272-25EC595735AC}"/>
              </a:ext>
            </a:extLst>
          </p:cNvPr>
          <p:cNvGrpSpPr/>
          <p:nvPr/>
        </p:nvGrpSpPr>
        <p:grpSpPr>
          <a:xfrm>
            <a:off x="8422499" y="1962710"/>
            <a:ext cx="3001963" cy="254109"/>
            <a:chOff x="8422499" y="1962710"/>
            <a:chExt cx="3001963" cy="254109"/>
          </a:xfrm>
        </p:grpSpPr>
        <p:sp>
          <p:nvSpPr>
            <p:cNvPr id="212" name="TextBox 211">
              <a:extLst>
                <a:ext uri="{FF2B5EF4-FFF2-40B4-BE49-F238E27FC236}">
                  <a16:creationId xmlns:a16="http://schemas.microsoft.com/office/drawing/2014/main" id="{AEF0BD3A-1163-4A82-BE8D-7EE377BE2334}"/>
                </a:ext>
              </a:extLst>
            </p:cNvPr>
            <p:cNvSpPr txBox="1"/>
            <p:nvPr/>
          </p:nvSpPr>
          <p:spPr>
            <a:xfrm>
              <a:off x="8556167" y="1962710"/>
              <a:ext cx="2868295" cy="254109"/>
            </a:xfrm>
            <a:prstGeom prst="rect">
              <a:avLst/>
            </a:prstGeom>
            <a:noFill/>
          </p:spPr>
          <p:txBody>
            <a:bodyPr wrap="square" rtlCol="0">
              <a:spAutoFit/>
            </a:bodyPr>
            <a:lstStyle/>
            <a:p>
              <a:pPr>
                <a:lnSpc>
                  <a:spcPts val="1400"/>
                </a:lnSpc>
              </a:pPr>
              <a:r>
                <a:rPr lang="en-US" sz="900" dirty="0">
                  <a:latin typeface="Montserrat" panose="00000500000000000000" pitchFamily="50" charset="0"/>
                </a:rPr>
                <a:t>Implement advisor recommendations tools</a:t>
              </a:r>
            </a:p>
          </p:txBody>
        </p:sp>
        <p:sp>
          <p:nvSpPr>
            <p:cNvPr id="213" name="Oval 212">
              <a:extLst>
                <a:ext uri="{FF2B5EF4-FFF2-40B4-BE49-F238E27FC236}">
                  <a16:creationId xmlns:a16="http://schemas.microsoft.com/office/drawing/2014/main" id="{0038262B-A0C9-4092-9DA7-CF0B1B4E3760}"/>
                </a:ext>
              </a:extLst>
            </p:cNvPr>
            <p:cNvSpPr/>
            <p:nvPr/>
          </p:nvSpPr>
          <p:spPr>
            <a:xfrm>
              <a:off x="8422499" y="2060037"/>
              <a:ext cx="87312" cy="8731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33A08EA5-2D65-4C30-A6AF-5C75B1F65E80}"/>
              </a:ext>
            </a:extLst>
          </p:cNvPr>
          <p:cNvGrpSpPr/>
          <p:nvPr/>
        </p:nvGrpSpPr>
        <p:grpSpPr>
          <a:xfrm>
            <a:off x="8422499" y="2479711"/>
            <a:ext cx="3001963" cy="433645"/>
            <a:chOff x="8422499" y="2479711"/>
            <a:chExt cx="3001963" cy="433645"/>
          </a:xfrm>
        </p:grpSpPr>
        <p:sp>
          <p:nvSpPr>
            <p:cNvPr id="210" name="TextBox 209">
              <a:extLst>
                <a:ext uri="{FF2B5EF4-FFF2-40B4-BE49-F238E27FC236}">
                  <a16:creationId xmlns:a16="http://schemas.microsoft.com/office/drawing/2014/main" id="{FEBD15E9-25B3-4DA4-B5FC-4D0007F03015}"/>
                </a:ext>
              </a:extLst>
            </p:cNvPr>
            <p:cNvSpPr txBox="1"/>
            <p:nvPr/>
          </p:nvSpPr>
          <p:spPr>
            <a:xfrm>
              <a:off x="8556167" y="2479711"/>
              <a:ext cx="2868295" cy="433645"/>
            </a:xfrm>
            <a:prstGeom prst="rect">
              <a:avLst/>
            </a:prstGeom>
            <a:noFill/>
          </p:spPr>
          <p:txBody>
            <a:bodyPr wrap="square" rtlCol="0">
              <a:spAutoFit/>
            </a:bodyPr>
            <a:lstStyle/>
            <a:p>
              <a:pPr>
                <a:lnSpc>
                  <a:spcPts val="1400"/>
                </a:lnSpc>
              </a:pPr>
              <a:r>
                <a:rPr lang="en-US" sz="900" dirty="0">
                  <a:latin typeface="Montserrat" panose="00000500000000000000" pitchFamily="50" charset="0"/>
                </a:rPr>
                <a:t>Implement coaching video conferencing and collaborative tools</a:t>
              </a:r>
            </a:p>
          </p:txBody>
        </p:sp>
        <p:sp>
          <p:nvSpPr>
            <p:cNvPr id="211" name="Oval 210">
              <a:extLst>
                <a:ext uri="{FF2B5EF4-FFF2-40B4-BE49-F238E27FC236}">
                  <a16:creationId xmlns:a16="http://schemas.microsoft.com/office/drawing/2014/main" id="{44A608CE-6330-4EF8-83A3-03EE727DC9A9}"/>
                </a:ext>
              </a:extLst>
            </p:cNvPr>
            <p:cNvSpPr/>
            <p:nvPr/>
          </p:nvSpPr>
          <p:spPr>
            <a:xfrm>
              <a:off x="8422499" y="2577038"/>
              <a:ext cx="87312" cy="8731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BB5F80C2-F205-4BF7-9177-B869986526D0}"/>
              </a:ext>
            </a:extLst>
          </p:cNvPr>
          <p:cNvGrpSpPr/>
          <p:nvPr/>
        </p:nvGrpSpPr>
        <p:grpSpPr>
          <a:xfrm>
            <a:off x="8422499" y="3176248"/>
            <a:ext cx="3001963" cy="613181"/>
            <a:chOff x="8422499" y="3176248"/>
            <a:chExt cx="3001963" cy="613181"/>
          </a:xfrm>
        </p:grpSpPr>
        <p:sp>
          <p:nvSpPr>
            <p:cNvPr id="208" name="TextBox 207">
              <a:extLst>
                <a:ext uri="{FF2B5EF4-FFF2-40B4-BE49-F238E27FC236}">
                  <a16:creationId xmlns:a16="http://schemas.microsoft.com/office/drawing/2014/main" id="{D6DD38B9-B2E7-45C1-9637-D02D314ABDB1}"/>
                </a:ext>
              </a:extLst>
            </p:cNvPr>
            <p:cNvSpPr txBox="1"/>
            <p:nvPr/>
          </p:nvSpPr>
          <p:spPr>
            <a:xfrm>
              <a:off x="8556167" y="3176248"/>
              <a:ext cx="2868295" cy="613181"/>
            </a:xfrm>
            <a:prstGeom prst="rect">
              <a:avLst/>
            </a:prstGeom>
            <a:noFill/>
          </p:spPr>
          <p:txBody>
            <a:bodyPr wrap="square" rtlCol="0">
              <a:spAutoFit/>
            </a:bodyPr>
            <a:lstStyle/>
            <a:p>
              <a:pPr>
                <a:lnSpc>
                  <a:spcPts val="1400"/>
                </a:lnSpc>
              </a:pPr>
              <a:r>
                <a:rPr lang="en-US" sz="900" dirty="0">
                  <a:latin typeface="Montserrat" panose="00000500000000000000" pitchFamily="50" charset="0"/>
                </a:rPr>
                <a:t>Financial advisor client automation tools (better manage clients at scale and provide custom content)</a:t>
              </a:r>
            </a:p>
          </p:txBody>
        </p:sp>
        <p:sp>
          <p:nvSpPr>
            <p:cNvPr id="209" name="Oval 208">
              <a:extLst>
                <a:ext uri="{FF2B5EF4-FFF2-40B4-BE49-F238E27FC236}">
                  <a16:creationId xmlns:a16="http://schemas.microsoft.com/office/drawing/2014/main" id="{38BAE5E5-6197-429F-A237-E57AC21980E3}"/>
                </a:ext>
              </a:extLst>
            </p:cNvPr>
            <p:cNvSpPr/>
            <p:nvPr/>
          </p:nvSpPr>
          <p:spPr>
            <a:xfrm>
              <a:off x="8422499" y="3273575"/>
              <a:ext cx="87312" cy="8731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C521B8A6-745B-4BD9-9E69-39D2B119001A}"/>
              </a:ext>
            </a:extLst>
          </p:cNvPr>
          <p:cNvGrpSpPr/>
          <p:nvPr/>
        </p:nvGrpSpPr>
        <p:grpSpPr>
          <a:xfrm>
            <a:off x="8422499" y="4052321"/>
            <a:ext cx="3001963" cy="433645"/>
            <a:chOff x="8422499" y="4052321"/>
            <a:chExt cx="3001963" cy="433645"/>
          </a:xfrm>
        </p:grpSpPr>
        <p:sp>
          <p:nvSpPr>
            <p:cNvPr id="206" name="TextBox 205">
              <a:extLst>
                <a:ext uri="{FF2B5EF4-FFF2-40B4-BE49-F238E27FC236}">
                  <a16:creationId xmlns:a16="http://schemas.microsoft.com/office/drawing/2014/main" id="{361DBAA4-88A2-4930-B642-9532066B5E88}"/>
                </a:ext>
              </a:extLst>
            </p:cNvPr>
            <p:cNvSpPr txBox="1"/>
            <p:nvPr/>
          </p:nvSpPr>
          <p:spPr>
            <a:xfrm>
              <a:off x="8556167" y="4052321"/>
              <a:ext cx="2868295" cy="433645"/>
            </a:xfrm>
            <a:prstGeom prst="rect">
              <a:avLst/>
            </a:prstGeom>
            <a:noFill/>
          </p:spPr>
          <p:txBody>
            <a:bodyPr wrap="square" rtlCol="0">
              <a:spAutoFit/>
            </a:bodyPr>
            <a:lstStyle/>
            <a:p>
              <a:pPr>
                <a:lnSpc>
                  <a:spcPts val="1400"/>
                </a:lnSpc>
              </a:pPr>
              <a:r>
                <a:rPr lang="en-US" sz="900" dirty="0">
                  <a:latin typeface="Montserrat" panose="00000500000000000000" pitchFamily="50" charset="0"/>
                </a:rPr>
                <a:t>Notifications center and custom alerts for Advisors</a:t>
              </a:r>
            </a:p>
          </p:txBody>
        </p:sp>
        <p:sp>
          <p:nvSpPr>
            <p:cNvPr id="207" name="Oval 206">
              <a:extLst>
                <a:ext uri="{FF2B5EF4-FFF2-40B4-BE49-F238E27FC236}">
                  <a16:creationId xmlns:a16="http://schemas.microsoft.com/office/drawing/2014/main" id="{64ADEEA0-FE20-42AE-8688-18D32DBBC013}"/>
                </a:ext>
              </a:extLst>
            </p:cNvPr>
            <p:cNvSpPr/>
            <p:nvPr/>
          </p:nvSpPr>
          <p:spPr>
            <a:xfrm>
              <a:off x="8422499" y="4149648"/>
              <a:ext cx="87312" cy="8731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A90A407B-8A68-4BA8-A8B5-BE267F6FF56E}"/>
              </a:ext>
            </a:extLst>
          </p:cNvPr>
          <p:cNvGrpSpPr/>
          <p:nvPr/>
        </p:nvGrpSpPr>
        <p:grpSpPr>
          <a:xfrm>
            <a:off x="8422499" y="4748858"/>
            <a:ext cx="3001963" cy="254109"/>
            <a:chOff x="8422499" y="4748858"/>
            <a:chExt cx="3001963" cy="254109"/>
          </a:xfrm>
        </p:grpSpPr>
        <p:sp>
          <p:nvSpPr>
            <p:cNvPr id="204" name="TextBox 203">
              <a:extLst>
                <a:ext uri="{FF2B5EF4-FFF2-40B4-BE49-F238E27FC236}">
                  <a16:creationId xmlns:a16="http://schemas.microsoft.com/office/drawing/2014/main" id="{6303CC2B-2294-48A5-A999-D57C47F795EA}"/>
                </a:ext>
              </a:extLst>
            </p:cNvPr>
            <p:cNvSpPr txBox="1"/>
            <p:nvPr/>
          </p:nvSpPr>
          <p:spPr>
            <a:xfrm>
              <a:off x="8556167" y="4748858"/>
              <a:ext cx="2868295" cy="254109"/>
            </a:xfrm>
            <a:prstGeom prst="rect">
              <a:avLst/>
            </a:prstGeom>
            <a:noFill/>
          </p:spPr>
          <p:txBody>
            <a:bodyPr wrap="square" rtlCol="0">
              <a:spAutoFit/>
            </a:bodyPr>
            <a:lstStyle/>
            <a:p>
              <a:pPr>
                <a:lnSpc>
                  <a:spcPts val="1400"/>
                </a:lnSpc>
              </a:pPr>
              <a:r>
                <a:rPr lang="en-US" sz="900" dirty="0">
                  <a:latin typeface="Montserrat" panose="00000500000000000000" pitchFamily="50" charset="0"/>
                </a:rPr>
                <a:t>Advisor client progress reports</a:t>
              </a:r>
            </a:p>
          </p:txBody>
        </p:sp>
        <p:sp>
          <p:nvSpPr>
            <p:cNvPr id="205" name="Oval 204">
              <a:extLst>
                <a:ext uri="{FF2B5EF4-FFF2-40B4-BE49-F238E27FC236}">
                  <a16:creationId xmlns:a16="http://schemas.microsoft.com/office/drawing/2014/main" id="{4CD434A8-6F1F-4F1A-9422-E881AD7C6ECB}"/>
                </a:ext>
              </a:extLst>
            </p:cNvPr>
            <p:cNvSpPr/>
            <p:nvPr/>
          </p:nvSpPr>
          <p:spPr>
            <a:xfrm>
              <a:off x="8422499" y="4846185"/>
              <a:ext cx="87312" cy="8731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92" name="Straight Connector 191">
            <a:extLst>
              <a:ext uri="{FF2B5EF4-FFF2-40B4-BE49-F238E27FC236}">
                <a16:creationId xmlns:a16="http://schemas.microsoft.com/office/drawing/2014/main" id="{A9224F52-1BF6-4733-A16C-2C959EE98F79}"/>
              </a:ext>
            </a:extLst>
          </p:cNvPr>
          <p:cNvCxnSpPr/>
          <p:nvPr/>
        </p:nvCxnSpPr>
        <p:spPr>
          <a:xfrm>
            <a:off x="8239168" y="2348265"/>
            <a:ext cx="3417026" cy="0"/>
          </a:xfrm>
          <a:prstGeom prst="line">
            <a:avLst/>
          </a:prstGeom>
          <a:solidFill>
            <a:schemeClr val="tx2">
              <a:lumMod val="20000"/>
              <a:lumOff val="80000"/>
              <a:alpha val="20000"/>
            </a:schemeClr>
          </a:solidFill>
          <a:ln w="6350">
            <a:solidFill>
              <a:schemeClr val="tx2">
                <a:lumMod val="20000"/>
                <a:lumOff val="80000"/>
              </a:schemeClr>
            </a:solidFill>
          </a:ln>
        </p:spPr>
      </p:cxnSp>
      <p:cxnSp>
        <p:nvCxnSpPr>
          <p:cNvPr id="193" name="Straight Connector 192">
            <a:extLst>
              <a:ext uri="{FF2B5EF4-FFF2-40B4-BE49-F238E27FC236}">
                <a16:creationId xmlns:a16="http://schemas.microsoft.com/office/drawing/2014/main" id="{BE932A2F-3FEB-4049-858B-8C0DD46EA68E}"/>
              </a:ext>
            </a:extLst>
          </p:cNvPr>
          <p:cNvCxnSpPr/>
          <p:nvPr/>
        </p:nvCxnSpPr>
        <p:spPr>
          <a:xfrm>
            <a:off x="8239168" y="3044802"/>
            <a:ext cx="3417026" cy="0"/>
          </a:xfrm>
          <a:prstGeom prst="line">
            <a:avLst/>
          </a:prstGeom>
          <a:solidFill>
            <a:schemeClr val="tx2">
              <a:lumMod val="20000"/>
              <a:lumOff val="80000"/>
              <a:alpha val="20000"/>
            </a:schemeClr>
          </a:solidFill>
          <a:ln w="6350">
            <a:solidFill>
              <a:schemeClr val="tx2">
                <a:lumMod val="20000"/>
                <a:lumOff val="80000"/>
              </a:schemeClr>
            </a:solidFill>
          </a:ln>
        </p:spPr>
      </p:cxnSp>
      <p:cxnSp>
        <p:nvCxnSpPr>
          <p:cNvPr id="194" name="Straight Connector 193">
            <a:extLst>
              <a:ext uri="{FF2B5EF4-FFF2-40B4-BE49-F238E27FC236}">
                <a16:creationId xmlns:a16="http://schemas.microsoft.com/office/drawing/2014/main" id="{FA2B63AD-451F-42A3-BF50-FFAE5EAA2D4D}"/>
              </a:ext>
            </a:extLst>
          </p:cNvPr>
          <p:cNvCxnSpPr/>
          <p:nvPr/>
        </p:nvCxnSpPr>
        <p:spPr>
          <a:xfrm>
            <a:off x="8239168" y="3920875"/>
            <a:ext cx="3417026" cy="0"/>
          </a:xfrm>
          <a:prstGeom prst="line">
            <a:avLst/>
          </a:prstGeom>
          <a:solidFill>
            <a:schemeClr val="tx2">
              <a:lumMod val="20000"/>
              <a:lumOff val="80000"/>
              <a:alpha val="20000"/>
            </a:schemeClr>
          </a:solidFill>
          <a:ln w="6350">
            <a:solidFill>
              <a:schemeClr val="tx2">
                <a:lumMod val="20000"/>
                <a:lumOff val="80000"/>
              </a:schemeClr>
            </a:solidFill>
          </a:ln>
        </p:spPr>
      </p:cxnSp>
      <p:cxnSp>
        <p:nvCxnSpPr>
          <p:cNvPr id="195" name="Straight Connector 194">
            <a:extLst>
              <a:ext uri="{FF2B5EF4-FFF2-40B4-BE49-F238E27FC236}">
                <a16:creationId xmlns:a16="http://schemas.microsoft.com/office/drawing/2014/main" id="{026C6ED9-FBC0-49B5-A229-23AF02A9245B}"/>
              </a:ext>
            </a:extLst>
          </p:cNvPr>
          <p:cNvCxnSpPr/>
          <p:nvPr/>
        </p:nvCxnSpPr>
        <p:spPr>
          <a:xfrm>
            <a:off x="8239168" y="4617412"/>
            <a:ext cx="3417026" cy="0"/>
          </a:xfrm>
          <a:prstGeom prst="line">
            <a:avLst/>
          </a:prstGeom>
          <a:solidFill>
            <a:schemeClr val="tx2">
              <a:lumMod val="20000"/>
              <a:lumOff val="80000"/>
              <a:alpha val="20000"/>
            </a:schemeClr>
          </a:solidFill>
          <a:ln w="6350">
            <a:solidFill>
              <a:schemeClr val="tx2">
                <a:lumMod val="20000"/>
                <a:lumOff val="80000"/>
              </a:schemeClr>
            </a:solidFill>
          </a:ln>
        </p:spPr>
      </p:cxnSp>
    </p:spTree>
    <p:extLst>
      <p:ext uri="{BB962C8B-B14F-4D97-AF65-F5344CB8AC3E}">
        <p14:creationId xmlns:p14="http://schemas.microsoft.com/office/powerpoint/2010/main" val="3606216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1000" fill="hold"/>
                                        <p:tgtEl>
                                          <p:spTgt spid="6"/>
                                        </p:tgtEl>
                                        <p:attrNameLst>
                                          <p:attrName>ppt_w</p:attrName>
                                        </p:attrNameLst>
                                      </p:cBhvr>
                                      <p:tavLst>
                                        <p:tav tm="0">
                                          <p:val>
                                            <p:fltVal val="0"/>
                                          </p:val>
                                        </p:tav>
                                        <p:tav tm="100000">
                                          <p:val>
                                            <p:strVal val="#ppt_w"/>
                                          </p:val>
                                        </p:tav>
                                      </p:tavLst>
                                    </p:anim>
                                    <p:anim calcmode="lin" valueType="num">
                                      <p:cBhvr>
                                        <p:cTn id="12" dur="1000" fill="hold"/>
                                        <p:tgtEl>
                                          <p:spTgt spid="6"/>
                                        </p:tgtEl>
                                        <p:attrNameLst>
                                          <p:attrName>ppt_h</p:attrName>
                                        </p:attrNameLst>
                                      </p:cBhvr>
                                      <p:tavLst>
                                        <p:tav tm="0">
                                          <p:val>
                                            <p:strVal val="#ppt_h"/>
                                          </p:val>
                                        </p:tav>
                                        <p:tav tm="100000">
                                          <p:val>
                                            <p:strVal val="#ppt_h"/>
                                          </p:val>
                                        </p:tav>
                                      </p:tavLst>
                                    </p:anim>
                                  </p:childTnLst>
                                </p:cTn>
                              </p:par>
                              <p:par>
                                <p:cTn id="13" presetID="17" presetClass="entr" presetSubtype="1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1000" fill="hold"/>
                                        <p:tgtEl>
                                          <p:spTgt spid="8"/>
                                        </p:tgtEl>
                                        <p:attrNameLst>
                                          <p:attrName>ppt_w</p:attrName>
                                        </p:attrNameLst>
                                      </p:cBhvr>
                                      <p:tavLst>
                                        <p:tav tm="0">
                                          <p:val>
                                            <p:fltVal val="0"/>
                                          </p:val>
                                        </p:tav>
                                        <p:tav tm="100000">
                                          <p:val>
                                            <p:strVal val="#ppt_w"/>
                                          </p:val>
                                        </p:tav>
                                      </p:tavLst>
                                    </p:anim>
                                    <p:anim calcmode="lin" valueType="num">
                                      <p:cBhvr>
                                        <p:cTn id="16" dur="1000" fill="hold"/>
                                        <p:tgtEl>
                                          <p:spTgt spid="8"/>
                                        </p:tgtEl>
                                        <p:attrNameLst>
                                          <p:attrName>ppt_h</p:attrName>
                                        </p:attrNameLst>
                                      </p:cBhvr>
                                      <p:tavLst>
                                        <p:tav tm="0">
                                          <p:val>
                                            <p:strVal val="#ppt_h"/>
                                          </p:val>
                                        </p:tav>
                                        <p:tav tm="100000">
                                          <p:val>
                                            <p:strVal val="#ppt_h"/>
                                          </p:val>
                                        </p:tav>
                                      </p:tavLst>
                                    </p:anim>
                                  </p:childTnLst>
                                </p:cTn>
                              </p:par>
                              <p:par>
                                <p:cTn id="17" presetID="10" presetClass="entr" presetSubtype="0" fill="hold" nodeType="withEffect">
                                  <p:stCondLst>
                                    <p:cond delay="11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750"/>
                                        <p:tgtEl>
                                          <p:spTgt spid="5"/>
                                        </p:tgtEl>
                                      </p:cBhvr>
                                    </p:animEffect>
                                  </p:childTnLst>
                                </p:cTn>
                              </p:par>
                              <p:par>
                                <p:cTn id="20" presetID="10" presetClass="entr" presetSubtype="0" fill="hold" nodeType="withEffect">
                                  <p:stCondLst>
                                    <p:cond delay="11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750"/>
                                        <p:tgtEl>
                                          <p:spTgt spid="3"/>
                                        </p:tgtEl>
                                      </p:cBhvr>
                                    </p:animEffect>
                                  </p:childTnLst>
                                </p:cTn>
                              </p:par>
                              <p:par>
                                <p:cTn id="23" presetID="10" presetClass="entr" presetSubtype="0" fill="hold" nodeType="withEffect">
                                  <p:stCondLst>
                                    <p:cond delay="11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750"/>
                                        <p:tgtEl>
                                          <p:spTgt spid="2"/>
                                        </p:tgtEl>
                                      </p:cBhvr>
                                    </p:animEffect>
                                  </p:childTnLst>
                                </p:cTn>
                              </p:par>
                              <p:par>
                                <p:cTn id="26" presetID="10" presetClass="entr" presetSubtype="0" fill="hold" nodeType="withEffect">
                                  <p:stCondLst>
                                    <p:cond delay="110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42" presetClass="path" presetSubtype="0" accel="50000" decel="50000" fill="hold" nodeType="withEffect">
                                  <p:stCondLst>
                                    <p:cond delay="1100"/>
                                  </p:stCondLst>
                                  <p:childTnLst>
                                    <p:animMotion origin="layout" path="M -1.25E-6 -0.01736 L -1.25E-6 -4.07407E-6 " pathEditMode="relative" rAng="0" ptsTypes="AA">
                                      <p:cBhvr>
                                        <p:cTn id="30" dur="1000" fill="hold"/>
                                        <p:tgtEl>
                                          <p:spTgt spid="17"/>
                                        </p:tgtEl>
                                        <p:attrNameLst>
                                          <p:attrName>ppt_x</p:attrName>
                                          <p:attrName>ppt_y</p:attrName>
                                        </p:attrNameLst>
                                      </p:cBhvr>
                                      <p:rCtr x="0" y="856"/>
                                    </p:animMotion>
                                  </p:childTnLst>
                                </p:cTn>
                              </p:par>
                              <p:par>
                                <p:cTn id="31" presetID="10" presetClass="entr" presetSubtype="0" fill="hold" nodeType="withEffect">
                                  <p:stCondLst>
                                    <p:cond delay="1200"/>
                                  </p:stCondLst>
                                  <p:childTnLst>
                                    <p:set>
                                      <p:cBhvr>
                                        <p:cTn id="32" dur="1" fill="hold">
                                          <p:stCondLst>
                                            <p:cond delay="0"/>
                                          </p:stCondLst>
                                        </p:cTn>
                                        <p:tgtEl>
                                          <p:spTgt spid="102"/>
                                        </p:tgtEl>
                                        <p:attrNameLst>
                                          <p:attrName>style.visibility</p:attrName>
                                        </p:attrNameLst>
                                      </p:cBhvr>
                                      <p:to>
                                        <p:strVal val="visible"/>
                                      </p:to>
                                    </p:set>
                                    <p:animEffect transition="in" filter="fade">
                                      <p:cBhvr>
                                        <p:cTn id="33" dur="500"/>
                                        <p:tgtEl>
                                          <p:spTgt spid="102"/>
                                        </p:tgtEl>
                                      </p:cBhvr>
                                    </p:animEffect>
                                  </p:childTnLst>
                                </p:cTn>
                              </p:par>
                              <p:par>
                                <p:cTn id="34" presetID="42" presetClass="path" presetSubtype="0" accel="50000" decel="50000" fill="hold" nodeType="withEffect">
                                  <p:stCondLst>
                                    <p:cond delay="1200"/>
                                  </p:stCondLst>
                                  <p:childTnLst>
                                    <p:animMotion origin="layout" path="M -1.25E-6 -0.01736 L -1.25E-6 -4.07407E-6 " pathEditMode="relative" rAng="0" ptsTypes="AA">
                                      <p:cBhvr>
                                        <p:cTn id="35" dur="1000" fill="hold"/>
                                        <p:tgtEl>
                                          <p:spTgt spid="102"/>
                                        </p:tgtEl>
                                        <p:attrNameLst>
                                          <p:attrName>ppt_x</p:attrName>
                                          <p:attrName>ppt_y</p:attrName>
                                        </p:attrNameLst>
                                      </p:cBhvr>
                                      <p:rCtr x="0" y="856"/>
                                    </p:animMotion>
                                  </p:childTnLst>
                                </p:cTn>
                              </p:par>
                              <p:par>
                                <p:cTn id="36" presetID="10" presetClass="entr" presetSubtype="0" fill="hold" nodeType="withEffect">
                                  <p:stCondLst>
                                    <p:cond delay="130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42" presetClass="path" presetSubtype="0" accel="50000" decel="50000" fill="hold" nodeType="withEffect">
                                  <p:stCondLst>
                                    <p:cond delay="1300"/>
                                  </p:stCondLst>
                                  <p:childTnLst>
                                    <p:animMotion origin="layout" path="M -1.25E-6 -0.01736 L -1.25E-6 -4.07407E-6 " pathEditMode="relative" rAng="0" ptsTypes="AA">
                                      <p:cBhvr>
                                        <p:cTn id="40" dur="1000" fill="hold"/>
                                        <p:tgtEl>
                                          <p:spTgt spid="20"/>
                                        </p:tgtEl>
                                        <p:attrNameLst>
                                          <p:attrName>ppt_x</p:attrName>
                                          <p:attrName>ppt_y</p:attrName>
                                        </p:attrNameLst>
                                      </p:cBhvr>
                                      <p:rCtr x="0" y="856"/>
                                    </p:animMotion>
                                  </p:childTnLst>
                                </p:cTn>
                              </p:par>
                              <p:par>
                                <p:cTn id="41" presetID="10" presetClass="entr" presetSubtype="0" fill="hold" nodeType="withEffect">
                                  <p:stCondLst>
                                    <p:cond delay="1400"/>
                                  </p:stCondLst>
                                  <p:childTnLst>
                                    <p:set>
                                      <p:cBhvr>
                                        <p:cTn id="42" dur="1" fill="hold">
                                          <p:stCondLst>
                                            <p:cond delay="0"/>
                                          </p:stCondLst>
                                        </p:cTn>
                                        <p:tgtEl>
                                          <p:spTgt spid="103"/>
                                        </p:tgtEl>
                                        <p:attrNameLst>
                                          <p:attrName>style.visibility</p:attrName>
                                        </p:attrNameLst>
                                      </p:cBhvr>
                                      <p:to>
                                        <p:strVal val="visible"/>
                                      </p:to>
                                    </p:set>
                                    <p:animEffect transition="in" filter="fade">
                                      <p:cBhvr>
                                        <p:cTn id="43" dur="500"/>
                                        <p:tgtEl>
                                          <p:spTgt spid="103"/>
                                        </p:tgtEl>
                                      </p:cBhvr>
                                    </p:animEffect>
                                  </p:childTnLst>
                                </p:cTn>
                              </p:par>
                              <p:par>
                                <p:cTn id="44" presetID="42" presetClass="path" presetSubtype="0" accel="50000" decel="50000" fill="hold" nodeType="withEffect">
                                  <p:stCondLst>
                                    <p:cond delay="1400"/>
                                  </p:stCondLst>
                                  <p:childTnLst>
                                    <p:animMotion origin="layout" path="M -1.25E-6 -0.01736 L -1.25E-6 -4.07407E-6 " pathEditMode="relative" rAng="0" ptsTypes="AA">
                                      <p:cBhvr>
                                        <p:cTn id="45" dur="1000" fill="hold"/>
                                        <p:tgtEl>
                                          <p:spTgt spid="103"/>
                                        </p:tgtEl>
                                        <p:attrNameLst>
                                          <p:attrName>ppt_x</p:attrName>
                                          <p:attrName>ppt_y</p:attrName>
                                        </p:attrNameLst>
                                      </p:cBhvr>
                                      <p:rCtr x="0" y="856"/>
                                    </p:animMotion>
                                  </p:childTnLst>
                                </p:cTn>
                              </p:par>
                              <p:par>
                                <p:cTn id="46" presetID="10" presetClass="entr" presetSubtype="0" fill="hold" nodeType="withEffect">
                                  <p:stCondLst>
                                    <p:cond delay="150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par>
                                <p:cTn id="49" presetID="42" presetClass="path" presetSubtype="0" accel="50000" decel="50000" fill="hold" nodeType="withEffect">
                                  <p:stCondLst>
                                    <p:cond delay="1500"/>
                                  </p:stCondLst>
                                  <p:childTnLst>
                                    <p:animMotion origin="layout" path="M -1.25E-6 -0.01736 L -1.25E-6 -4.07407E-6 " pathEditMode="relative" rAng="0" ptsTypes="AA">
                                      <p:cBhvr>
                                        <p:cTn id="50" dur="1000" fill="hold"/>
                                        <p:tgtEl>
                                          <p:spTgt spid="23"/>
                                        </p:tgtEl>
                                        <p:attrNameLst>
                                          <p:attrName>ppt_x</p:attrName>
                                          <p:attrName>ppt_y</p:attrName>
                                        </p:attrNameLst>
                                      </p:cBhvr>
                                      <p:rCtr x="0" y="856"/>
                                    </p:animMotion>
                                  </p:childTnLst>
                                </p:cTn>
                              </p:par>
                              <p:par>
                                <p:cTn id="51" presetID="10" presetClass="entr" presetSubtype="0" fill="hold" nodeType="withEffect">
                                  <p:stCondLst>
                                    <p:cond delay="1600"/>
                                  </p:stCondLst>
                                  <p:childTnLst>
                                    <p:set>
                                      <p:cBhvr>
                                        <p:cTn id="52" dur="1" fill="hold">
                                          <p:stCondLst>
                                            <p:cond delay="0"/>
                                          </p:stCondLst>
                                        </p:cTn>
                                        <p:tgtEl>
                                          <p:spTgt spid="104"/>
                                        </p:tgtEl>
                                        <p:attrNameLst>
                                          <p:attrName>style.visibility</p:attrName>
                                        </p:attrNameLst>
                                      </p:cBhvr>
                                      <p:to>
                                        <p:strVal val="visible"/>
                                      </p:to>
                                    </p:set>
                                    <p:animEffect transition="in" filter="fade">
                                      <p:cBhvr>
                                        <p:cTn id="53" dur="500"/>
                                        <p:tgtEl>
                                          <p:spTgt spid="104"/>
                                        </p:tgtEl>
                                      </p:cBhvr>
                                    </p:animEffect>
                                  </p:childTnLst>
                                </p:cTn>
                              </p:par>
                              <p:par>
                                <p:cTn id="54" presetID="42" presetClass="path" presetSubtype="0" accel="50000" decel="50000" fill="hold" nodeType="withEffect">
                                  <p:stCondLst>
                                    <p:cond delay="1600"/>
                                  </p:stCondLst>
                                  <p:childTnLst>
                                    <p:animMotion origin="layout" path="M -1.25E-6 -0.01736 L -1.25E-6 -4.07407E-6 " pathEditMode="relative" rAng="0" ptsTypes="AA">
                                      <p:cBhvr>
                                        <p:cTn id="55" dur="1000" fill="hold"/>
                                        <p:tgtEl>
                                          <p:spTgt spid="104"/>
                                        </p:tgtEl>
                                        <p:attrNameLst>
                                          <p:attrName>ppt_x</p:attrName>
                                          <p:attrName>ppt_y</p:attrName>
                                        </p:attrNameLst>
                                      </p:cBhvr>
                                      <p:rCtr x="0" y="856"/>
                                    </p:animMotion>
                                  </p:childTnLst>
                                </p:cTn>
                              </p:par>
                              <p:par>
                                <p:cTn id="56" presetID="10" presetClass="entr" presetSubtype="0" fill="hold" nodeType="withEffect">
                                  <p:stCondLst>
                                    <p:cond delay="170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par>
                                <p:cTn id="59" presetID="42" presetClass="path" presetSubtype="0" accel="50000" decel="50000" fill="hold" nodeType="withEffect">
                                  <p:stCondLst>
                                    <p:cond delay="1700"/>
                                  </p:stCondLst>
                                  <p:childTnLst>
                                    <p:animMotion origin="layout" path="M -1.25E-6 -0.01736 L -1.25E-6 -4.07407E-6 " pathEditMode="relative" rAng="0" ptsTypes="AA">
                                      <p:cBhvr>
                                        <p:cTn id="60" dur="1000" fill="hold"/>
                                        <p:tgtEl>
                                          <p:spTgt spid="26"/>
                                        </p:tgtEl>
                                        <p:attrNameLst>
                                          <p:attrName>ppt_x</p:attrName>
                                          <p:attrName>ppt_y</p:attrName>
                                        </p:attrNameLst>
                                      </p:cBhvr>
                                      <p:rCtr x="0" y="856"/>
                                    </p:animMotion>
                                  </p:childTnLst>
                                </p:cTn>
                              </p:par>
                              <p:par>
                                <p:cTn id="61" presetID="10" presetClass="entr" presetSubtype="0" fill="hold" nodeType="withEffect">
                                  <p:stCondLst>
                                    <p:cond delay="1800"/>
                                  </p:stCondLst>
                                  <p:childTnLst>
                                    <p:set>
                                      <p:cBhvr>
                                        <p:cTn id="62" dur="1" fill="hold">
                                          <p:stCondLst>
                                            <p:cond delay="0"/>
                                          </p:stCondLst>
                                        </p:cTn>
                                        <p:tgtEl>
                                          <p:spTgt spid="105"/>
                                        </p:tgtEl>
                                        <p:attrNameLst>
                                          <p:attrName>style.visibility</p:attrName>
                                        </p:attrNameLst>
                                      </p:cBhvr>
                                      <p:to>
                                        <p:strVal val="visible"/>
                                      </p:to>
                                    </p:set>
                                    <p:animEffect transition="in" filter="fade">
                                      <p:cBhvr>
                                        <p:cTn id="63" dur="500"/>
                                        <p:tgtEl>
                                          <p:spTgt spid="105"/>
                                        </p:tgtEl>
                                      </p:cBhvr>
                                    </p:animEffect>
                                  </p:childTnLst>
                                </p:cTn>
                              </p:par>
                              <p:par>
                                <p:cTn id="64" presetID="42" presetClass="path" presetSubtype="0" accel="50000" decel="50000" fill="hold" nodeType="withEffect">
                                  <p:stCondLst>
                                    <p:cond delay="1800"/>
                                  </p:stCondLst>
                                  <p:childTnLst>
                                    <p:animMotion origin="layout" path="M -1.25E-6 -0.01736 L -1.25E-6 -4.07407E-6 " pathEditMode="relative" rAng="0" ptsTypes="AA">
                                      <p:cBhvr>
                                        <p:cTn id="65" dur="1000" fill="hold"/>
                                        <p:tgtEl>
                                          <p:spTgt spid="105"/>
                                        </p:tgtEl>
                                        <p:attrNameLst>
                                          <p:attrName>ppt_x</p:attrName>
                                          <p:attrName>ppt_y</p:attrName>
                                        </p:attrNameLst>
                                      </p:cBhvr>
                                      <p:rCtr x="0" y="856"/>
                                    </p:animMotion>
                                  </p:childTnLst>
                                </p:cTn>
                              </p:par>
                              <p:par>
                                <p:cTn id="66" presetID="10" presetClass="entr" presetSubtype="0" fill="hold" nodeType="withEffect">
                                  <p:stCondLst>
                                    <p:cond delay="1900"/>
                                  </p:stCondLst>
                                  <p:childTnLst>
                                    <p:set>
                                      <p:cBhvr>
                                        <p:cTn id="67" dur="1" fill="hold">
                                          <p:stCondLst>
                                            <p:cond delay="0"/>
                                          </p:stCondLst>
                                        </p:cTn>
                                        <p:tgtEl>
                                          <p:spTgt spid="42"/>
                                        </p:tgtEl>
                                        <p:attrNameLst>
                                          <p:attrName>style.visibility</p:attrName>
                                        </p:attrNameLst>
                                      </p:cBhvr>
                                      <p:to>
                                        <p:strVal val="visible"/>
                                      </p:to>
                                    </p:set>
                                    <p:animEffect transition="in" filter="fade">
                                      <p:cBhvr>
                                        <p:cTn id="68" dur="500"/>
                                        <p:tgtEl>
                                          <p:spTgt spid="42"/>
                                        </p:tgtEl>
                                      </p:cBhvr>
                                    </p:animEffect>
                                  </p:childTnLst>
                                </p:cTn>
                              </p:par>
                              <p:par>
                                <p:cTn id="69" presetID="42" presetClass="path" presetSubtype="0" accel="50000" decel="50000" fill="hold" nodeType="withEffect">
                                  <p:stCondLst>
                                    <p:cond delay="1900"/>
                                  </p:stCondLst>
                                  <p:childTnLst>
                                    <p:animMotion origin="layout" path="M -1.25E-6 -0.01736 L -1.25E-6 -4.07407E-6 " pathEditMode="relative" rAng="0" ptsTypes="AA">
                                      <p:cBhvr>
                                        <p:cTn id="70" dur="1000" fill="hold"/>
                                        <p:tgtEl>
                                          <p:spTgt spid="42"/>
                                        </p:tgtEl>
                                        <p:attrNameLst>
                                          <p:attrName>ppt_x</p:attrName>
                                          <p:attrName>ppt_y</p:attrName>
                                        </p:attrNameLst>
                                      </p:cBhvr>
                                      <p:rCtr x="0" y="856"/>
                                    </p:animMotion>
                                  </p:childTnLst>
                                </p:cTn>
                              </p:par>
                              <p:par>
                                <p:cTn id="71" presetID="10" presetClass="entr" presetSubtype="0" fill="hold" nodeType="withEffect">
                                  <p:stCondLst>
                                    <p:cond delay="2000"/>
                                  </p:stCondLst>
                                  <p:childTnLst>
                                    <p:set>
                                      <p:cBhvr>
                                        <p:cTn id="72" dur="1" fill="hold">
                                          <p:stCondLst>
                                            <p:cond delay="0"/>
                                          </p:stCondLst>
                                        </p:cTn>
                                        <p:tgtEl>
                                          <p:spTgt spid="108"/>
                                        </p:tgtEl>
                                        <p:attrNameLst>
                                          <p:attrName>style.visibility</p:attrName>
                                        </p:attrNameLst>
                                      </p:cBhvr>
                                      <p:to>
                                        <p:strVal val="visible"/>
                                      </p:to>
                                    </p:set>
                                    <p:animEffect transition="in" filter="fade">
                                      <p:cBhvr>
                                        <p:cTn id="73" dur="500"/>
                                        <p:tgtEl>
                                          <p:spTgt spid="108"/>
                                        </p:tgtEl>
                                      </p:cBhvr>
                                    </p:animEffect>
                                  </p:childTnLst>
                                </p:cTn>
                              </p:par>
                              <p:par>
                                <p:cTn id="74" presetID="42" presetClass="path" presetSubtype="0" accel="50000" decel="50000" fill="hold" nodeType="withEffect">
                                  <p:stCondLst>
                                    <p:cond delay="2000"/>
                                  </p:stCondLst>
                                  <p:childTnLst>
                                    <p:animMotion origin="layout" path="M -1.25E-6 -0.01736 L -1.25E-6 -4.07407E-6 " pathEditMode="relative" rAng="0" ptsTypes="AA">
                                      <p:cBhvr>
                                        <p:cTn id="75" dur="1000" fill="hold"/>
                                        <p:tgtEl>
                                          <p:spTgt spid="108"/>
                                        </p:tgtEl>
                                        <p:attrNameLst>
                                          <p:attrName>ppt_x</p:attrName>
                                          <p:attrName>ppt_y</p:attrName>
                                        </p:attrNameLst>
                                      </p:cBhvr>
                                      <p:rCtr x="0" y="856"/>
                                    </p:animMotion>
                                  </p:childTnLst>
                                </p:cTn>
                              </p:par>
                              <p:par>
                                <p:cTn id="76" presetID="10" presetClass="entr" presetSubtype="0" fill="hold" nodeType="withEffect">
                                  <p:stCondLst>
                                    <p:cond delay="2100"/>
                                  </p:stCondLst>
                                  <p:childTnLst>
                                    <p:set>
                                      <p:cBhvr>
                                        <p:cTn id="77" dur="1" fill="hold">
                                          <p:stCondLst>
                                            <p:cond delay="0"/>
                                          </p:stCondLst>
                                        </p:cTn>
                                        <p:tgtEl>
                                          <p:spTgt spid="45"/>
                                        </p:tgtEl>
                                        <p:attrNameLst>
                                          <p:attrName>style.visibility</p:attrName>
                                        </p:attrNameLst>
                                      </p:cBhvr>
                                      <p:to>
                                        <p:strVal val="visible"/>
                                      </p:to>
                                    </p:set>
                                    <p:animEffect transition="in" filter="fade">
                                      <p:cBhvr>
                                        <p:cTn id="78" dur="500"/>
                                        <p:tgtEl>
                                          <p:spTgt spid="45"/>
                                        </p:tgtEl>
                                      </p:cBhvr>
                                    </p:animEffect>
                                  </p:childTnLst>
                                </p:cTn>
                              </p:par>
                              <p:par>
                                <p:cTn id="79" presetID="42" presetClass="path" presetSubtype="0" accel="50000" decel="50000" fill="hold" nodeType="withEffect">
                                  <p:stCondLst>
                                    <p:cond delay="2100"/>
                                  </p:stCondLst>
                                  <p:childTnLst>
                                    <p:animMotion origin="layout" path="M -1.25E-6 -0.01736 L -1.25E-6 -4.07407E-6 " pathEditMode="relative" rAng="0" ptsTypes="AA">
                                      <p:cBhvr>
                                        <p:cTn id="80" dur="1000" fill="hold"/>
                                        <p:tgtEl>
                                          <p:spTgt spid="45"/>
                                        </p:tgtEl>
                                        <p:attrNameLst>
                                          <p:attrName>ppt_x</p:attrName>
                                          <p:attrName>ppt_y</p:attrName>
                                        </p:attrNameLst>
                                      </p:cBhvr>
                                      <p:rCtr x="0" y="856"/>
                                    </p:animMotion>
                                  </p:childTnLst>
                                </p:cTn>
                              </p:par>
                              <p:par>
                                <p:cTn id="81" presetID="10" presetClass="entr" presetSubtype="0" fill="hold" nodeType="withEffect">
                                  <p:stCondLst>
                                    <p:cond delay="1100"/>
                                  </p:stCondLst>
                                  <p:childTnLst>
                                    <p:set>
                                      <p:cBhvr>
                                        <p:cTn id="82" dur="1" fill="hold">
                                          <p:stCondLst>
                                            <p:cond delay="0"/>
                                          </p:stCondLst>
                                        </p:cTn>
                                        <p:tgtEl>
                                          <p:spTgt spid="11"/>
                                        </p:tgtEl>
                                        <p:attrNameLst>
                                          <p:attrName>style.visibility</p:attrName>
                                        </p:attrNameLst>
                                      </p:cBhvr>
                                      <p:to>
                                        <p:strVal val="visible"/>
                                      </p:to>
                                    </p:set>
                                    <p:animEffect transition="in" filter="fade">
                                      <p:cBhvr>
                                        <p:cTn id="83" dur="500"/>
                                        <p:tgtEl>
                                          <p:spTgt spid="11"/>
                                        </p:tgtEl>
                                      </p:cBhvr>
                                    </p:animEffect>
                                  </p:childTnLst>
                                </p:cTn>
                              </p:par>
                              <p:par>
                                <p:cTn id="84" presetID="42" presetClass="path" presetSubtype="0" accel="50000" decel="50000" fill="hold" nodeType="withEffect">
                                  <p:stCondLst>
                                    <p:cond delay="1100"/>
                                  </p:stCondLst>
                                  <p:childTnLst>
                                    <p:animMotion origin="layout" path="M -1.25E-6 -0.01736 L -1.25E-6 -4.07407E-6 " pathEditMode="relative" rAng="0" ptsTypes="AA">
                                      <p:cBhvr>
                                        <p:cTn id="85" dur="1000" fill="hold"/>
                                        <p:tgtEl>
                                          <p:spTgt spid="11"/>
                                        </p:tgtEl>
                                        <p:attrNameLst>
                                          <p:attrName>ppt_x</p:attrName>
                                          <p:attrName>ppt_y</p:attrName>
                                        </p:attrNameLst>
                                      </p:cBhvr>
                                      <p:rCtr x="0" y="856"/>
                                    </p:animMotion>
                                  </p:childTnLst>
                                </p:cTn>
                              </p:par>
                              <p:par>
                                <p:cTn id="86" presetID="10" presetClass="entr" presetSubtype="0" fill="hold" nodeType="withEffect">
                                  <p:stCondLst>
                                    <p:cond delay="1200"/>
                                  </p:stCondLst>
                                  <p:childTnLst>
                                    <p:set>
                                      <p:cBhvr>
                                        <p:cTn id="87" dur="1" fill="hold">
                                          <p:stCondLst>
                                            <p:cond delay="0"/>
                                          </p:stCondLst>
                                        </p:cTn>
                                        <p:tgtEl>
                                          <p:spTgt spid="158"/>
                                        </p:tgtEl>
                                        <p:attrNameLst>
                                          <p:attrName>style.visibility</p:attrName>
                                        </p:attrNameLst>
                                      </p:cBhvr>
                                      <p:to>
                                        <p:strVal val="visible"/>
                                      </p:to>
                                    </p:set>
                                    <p:animEffect transition="in" filter="fade">
                                      <p:cBhvr>
                                        <p:cTn id="88" dur="500"/>
                                        <p:tgtEl>
                                          <p:spTgt spid="158"/>
                                        </p:tgtEl>
                                      </p:cBhvr>
                                    </p:animEffect>
                                  </p:childTnLst>
                                </p:cTn>
                              </p:par>
                              <p:par>
                                <p:cTn id="89" presetID="42" presetClass="path" presetSubtype="0" accel="50000" decel="50000" fill="hold" nodeType="withEffect">
                                  <p:stCondLst>
                                    <p:cond delay="1200"/>
                                  </p:stCondLst>
                                  <p:childTnLst>
                                    <p:animMotion origin="layout" path="M -1.25E-6 -0.01736 L -1.25E-6 -4.07407E-6 " pathEditMode="relative" rAng="0" ptsTypes="AA">
                                      <p:cBhvr>
                                        <p:cTn id="90" dur="1000" fill="hold"/>
                                        <p:tgtEl>
                                          <p:spTgt spid="158"/>
                                        </p:tgtEl>
                                        <p:attrNameLst>
                                          <p:attrName>ppt_x</p:attrName>
                                          <p:attrName>ppt_y</p:attrName>
                                        </p:attrNameLst>
                                      </p:cBhvr>
                                      <p:rCtr x="0" y="856"/>
                                    </p:animMotion>
                                  </p:childTnLst>
                                </p:cTn>
                              </p:par>
                              <p:par>
                                <p:cTn id="91" presetID="10" presetClass="entr" presetSubtype="0" fill="hold" nodeType="withEffect">
                                  <p:stCondLst>
                                    <p:cond delay="1300"/>
                                  </p:stCondLst>
                                  <p:childTnLst>
                                    <p:set>
                                      <p:cBhvr>
                                        <p:cTn id="92" dur="1" fill="hold">
                                          <p:stCondLst>
                                            <p:cond delay="0"/>
                                          </p:stCondLst>
                                        </p:cTn>
                                        <p:tgtEl>
                                          <p:spTgt spid="13"/>
                                        </p:tgtEl>
                                        <p:attrNameLst>
                                          <p:attrName>style.visibility</p:attrName>
                                        </p:attrNameLst>
                                      </p:cBhvr>
                                      <p:to>
                                        <p:strVal val="visible"/>
                                      </p:to>
                                    </p:set>
                                    <p:animEffect transition="in" filter="fade">
                                      <p:cBhvr>
                                        <p:cTn id="93" dur="500"/>
                                        <p:tgtEl>
                                          <p:spTgt spid="13"/>
                                        </p:tgtEl>
                                      </p:cBhvr>
                                    </p:animEffect>
                                  </p:childTnLst>
                                </p:cTn>
                              </p:par>
                              <p:par>
                                <p:cTn id="94" presetID="42" presetClass="path" presetSubtype="0" accel="50000" decel="50000" fill="hold" nodeType="withEffect">
                                  <p:stCondLst>
                                    <p:cond delay="1300"/>
                                  </p:stCondLst>
                                  <p:childTnLst>
                                    <p:animMotion origin="layout" path="M -1.25E-6 -0.01736 L -1.25E-6 -4.07407E-6 " pathEditMode="relative" rAng="0" ptsTypes="AA">
                                      <p:cBhvr>
                                        <p:cTn id="95" dur="1000" fill="hold"/>
                                        <p:tgtEl>
                                          <p:spTgt spid="13"/>
                                        </p:tgtEl>
                                        <p:attrNameLst>
                                          <p:attrName>ppt_x</p:attrName>
                                          <p:attrName>ppt_y</p:attrName>
                                        </p:attrNameLst>
                                      </p:cBhvr>
                                      <p:rCtr x="0" y="856"/>
                                    </p:animMotion>
                                  </p:childTnLst>
                                </p:cTn>
                              </p:par>
                              <p:par>
                                <p:cTn id="96" presetID="10" presetClass="entr" presetSubtype="0" fill="hold" nodeType="withEffect">
                                  <p:stCondLst>
                                    <p:cond delay="1400"/>
                                  </p:stCondLst>
                                  <p:childTnLst>
                                    <p:set>
                                      <p:cBhvr>
                                        <p:cTn id="97" dur="1" fill="hold">
                                          <p:stCondLst>
                                            <p:cond delay="0"/>
                                          </p:stCondLst>
                                        </p:cTn>
                                        <p:tgtEl>
                                          <p:spTgt spid="159"/>
                                        </p:tgtEl>
                                        <p:attrNameLst>
                                          <p:attrName>style.visibility</p:attrName>
                                        </p:attrNameLst>
                                      </p:cBhvr>
                                      <p:to>
                                        <p:strVal val="visible"/>
                                      </p:to>
                                    </p:set>
                                    <p:animEffect transition="in" filter="fade">
                                      <p:cBhvr>
                                        <p:cTn id="98" dur="500"/>
                                        <p:tgtEl>
                                          <p:spTgt spid="159"/>
                                        </p:tgtEl>
                                      </p:cBhvr>
                                    </p:animEffect>
                                  </p:childTnLst>
                                </p:cTn>
                              </p:par>
                              <p:par>
                                <p:cTn id="99" presetID="42" presetClass="path" presetSubtype="0" accel="50000" decel="50000" fill="hold" nodeType="withEffect">
                                  <p:stCondLst>
                                    <p:cond delay="1400"/>
                                  </p:stCondLst>
                                  <p:childTnLst>
                                    <p:animMotion origin="layout" path="M -1.25E-6 -0.01736 L -1.25E-6 -4.07407E-6 " pathEditMode="relative" rAng="0" ptsTypes="AA">
                                      <p:cBhvr>
                                        <p:cTn id="100" dur="1000" fill="hold"/>
                                        <p:tgtEl>
                                          <p:spTgt spid="159"/>
                                        </p:tgtEl>
                                        <p:attrNameLst>
                                          <p:attrName>ppt_x</p:attrName>
                                          <p:attrName>ppt_y</p:attrName>
                                        </p:attrNameLst>
                                      </p:cBhvr>
                                      <p:rCtr x="0" y="856"/>
                                    </p:animMotion>
                                  </p:childTnLst>
                                </p:cTn>
                              </p:par>
                              <p:par>
                                <p:cTn id="101" presetID="10" presetClass="entr" presetSubtype="0" fill="hold" nodeType="withEffect">
                                  <p:stCondLst>
                                    <p:cond delay="1500"/>
                                  </p:stCondLst>
                                  <p:childTnLst>
                                    <p:set>
                                      <p:cBhvr>
                                        <p:cTn id="102" dur="1" fill="hold">
                                          <p:stCondLst>
                                            <p:cond delay="0"/>
                                          </p:stCondLst>
                                        </p:cTn>
                                        <p:tgtEl>
                                          <p:spTgt spid="14"/>
                                        </p:tgtEl>
                                        <p:attrNameLst>
                                          <p:attrName>style.visibility</p:attrName>
                                        </p:attrNameLst>
                                      </p:cBhvr>
                                      <p:to>
                                        <p:strVal val="visible"/>
                                      </p:to>
                                    </p:set>
                                    <p:animEffect transition="in" filter="fade">
                                      <p:cBhvr>
                                        <p:cTn id="103" dur="500"/>
                                        <p:tgtEl>
                                          <p:spTgt spid="14"/>
                                        </p:tgtEl>
                                      </p:cBhvr>
                                    </p:animEffect>
                                  </p:childTnLst>
                                </p:cTn>
                              </p:par>
                              <p:par>
                                <p:cTn id="104" presetID="42" presetClass="path" presetSubtype="0" accel="50000" decel="50000" fill="hold" nodeType="withEffect">
                                  <p:stCondLst>
                                    <p:cond delay="1500"/>
                                  </p:stCondLst>
                                  <p:childTnLst>
                                    <p:animMotion origin="layout" path="M -1.25E-6 -0.01736 L -1.25E-6 -4.07407E-6 " pathEditMode="relative" rAng="0" ptsTypes="AA">
                                      <p:cBhvr>
                                        <p:cTn id="105" dur="1000" fill="hold"/>
                                        <p:tgtEl>
                                          <p:spTgt spid="14"/>
                                        </p:tgtEl>
                                        <p:attrNameLst>
                                          <p:attrName>ppt_x</p:attrName>
                                          <p:attrName>ppt_y</p:attrName>
                                        </p:attrNameLst>
                                      </p:cBhvr>
                                      <p:rCtr x="0" y="856"/>
                                    </p:animMotion>
                                  </p:childTnLst>
                                </p:cTn>
                              </p:par>
                              <p:par>
                                <p:cTn id="106" presetID="10" presetClass="entr" presetSubtype="0" fill="hold" nodeType="withEffect">
                                  <p:stCondLst>
                                    <p:cond delay="1600"/>
                                  </p:stCondLst>
                                  <p:childTnLst>
                                    <p:set>
                                      <p:cBhvr>
                                        <p:cTn id="107" dur="1" fill="hold">
                                          <p:stCondLst>
                                            <p:cond delay="0"/>
                                          </p:stCondLst>
                                        </p:cTn>
                                        <p:tgtEl>
                                          <p:spTgt spid="160"/>
                                        </p:tgtEl>
                                        <p:attrNameLst>
                                          <p:attrName>style.visibility</p:attrName>
                                        </p:attrNameLst>
                                      </p:cBhvr>
                                      <p:to>
                                        <p:strVal val="visible"/>
                                      </p:to>
                                    </p:set>
                                    <p:animEffect transition="in" filter="fade">
                                      <p:cBhvr>
                                        <p:cTn id="108" dur="500"/>
                                        <p:tgtEl>
                                          <p:spTgt spid="160"/>
                                        </p:tgtEl>
                                      </p:cBhvr>
                                    </p:animEffect>
                                  </p:childTnLst>
                                </p:cTn>
                              </p:par>
                              <p:par>
                                <p:cTn id="109" presetID="42" presetClass="path" presetSubtype="0" accel="50000" decel="50000" fill="hold" nodeType="withEffect">
                                  <p:stCondLst>
                                    <p:cond delay="1600"/>
                                  </p:stCondLst>
                                  <p:childTnLst>
                                    <p:animMotion origin="layout" path="M -1.25E-6 -0.01736 L -1.25E-6 -4.07407E-6 " pathEditMode="relative" rAng="0" ptsTypes="AA">
                                      <p:cBhvr>
                                        <p:cTn id="110" dur="1000" fill="hold"/>
                                        <p:tgtEl>
                                          <p:spTgt spid="160"/>
                                        </p:tgtEl>
                                        <p:attrNameLst>
                                          <p:attrName>ppt_x</p:attrName>
                                          <p:attrName>ppt_y</p:attrName>
                                        </p:attrNameLst>
                                      </p:cBhvr>
                                      <p:rCtr x="0" y="856"/>
                                    </p:animMotion>
                                  </p:childTnLst>
                                </p:cTn>
                              </p:par>
                              <p:par>
                                <p:cTn id="111" presetID="10" presetClass="entr" presetSubtype="0" fill="hold" nodeType="withEffect">
                                  <p:stCondLst>
                                    <p:cond delay="1700"/>
                                  </p:stCondLst>
                                  <p:childTnLst>
                                    <p:set>
                                      <p:cBhvr>
                                        <p:cTn id="112" dur="1" fill="hold">
                                          <p:stCondLst>
                                            <p:cond delay="0"/>
                                          </p:stCondLst>
                                        </p:cTn>
                                        <p:tgtEl>
                                          <p:spTgt spid="19"/>
                                        </p:tgtEl>
                                        <p:attrNameLst>
                                          <p:attrName>style.visibility</p:attrName>
                                        </p:attrNameLst>
                                      </p:cBhvr>
                                      <p:to>
                                        <p:strVal val="visible"/>
                                      </p:to>
                                    </p:set>
                                    <p:animEffect transition="in" filter="fade">
                                      <p:cBhvr>
                                        <p:cTn id="113" dur="500"/>
                                        <p:tgtEl>
                                          <p:spTgt spid="19"/>
                                        </p:tgtEl>
                                      </p:cBhvr>
                                    </p:animEffect>
                                  </p:childTnLst>
                                </p:cTn>
                              </p:par>
                              <p:par>
                                <p:cTn id="114" presetID="42" presetClass="path" presetSubtype="0" accel="50000" decel="50000" fill="hold" nodeType="withEffect">
                                  <p:stCondLst>
                                    <p:cond delay="1700"/>
                                  </p:stCondLst>
                                  <p:childTnLst>
                                    <p:animMotion origin="layout" path="M -1.25E-6 -0.01736 L -1.25E-6 -4.07407E-6 " pathEditMode="relative" rAng="0" ptsTypes="AA">
                                      <p:cBhvr>
                                        <p:cTn id="115" dur="1000" fill="hold"/>
                                        <p:tgtEl>
                                          <p:spTgt spid="19"/>
                                        </p:tgtEl>
                                        <p:attrNameLst>
                                          <p:attrName>ppt_x</p:attrName>
                                          <p:attrName>ppt_y</p:attrName>
                                        </p:attrNameLst>
                                      </p:cBhvr>
                                      <p:rCtr x="0" y="856"/>
                                    </p:animMotion>
                                  </p:childTnLst>
                                </p:cTn>
                              </p:par>
                              <p:par>
                                <p:cTn id="116" presetID="10" presetClass="entr" presetSubtype="0" fill="hold" nodeType="withEffect">
                                  <p:stCondLst>
                                    <p:cond delay="1800"/>
                                  </p:stCondLst>
                                  <p:childTnLst>
                                    <p:set>
                                      <p:cBhvr>
                                        <p:cTn id="117" dur="1" fill="hold">
                                          <p:stCondLst>
                                            <p:cond delay="0"/>
                                          </p:stCondLst>
                                        </p:cTn>
                                        <p:tgtEl>
                                          <p:spTgt spid="161"/>
                                        </p:tgtEl>
                                        <p:attrNameLst>
                                          <p:attrName>style.visibility</p:attrName>
                                        </p:attrNameLst>
                                      </p:cBhvr>
                                      <p:to>
                                        <p:strVal val="visible"/>
                                      </p:to>
                                    </p:set>
                                    <p:animEffect transition="in" filter="fade">
                                      <p:cBhvr>
                                        <p:cTn id="118" dur="500"/>
                                        <p:tgtEl>
                                          <p:spTgt spid="161"/>
                                        </p:tgtEl>
                                      </p:cBhvr>
                                    </p:animEffect>
                                  </p:childTnLst>
                                </p:cTn>
                              </p:par>
                              <p:par>
                                <p:cTn id="119" presetID="42" presetClass="path" presetSubtype="0" accel="50000" decel="50000" fill="hold" nodeType="withEffect">
                                  <p:stCondLst>
                                    <p:cond delay="1800"/>
                                  </p:stCondLst>
                                  <p:childTnLst>
                                    <p:animMotion origin="layout" path="M -1.25E-6 -0.01736 L -1.25E-6 -4.07407E-6 " pathEditMode="relative" rAng="0" ptsTypes="AA">
                                      <p:cBhvr>
                                        <p:cTn id="120" dur="1000" fill="hold"/>
                                        <p:tgtEl>
                                          <p:spTgt spid="161"/>
                                        </p:tgtEl>
                                        <p:attrNameLst>
                                          <p:attrName>ppt_x</p:attrName>
                                          <p:attrName>ppt_y</p:attrName>
                                        </p:attrNameLst>
                                      </p:cBhvr>
                                      <p:rCtr x="0" y="856"/>
                                    </p:animMotion>
                                  </p:childTnLst>
                                </p:cTn>
                              </p:par>
                              <p:par>
                                <p:cTn id="121" presetID="10" presetClass="entr" presetSubtype="0" fill="hold" nodeType="withEffect">
                                  <p:stCondLst>
                                    <p:cond delay="1900"/>
                                  </p:stCondLst>
                                  <p:childTnLst>
                                    <p:set>
                                      <p:cBhvr>
                                        <p:cTn id="122" dur="1" fill="hold">
                                          <p:stCondLst>
                                            <p:cond delay="0"/>
                                          </p:stCondLst>
                                        </p:cTn>
                                        <p:tgtEl>
                                          <p:spTgt spid="5120"/>
                                        </p:tgtEl>
                                        <p:attrNameLst>
                                          <p:attrName>style.visibility</p:attrName>
                                        </p:attrNameLst>
                                      </p:cBhvr>
                                      <p:to>
                                        <p:strVal val="visible"/>
                                      </p:to>
                                    </p:set>
                                    <p:animEffect transition="in" filter="fade">
                                      <p:cBhvr>
                                        <p:cTn id="123" dur="500"/>
                                        <p:tgtEl>
                                          <p:spTgt spid="5120"/>
                                        </p:tgtEl>
                                      </p:cBhvr>
                                    </p:animEffect>
                                  </p:childTnLst>
                                </p:cTn>
                              </p:par>
                              <p:par>
                                <p:cTn id="124" presetID="42" presetClass="path" presetSubtype="0" accel="50000" decel="50000" fill="hold" nodeType="withEffect">
                                  <p:stCondLst>
                                    <p:cond delay="1900"/>
                                  </p:stCondLst>
                                  <p:childTnLst>
                                    <p:animMotion origin="layout" path="M -1.25E-6 -0.01736 L -1.25E-6 -4.07407E-6 " pathEditMode="relative" rAng="0" ptsTypes="AA">
                                      <p:cBhvr>
                                        <p:cTn id="125" dur="1000" fill="hold"/>
                                        <p:tgtEl>
                                          <p:spTgt spid="5120"/>
                                        </p:tgtEl>
                                        <p:attrNameLst>
                                          <p:attrName>ppt_x</p:attrName>
                                          <p:attrName>ppt_y</p:attrName>
                                        </p:attrNameLst>
                                      </p:cBhvr>
                                      <p:rCtr x="0" y="856"/>
                                    </p:animMotion>
                                  </p:childTnLst>
                                </p:cTn>
                              </p:par>
                              <p:par>
                                <p:cTn id="126" presetID="10" presetClass="entr" presetSubtype="0" fill="hold" nodeType="withEffect">
                                  <p:stCondLst>
                                    <p:cond delay="2000"/>
                                  </p:stCondLst>
                                  <p:childTnLst>
                                    <p:set>
                                      <p:cBhvr>
                                        <p:cTn id="127" dur="1" fill="hold">
                                          <p:stCondLst>
                                            <p:cond delay="0"/>
                                          </p:stCondLst>
                                        </p:cTn>
                                        <p:tgtEl>
                                          <p:spTgt spid="162"/>
                                        </p:tgtEl>
                                        <p:attrNameLst>
                                          <p:attrName>style.visibility</p:attrName>
                                        </p:attrNameLst>
                                      </p:cBhvr>
                                      <p:to>
                                        <p:strVal val="visible"/>
                                      </p:to>
                                    </p:set>
                                    <p:animEffect transition="in" filter="fade">
                                      <p:cBhvr>
                                        <p:cTn id="128" dur="500"/>
                                        <p:tgtEl>
                                          <p:spTgt spid="162"/>
                                        </p:tgtEl>
                                      </p:cBhvr>
                                    </p:animEffect>
                                  </p:childTnLst>
                                </p:cTn>
                              </p:par>
                              <p:par>
                                <p:cTn id="129" presetID="42" presetClass="path" presetSubtype="0" accel="50000" decel="50000" fill="hold" nodeType="withEffect">
                                  <p:stCondLst>
                                    <p:cond delay="2000"/>
                                  </p:stCondLst>
                                  <p:childTnLst>
                                    <p:animMotion origin="layout" path="M -1.25E-6 -0.01736 L -1.25E-6 -4.07407E-6 " pathEditMode="relative" rAng="0" ptsTypes="AA">
                                      <p:cBhvr>
                                        <p:cTn id="130" dur="1000" fill="hold"/>
                                        <p:tgtEl>
                                          <p:spTgt spid="162"/>
                                        </p:tgtEl>
                                        <p:attrNameLst>
                                          <p:attrName>ppt_x</p:attrName>
                                          <p:attrName>ppt_y</p:attrName>
                                        </p:attrNameLst>
                                      </p:cBhvr>
                                      <p:rCtr x="0" y="856"/>
                                    </p:animMotion>
                                  </p:childTnLst>
                                </p:cTn>
                              </p:par>
                              <p:par>
                                <p:cTn id="131" presetID="10" presetClass="entr" presetSubtype="0" fill="hold" nodeType="withEffect">
                                  <p:stCondLst>
                                    <p:cond delay="2100"/>
                                  </p:stCondLst>
                                  <p:childTnLst>
                                    <p:set>
                                      <p:cBhvr>
                                        <p:cTn id="132" dur="1" fill="hold">
                                          <p:stCondLst>
                                            <p:cond delay="0"/>
                                          </p:stCondLst>
                                        </p:cTn>
                                        <p:tgtEl>
                                          <p:spTgt spid="145"/>
                                        </p:tgtEl>
                                        <p:attrNameLst>
                                          <p:attrName>style.visibility</p:attrName>
                                        </p:attrNameLst>
                                      </p:cBhvr>
                                      <p:to>
                                        <p:strVal val="visible"/>
                                      </p:to>
                                    </p:set>
                                    <p:animEffect transition="in" filter="fade">
                                      <p:cBhvr>
                                        <p:cTn id="133" dur="500"/>
                                        <p:tgtEl>
                                          <p:spTgt spid="145"/>
                                        </p:tgtEl>
                                      </p:cBhvr>
                                    </p:animEffect>
                                  </p:childTnLst>
                                </p:cTn>
                              </p:par>
                              <p:par>
                                <p:cTn id="134" presetID="42" presetClass="path" presetSubtype="0" accel="50000" decel="50000" fill="hold" nodeType="withEffect">
                                  <p:stCondLst>
                                    <p:cond delay="2100"/>
                                  </p:stCondLst>
                                  <p:childTnLst>
                                    <p:animMotion origin="layout" path="M -1.25E-6 -0.01736 L -1.25E-6 -4.07407E-6 " pathEditMode="relative" rAng="0" ptsTypes="AA">
                                      <p:cBhvr>
                                        <p:cTn id="135" dur="1000" fill="hold"/>
                                        <p:tgtEl>
                                          <p:spTgt spid="145"/>
                                        </p:tgtEl>
                                        <p:attrNameLst>
                                          <p:attrName>ppt_x</p:attrName>
                                          <p:attrName>ppt_y</p:attrName>
                                        </p:attrNameLst>
                                      </p:cBhvr>
                                      <p:rCtr x="0" y="856"/>
                                    </p:animMotion>
                                  </p:childTnLst>
                                </p:cTn>
                              </p:par>
                              <p:par>
                                <p:cTn id="136" presetID="10" presetClass="entr" presetSubtype="0" fill="hold" nodeType="withEffect">
                                  <p:stCondLst>
                                    <p:cond delay="1100"/>
                                  </p:stCondLst>
                                  <p:childTnLst>
                                    <p:set>
                                      <p:cBhvr>
                                        <p:cTn id="137" dur="1" fill="hold">
                                          <p:stCondLst>
                                            <p:cond delay="0"/>
                                          </p:stCondLst>
                                        </p:cTn>
                                        <p:tgtEl>
                                          <p:spTgt spid="29"/>
                                        </p:tgtEl>
                                        <p:attrNameLst>
                                          <p:attrName>style.visibility</p:attrName>
                                        </p:attrNameLst>
                                      </p:cBhvr>
                                      <p:to>
                                        <p:strVal val="visible"/>
                                      </p:to>
                                    </p:set>
                                    <p:animEffect transition="in" filter="fade">
                                      <p:cBhvr>
                                        <p:cTn id="138" dur="500"/>
                                        <p:tgtEl>
                                          <p:spTgt spid="29"/>
                                        </p:tgtEl>
                                      </p:cBhvr>
                                    </p:animEffect>
                                  </p:childTnLst>
                                </p:cTn>
                              </p:par>
                              <p:par>
                                <p:cTn id="139" presetID="42" presetClass="path" presetSubtype="0" accel="50000" decel="50000" fill="hold" nodeType="withEffect">
                                  <p:stCondLst>
                                    <p:cond delay="1100"/>
                                  </p:stCondLst>
                                  <p:childTnLst>
                                    <p:animMotion origin="layout" path="M -1.25E-6 -0.01736 L -1.25E-6 -4.07407E-6 " pathEditMode="relative" rAng="0" ptsTypes="AA">
                                      <p:cBhvr>
                                        <p:cTn id="140" dur="1000" fill="hold"/>
                                        <p:tgtEl>
                                          <p:spTgt spid="29"/>
                                        </p:tgtEl>
                                        <p:attrNameLst>
                                          <p:attrName>ppt_x</p:attrName>
                                          <p:attrName>ppt_y</p:attrName>
                                        </p:attrNameLst>
                                      </p:cBhvr>
                                      <p:rCtr x="0" y="856"/>
                                    </p:animMotion>
                                  </p:childTnLst>
                                </p:cTn>
                              </p:par>
                              <p:par>
                                <p:cTn id="141" presetID="10" presetClass="entr" presetSubtype="0" fill="hold" nodeType="withEffect">
                                  <p:stCondLst>
                                    <p:cond delay="1200"/>
                                  </p:stCondLst>
                                  <p:childTnLst>
                                    <p:set>
                                      <p:cBhvr>
                                        <p:cTn id="142" dur="1" fill="hold">
                                          <p:stCondLst>
                                            <p:cond delay="0"/>
                                          </p:stCondLst>
                                        </p:cTn>
                                        <p:tgtEl>
                                          <p:spTgt spid="192"/>
                                        </p:tgtEl>
                                        <p:attrNameLst>
                                          <p:attrName>style.visibility</p:attrName>
                                        </p:attrNameLst>
                                      </p:cBhvr>
                                      <p:to>
                                        <p:strVal val="visible"/>
                                      </p:to>
                                    </p:set>
                                    <p:animEffect transition="in" filter="fade">
                                      <p:cBhvr>
                                        <p:cTn id="143" dur="500"/>
                                        <p:tgtEl>
                                          <p:spTgt spid="192"/>
                                        </p:tgtEl>
                                      </p:cBhvr>
                                    </p:animEffect>
                                  </p:childTnLst>
                                </p:cTn>
                              </p:par>
                              <p:par>
                                <p:cTn id="144" presetID="42" presetClass="path" presetSubtype="0" accel="50000" decel="50000" fill="hold" nodeType="withEffect">
                                  <p:stCondLst>
                                    <p:cond delay="1200"/>
                                  </p:stCondLst>
                                  <p:childTnLst>
                                    <p:animMotion origin="layout" path="M -1.25E-6 -0.01736 L -1.25E-6 -4.07407E-6 " pathEditMode="relative" rAng="0" ptsTypes="AA">
                                      <p:cBhvr>
                                        <p:cTn id="145" dur="1000" fill="hold"/>
                                        <p:tgtEl>
                                          <p:spTgt spid="192"/>
                                        </p:tgtEl>
                                        <p:attrNameLst>
                                          <p:attrName>ppt_x</p:attrName>
                                          <p:attrName>ppt_y</p:attrName>
                                        </p:attrNameLst>
                                      </p:cBhvr>
                                      <p:rCtr x="0" y="856"/>
                                    </p:animMotion>
                                  </p:childTnLst>
                                </p:cTn>
                              </p:par>
                              <p:par>
                                <p:cTn id="146" presetID="10" presetClass="entr" presetSubtype="0" fill="hold" nodeType="withEffect">
                                  <p:stCondLst>
                                    <p:cond delay="1300"/>
                                  </p:stCondLst>
                                  <p:childTnLst>
                                    <p:set>
                                      <p:cBhvr>
                                        <p:cTn id="147" dur="1" fill="hold">
                                          <p:stCondLst>
                                            <p:cond delay="0"/>
                                          </p:stCondLst>
                                        </p:cTn>
                                        <p:tgtEl>
                                          <p:spTgt spid="30"/>
                                        </p:tgtEl>
                                        <p:attrNameLst>
                                          <p:attrName>style.visibility</p:attrName>
                                        </p:attrNameLst>
                                      </p:cBhvr>
                                      <p:to>
                                        <p:strVal val="visible"/>
                                      </p:to>
                                    </p:set>
                                    <p:animEffect transition="in" filter="fade">
                                      <p:cBhvr>
                                        <p:cTn id="148" dur="500"/>
                                        <p:tgtEl>
                                          <p:spTgt spid="30"/>
                                        </p:tgtEl>
                                      </p:cBhvr>
                                    </p:animEffect>
                                  </p:childTnLst>
                                </p:cTn>
                              </p:par>
                              <p:par>
                                <p:cTn id="149" presetID="42" presetClass="path" presetSubtype="0" accel="50000" decel="50000" fill="hold" nodeType="withEffect">
                                  <p:stCondLst>
                                    <p:cond delay="1300"/>
                                  </p:stCondLst>
                                  <p:childTnLst>
                                    <p:animMotion origin="layout" path="M -1.25E-6 -0.01736 L -1.25E-6 -4.07407E-6 " pathEditMode="relative" rAng="0" ptsTypes="AA">
                                      <p:cBhvr>
                                        <p:cTn id="150" dur="1000" fill="hold"/>
                                        <p:tgtEl>
                                          <p:spTgt spid="30"/>
                                        </p:tgtEl>
                                        <p:attrNameLst>
                                          <p:attrName>ppt_x</p:attrName>
                                          <p:attrName>ppt_y</p:attrName>
                                        </p:attrNameLst>
                                      </p:cBhvr>
                                      <p:rCtr x="0" y="856"/>
                                    </p:animMotion>
                                  </p:childTnLst>
                                </p:cTn>
                              </p:par>
                              <p:par>
                                <p:cTn id="151" presetID="10" presetClass="entr" presetSubtype="0" fill="hold" nodeType="withEffect">
                                  <p:stCondLst>
                                    <p:cond delay="1400"/>
                                  </p:stCondLst>
                                  <p:childTnLst>
                                    <p:set>
                                      <p:cBhvr>
                                        <p:cTn id="152" dur="1" fill="hold">
                                          <p:stCondLst>
                                            <p:cond delay="0"/>
                                          </p:stCondLst>
                                        </p:cTn>
                                        <p:tgtEl>
                                          <p:spTgt spid="193"/>
                                        </p:tgtEl>
                                        <p:attrNameLst>
                                          <p:attrName>style.visibility</p:attrName>
                                        </p:attrNameLst>
                                      </p:cBhvr>
                                      <p:to>
                                        <p:strVal val="visible"/>
                                      </p:to>
                                    </p:set>
                                    <p:animEffect transition="in" filter="fade">
                                      <p:cBhvr>
                                        <p:cTn id="153" dur="500"/>
                                        <p:tgtEl>
                                          <p:spTgt spid="193"/>
                                        </p:tgtEl>
                                      </p:cBhvr>
                                    </p:animEffect>
                                  </p:childTnLst>
                                </p:cTn>
                              </p:par>
                              <p:par>
                                <p:cTn id="154" presetID="42" presetClass="path" presetSubtype="0" accel="50000" decel="50000" fill="hold" nodeType="withEffect">
                                  <p:stCondLst>
                                    <p:cond delay="1400"/>
                                  </p:stCondLst>
                                  <p:childTnLst>
                                    <p:animMotion origin="layout" path="M -1.25E-6 -0.01736 L -1.25E-6 -4.07407E-6 " pathEditMode="relative" rAng="0" ptsTypes="AA">
                                      <p:cBhvr>
                                        <p:cTn id="155" dur="1000" fill="hold"/>
                                        <p:tgtEl>
                                          <p:spTgt spid="193"/>
                                        </p:tgtEl>
                                        <p:attrNameLst>
                                          <p:attrName>ppt_x</p:attrName>
                                          <p:attrName>ppt_y</p:attrName>
                                        </p:attrNameLst>
                                      </p:cBhvr>
                                      <p:rCtr x="0" y="856"/>
                                    </p:animMotion>
                                  </p:childTnLst>
                                </p:cTn>
                              </p:par>
                              <p:par>
                                <p:cTn id="156" presetID="10" presetClass="entr" presetSubtype="0" fill="hold" nodeType="withEffect">
                                  <p:stCondLst>
                                    <p:cond delay="1500"/>
                                  </p:stCondLst>
                                  <p:childTnLst>
                                    <p:set>
                                      <p:cBhvr>
                                        <p:cTn id="157" dur="1" fill="hold">
                                          <p:stCondLst>
                                            <p:cond delay="0"/>
                                          </p:stCondLst>
                                        </p:cTn>
                                        <p:tgtEl>
                                          <p:spTgt spid="31"/>
                                        </p:tgtEl>
                                        <p:attrNameLst>
                                          <p:attrName>style.visibility</p:attrName>
                                        </p:attrNameLst>
                                      </p:cBhvr>
                                      <p:to>
                                        <p:strVal val="visible"/>
                                      </p:to>
                                    </p:set>
                                    <p:animEffect transition="in" filter="fade">
                                      <p:cBhvr>
                                        <p:cTn id="158" dur="500"/>
                                        <p:tgtEl>
                                          <p:spTgt spid="31"/>
                                        </p:tgtEl>
                                      </p:cBhvr>
                                    </p:animEffect>
                                  </p:childTnLst>
                                </p:cTn>
                              </p:par>
                              <p:par>
                                <p:cTn id="159" presetID="42" presetClass="path" presetSubtype="0" accel="50000" decel="50000" fill="hold" nodeType="withEffect">
                                  <p:stCondLst>
                                    <p:cond delay="1500"/>
                                  </p:stCondLst>
                                  <p:childTnLst>
                                    <p:animMotion origin="layout" path="M -1.25E-6 -0.01736 L -1.25E-6 -4.07407E-6 " pathEditMode="relative" rAng="0" ptsTypes="AA">
                                      <p:cBhvr>
                                        <p:cTn id="160" dur="1000" fill="hold"/>
                                        <p:tgtEl>
                                          <p:spTgt spid="31"/>
                                        </p:tgtEl>
                                        <p:attrNameLst>
                                          <p:attrName>ppt_x</p:attrName>
                                          <p:attrName>ppt_y</p:attrName>
                                        </p:attrNameLst>
                                      </p:cBhvr>
                                      <p:rCtr x="0" y="856"/>
                                    </p:animMotion>
                                  </p:childTnLst>
                                </p:cTn>
                              </p:par>
                              <p:par>
                                <p:cTn id="161" presetID="10" presetClass="entr" presetSubtype="0" fill="hold" nodeType="withEffect">
                                  <p:stCondLst>
                                    <p:cond delay="1600"/>
                                  </p:stCondLst>
                                  <p:childTnLst>
                                    <p:set>
                                      <p:cBhvr>
                                        <p:cTn id="162" dur="1" fill="hold">
                                          <p:stCondLst>
                                            <p:cond delay="0"/>
                                          </p:stCondLst>
                                        </p:cTn>
                                        <p:tgtEl>
                                          <p:spTgt spid="194"/>
                                        </p:tgtEl>
                                        <p:attrNameLst>
                                          <p:attrName>style.visibility</p:attrName>
                                        </p:attrNameLst>
                                      </p:cBhvr>
                                      <p:to>
                                        <p:strVal val="visible"/>
                                      </p:to>
                                    </p:set>
                                    <p:animEffect transition="in" filter="fade">
                                      <p:cBhvr>
                                        <p:cTn id="163" dur="500"/>
                                        <p:tgtEl>
                                          <p:spTgt spid="194"/>
                                        </p:tgtEl>
                                      </p:cBhvr>
                                    </p:animEffect>
                                  </p:childTnLst>
                                </p:cTn>
                              </p:par>
                              <p:par>
                                <p:cTn id="164" presetID="42" presetClass="path" presetSubtype="0" accel="50000" decel="50000" fill="hold" nodeType="withEffect">
                                  <p:stCondLst>
                                    <p:cond delay="1600"/>
                                  </p:stCondLst>
                                  <p:childTnLst>
                                    <p:animMotion origin="layout" path="M -1.25E-6 -0.01736 L -1.25E-6 -4.07407E-6 " pathEditMode="relative" rAng="0" ptsTypes="AA">
                                      <p:cBhvr>
                                        <p:cTn id="165" dur="1000" fill="hold"/>
                                        <p:tgtEl>
                                          <p:spTgt spid="194"/>
                                        </p:tgtEl>
                                        <p:attrNameLst>
                                          <p:attrName>ppt_x</p:attrName>
                                          <p:attrName>ppt_y</p:attrName>
                                        </p:attrNameLst>
                                      </p:cBhvr>
                                      <p:rCtr x="0" y="856"/>
                                    </p:animMotion>
                                  </p:childTnLst>
                                </p:cTn>
                              </p:par>
                              <p:par>
                                <p:cTn id="166" presetID="10" presetClass="entr" presetSubtype="0" fill="hold" nodeType="withEffect">
                                  <p:stCondLst>
                                    <p:cond delay="1700"/>
                                  </p:stCondLst>
                                  <p:childTnLst>
                                    <p:set>
                                      <p:cBhvr>
                                        <p:cTn id="167" dur="1" fill="hold">
                                          <p:stCondLst>
                                            <p:cond delay="0"/>
                                          </p:stCondLst>
                                        </p:cTn>
                                        <p:tgtEl>
                                          <p:spTgt spid="32"/>
                                        </p:tgtEl>
                                        <p:attrNameLst>
                                          <p:attrName>style.visibility</p:attrName>
                                        </p:attrNameLst>
                                      </p:cBhvr>
                                      <p:to>
                                        <p:strVal val="visible"/>
                                      </p:to>
                                    </p:set>
                                    <p:animEffect transition="in" filter="fade">
                                      <p:cBhvr>
                                        <p:cTn id="168" dur="500"/>
                                        <p:tgtEl>
                                          <p:spTgt spid="32"/>
                                        </p:tgtEl>
                                      </p:cBhvr>
                                    </p:animEffect>
                                  </p:childTnLst>
                                </p:cTn>
                              </p:par>
                              <p:par>
                                <p:cTn id="169" presetID="42" presetClass="path" presetSubtype="0" accel="50000" decel="50000" fill="hold" nodeType="withEffect">
                                  <p:stCondLst>
                                    <p:cond delay="1700"/>
                                  </p:stCondLst>
                                  <p:childTnLst>
                                    <p:animMotion origin="layout" path="M -1.25E-6 -0.01736 L -1.25E-6 -4.07407E-6 " pathEditMode="relative" rAng="0" ptsTypes="AA">
                                      <p:cBhvr>
                                        <p:cTn id="170" dur="1000" fill="hold"/>
                                        <p:tgtEl>
                                          <p:spTgt spid="32"/>
                                        </p:tgtEl>
                                        <p:attrNameLst>
                                          <p:attrName>ppt_x</p:attrName>
                                          <p:attrName>ppt_y</p:attrName>
                                        </p:attrNameLst>
                                      </p:cBhvr>
                                      <p:rCtr x="0" y="856"/>
                                    </p:animMotion>
                                  </p:childTnLst>
                                </p:cTn>
                              </p:par>
                              <p:par>
                                <p:cTn id="171" presetID="10" presetClass="entr" presetSubtype="0" fill="hold" nodeType="withEffect">
                                  <p:stCondLst>
                                    <p:cond delay="1800"/>
                                  </p:stCondLst>
                                  <p:childTnLst>
                                    <p:set>
                                      <p:cBhvr>
                                        <p:cTn id="172" dur="1" fill="hold">
                                          <p:stCondLst>
                                            <p:cond delay="0"/>
                                          </p:stCondLst>
                                        </p:cTn>
                                        <p:tgtEl>
                                          <p:spTgt spid="195"/>
                                        </p:tgtEl>
                                        <p:attrNameLst>
                                          <p:attrName>style.visibility</p:attrName>
                                        </p:attrNameLst>
                                      </p:cBhvr>
                                      <p:to>
                                        <p:strVal val="visible"/>
                                      </p:to>
                                    </p:set>
                                    <p:animEffect transition="in" filter="fade">
                                      <p:cBhvr>
                                        <p:cTn id="173" dur="500"/>
                                        <p:tgtEl>
                                          <p:spTgt spid="195"/>
                                        </p:tgtEl>
                                      </p:cBhvr>
                                    </p:animEffect>
                                  </p:childTnLst>
                                </p:cTn>
                              </p:par>
                              <p:par>
                                <p:cTn id="174" presetID="42" presetClass="path" presetSubtype="0" accel="50000" decel="50000" fill="hold" nodeType="withEffect">
                                  <p:stCondLst>
                                    <p:cond delay="1800"/>
                                  </p:stCondLst>
                                  <p:childTnLst>
                                    <p:animMotion origin="layout" path="M -1.25E-6 -0.01736 L -1.25E-6 -4.07407E-6 " pathEditMode="relative" rAng="0" ptsTypes="AA">
                                      <p:cBhvr>
                                        <p:cTn id="175" dur="1000" fill="hold"/>
                                        <p:tgtEl>
                                          <p:spTgt spid="195"/>
                                        </p:tgtEl>
                                        <p:attrNameLst>
                                          <p:attrName>ppt_x</p:attrName>
                                          <p:attrName>ppt_y</p:attrName>
                                        </p:attrNameLst>
                                      </p:cBhvr>
                                      <p:rCtr x="0" y="856"/>
                                    </p:animMotion>
                                  </p:childTnLst>
                                </p:cTn>
                              </p:par>
                              <p:par>
                                <p:cTn id="176" presetID="10" presetClass="entr" presetSubtype="0" fill="hold" nodeType="withEffect">
                                  <p:stCondLst>
                                    <p:cond delay="1900"/>
                                  </p:stCondLst>
                                  <p:childTnLst>
                                    <p:set>
                                      <p:cBhvr>
                                        <p:cTn id="177" dur="1" fill="hold">
                                          <p:stCondLst>
                                            <p:cond delay="0"/>
                                          </p:stCondLst>
                                        </p:cTn>
                                        <p:tgtEl>
                                          <p:spTgt spid="33"/>
                                        </p:tgtEl>
                                        <p:attrNameLst>
                                          <p:attrName>style.visibility</p:attrName>
                                        </p:attrNameLst>
                                      </p:cBhvr>
                                      <p:to>
                                        <p:strVal val="visible"/>
                                      </p:to>
                                    </p:set>
                                    <p:animEffect transition="in" filter="fade">
                                      <p:cBhvr>
                                        <p:cTn id="178" dur="500"/>
                                        <p:tgtEl>
                                          <p:spTgt spid="33"/>
                                        </p:tgtEl>
                                      </p:cBhvr>
                                    </p:animEffect>
                                  </p:childTnLst>
                                </p:cTn>
                              </p:par>
                              <p:par>
                                <p:cTn id="179" presetID="42" presetClass="path" presetSubtype="0" accel="50000" decel="50000" fill="hold" nodeType="withEffect">
                                  <p:stCondLst>
                                    <p:cond delay="1900"/>
                                  </p:stCondLst>
                                  <p:childTnLst>
                                    <p:animMotion origin="layout" path="M -1.25E-6 -0.01736 L -1.25E-6 -4.07407E-6 " pathEditMode="relative" rAng="0" ptsTypes="AA">
                                      <p:cBhvr>
                                        <p:cTn id="180" dur="1000" fill="hold"/>
                                        <p:tgtEl>
                                          <p:spTgt spid="33"/>
                                        </p:tgtEl>
                                        <p:attrNameLst>
                                          <p:attrName>ppt_x</p:attrName>
                                          <p:attrName>ppt_y</p:attrName>
                                        </p:attrNameLst>
                                      </p:cBhvr>
                                      <p:rCtr x="0" y="8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3F4DEED-7029-43C4-A60F-126F584C8194}"/>
              </a:ext>
            </a:extLst>
          </p:cNvPr>
          <p:cNvSpPr txBox="1"/>
          <p:nvPr/>
        </p:nvSpPr>
        <p:spPr>
          <a:xfrm>
            <a:off x="3446722" y="330512"/>
            <a:ext cx="5298566" cy="646331"/>
          </a:xfrm>
          <a:prstGeom prst="rect">
            <a:avLst/>
          </a:prstGeom>
          <a:noFill/>
        </p:spPr>
        <p:txBody>
          <a:bodyPr wrap="none" lIns="182880" tIns="91440" rIns="182880" bIns="91440" rtlCol="0" anchor="ctr" anchorCtr="0">
            <a:spAutoFit/>
          </a:bodyPr>
          <a:lstStyle/>
          <a:p>
            <a:pPr algn="ctr"/>
            <a:r>
              <a:rPr lang="en-US" sz="3000" b="1" dirty="0">
                <a:gradFill flip="none" rotWithShape="1">
                  <a:gsLst>
                    <a:gs pos="0">
                      <a:schemeClr val="tx2">
                        <a:lumMod val="60000"/>
                        <a:lumOff val="40000"/>
                      </a:schemeClr>
                    </a:gs>
                    <a:gs pos="100000">
                      <a:schemeClr val="tx2"/>
                    </a:gs>
                  </a:gsLst>
                  <a:lin ang="5400000" scaled="0"/>
                  <a:tileRect/>
                </a:gradFill>
                <a:latin typeface="Montserrat" panose="00000500000000000000" pitchFamily="50" charset="0"/>
              </a:rPr>
              <a:t>INNOVATION ROADMAP</a:t>
            </a:r>
          </a:p>
        </p:txBody>
      </p:sp>
      <p:grpSp>
        <p:nvGrpSpPr>
          <p:cNvPr id="52" name="Group 51">
            <a:extLst>
              <a:ext uri="{FF2B5EF4-FFF2-40B4-BE49-F238E27FC236}">
                <a16:creationId xmlns:a16="http://schemas.microsoft.com/office/drawing/2014/main" id="{4598F464-6958-4DB3-B8A5-908EBA4FCE7C}"/>
              </a:ext>
            </a:extLst>
          </p:cNvPr>
          <p:cNvGrpSpPr/>
          <p:nvPr/>
        </p:nvGrpSpPr>
        <p:grpSpPr>
          <a:xfrm>
            <a:off x="491565" y="1151727"/>
            <a:ext cx="11208870" cy="5221982"/>
            <a:chOff x="491565" y="1151727"/>
            <a:chExt cx="11208870" cy="5221982"/>
          </a:xfrm>
        </p:grpSpPr>
        <p:sp>
          <p:nvSpPr>
            <p:cNvPr id="28" name="Rectangle 27">
              <a:extLst>
                <a:ext uri="{FF2B5EF4-FFF2-40B4-BE49-F238E27FC236}">
                  <a16:creationId xmlns:a16="http://schemas.microsoft.com/office/drawing/2014/main" id="{BB9E998E-A4BB-4D65-AA2C-37C3161AA290}"/>
                </a:ext>
              </a:extLst>
            </p:cNvPr>
            <p:cNvSpPr/>
            <p:nvPr/>
          </p:nvSpPr>
          <p:spPr>
            <a:xfrm>
              <a:off x="491565" y="2159000"/>
              <a:ext cx="11208870" cy="601516"/>
            </a:xfrm>
            <a:prstGeom prst="rect">
              <a:avLst/>
            </a:prstGeom>
            <a:solidFill>
              <a:schemeClr val="tx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Rectangle 32">
              <a:extLst>
                <a:ext uri="{FF2B5EF4-FFF2-40B4-BE49-F238E27FC236}">
                  <a16:creationId xmlns:a16="http://schemas.microsoft.com/office/drawing/2014/main" id="{8A924CE8-7A28-474D-845E-72CB6F463DC0}"/>
                </a:ext>
              </a:extLst>
            </p:cNvPr>
            <p:cNvSpPr/>
            <p:nvPr/>
          </p:nvSpPr>
          <p:spPr>
            <a:xfrm>
              <a:off x="491565" y="3363397"/>
              <a:ext cx="11208870" cy="601516"/>
            </a:xfrm>
            <a:prstGeom prst="rect">
              <a:avLst/>
            </a:prstGeom>
            <a:solidFill>
              <a:schemeClr val="tx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Rectangle 34">
              <a:extLst>
                <a:ext uri="{FF2B5EF4-FFF2-40B4-BE49-F238E27FC236}">
                  <a16:creationId xmlns:a16="http://schemas.microsoft.com/office/drawing/2014/main" id="{84D4762C-F80E-406E-8863-7190D674B136}"/>
                </a:ext>
              </a:extLst>
            </p:cNvPr>
            <p:cNvSpPr/>
            <p:nvPr/>
          </p:nvSpPr>
          <p:spPr>
            <a:xfrm>
              <a:off x="491565" y="4567794"/>
              <a:ext cx="11208870" cy="601516"/>
            </a:xfrm>
            <a:prstGeom prst="rect">
              <a:avLst/>
            </a:prstGeom>
            <a:solidFill>
              <a:schemeClr val="tx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Rectangle: Top Corners Rounded 36">
              <a:extLst>
                <a:ext uri="{FF2B5EF4-FFF2-40B4-BE49-F238E27FC236}">
                  <a16:creationId xmlns:a16="http://schemas.microsoft.com/office/drawing/2014/main" id="{0217018F-DF8F-478B-B2F6-BB1E794DADC1}"/>
                </a:ext>
              </a:extLst>
            </p:cNvPr>
            <p:cNvSpPr/>
            <p:nvPr/>
          </p:nvSpPr>
          <p:spPr>
            <a:xfrm>
              <a:off x="491565" y="5772193"/>
              <a:ext cx="11208869" cy="601516"/>
            </a:xfrm>
            <a:prstGeom prst="round2SameRect">
              <a:avLst>
                <a:gd name="adj1" fmla="val 0"/>
                <a:gd name="adj2" fmla="val 33109"/>
              </a:avLst>
            </a:prstGeom>
            <a:solidFill>
              <a:schemeClr val="tx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Rectangle: Top Corners Rounded 3">
              <a:extLst>
                <a:ext uri="{FF2B5EF4-FFF2-40B4-BE49-F238E27FC236}">
                  <a16:creationId xmlns:a16="http://schemas.microsoft.com/office/drawing/2014/main" id="{E32A839D-7992-4467-81A6-6B5C804C1B44}"/>
                </a:ext>
              </a:extLst>
            </p:cNvPr>
            <p:cNvSpPr/>
            <p:nvPr/>
          </p:nvSpPr>
          <p:spPr>
            <a:xfrm>
              <a:off x="2518335" y="1151727"/>
              <a:ext cx="9182100" cy="622856"/>
            </a:xfrm>
            <a:prstGeom prst="round2SameRect">
              <a:avLst>
                <a:gd name="adj1" fmla="val 33615"/>
                <a:gd name="adj2" fmla="val 0"/>
              </a:avLst>
            </a:prstGeom>
            <a:gradFill>
              <a:gsLst>
                <a:gs pos="0">
                  <a:schemeClr val="accent1">
                    <a:lumMod val="20000"/>
                    <a:lumOff val="80000"/>
                  </a:schemeClr>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Top Corners Rounded 6">
              <a:extLst>
                <a:ext uri="{FF2B5EF4-FFF2-40B4-BE49-F238E27FC236}">
                  <a16:creationId xmlns:a16="http://schemas.microsoft.com/office/drawing/2014/main" id="{066B1D19-0D6A-4E42-8575-7D94E9871B66}"/>
                </a:ext>
              </a:extLst>
            </p:cNvPr>
            <p:cNvSpPr/>
            <p:nvPr/>
          </p:nvSpPr>
          <p:spPr>
            <a:xfrm>
              <a:off x="2518335" y="2159000"/>
              <a:ext cx="9182100" cy="4214709"/>
            </a:xfrm>
            <a:prstGeom prst="round2SameRect">
              <a:avLst>
                <a:gd name="adj1" fmla="val 0"/>
                <a:gd name="adj2" fmla="val 4874"/>
              </a:avLst>
            </a:prstGeom>
            <a:solidFill>
              <a:schemeClr val="tx2">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E3F12749-DC5D-4A43-AED5-6CDFFAFF3533}"/>
                </a:ext>
              </a:extLst>
            </p:cNvPr>
            <p:cNvCxnSpPr>
              <a:cxnSpLocks/>
            </p:cNvCxnSpPr>
            <p:nvPr/>
          </p:nvCxnSpPr>
          <p:spPr>
            <a:xfrm>
              <a:off x="4813860" y="1774583"/>
              <a:ext cx="0" cy="4599126"/>
            </a:xfrm>
            <a:prstGeom prst="line">
              <a:avLst/>
            </a:prstGeom>
            <a:ln w="9525">
              <a:gradFill>
                <a:gsLst>
                  <a:gs pos="0">
                    <a:srgbClr val="B3DFFD"/>
                  </a:gs>
                  <a:gs pos="100000">
                    <a:schemeClr val="accent1">
                      <a:lumMod val="40000"/>
                      <a:lumOff val="6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C5E095D-F8A0-47A2-BF02-D8B292A8E07D}"/>
                </a:ext>
              </a:extLst>
            </p:cNvPr>
            <p:cNvCxnSpPr>
              <a:cxnSpLocks/>
            </p:cNvCxnSpPr>
            <p:nvPr/>
          </p:nvCxnSpPr>
          <p:spPr>
            <a:xfrm>
              <a:off x="7109385" y="1774583"/>
              <a:ext cx="0" cy="4599126"/>
            </a:xfrm>
            <a:prstGeom prst="line">
              <a:avLst/>
            </a:prstGeom>
            <a:ln w="9525">
              <a:gradFill>
                <a:gsLst>
                  <a:gs pos="0">
                    <a:srgbClr val="AEE0FB"/>
                  </a:gs>
                  <a:gs pos="100000">
                    <a:schemeClr val="accent1">
                      <a:lumMod val="40000"/>
                      <a:lumOff val="6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E7180A9-D257-41E9-AFE7-9CF1FC1A6C70}"/>
                </a:ext>
              </a:extLst>
            </p:cNvPr>
            <p:cNvCxnSpPr>
              <a:cxnSpLocks/>
            </p:cNvCxnSpPr>
            <p:nvPr/>
          </p:nvCxnSpPr>
          <p:spPr>
            <a:xfrm>
              <a:off x="9404910" y="1774583"/>
              <a:ext cx="0" cy="4599126"/>
            </a:xfrm>
            <a:prstGeom prst="line">
              <a:avLst/>
            </a:prstGeom>
            <a:ln w="9525">
              <a:gradFill>
                <a:gsLst>
                  <a:gs pos="0">
                    <a:srgbClr val="A7E1F8"/>
                  </a:gs>
                  <a:gs pos="100000">
                    <a:schemeClr val="accent1">
                      <a:lumMod val="40000"/>
                      <a:lumOff val="6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E7DBDD7-650A-4BC4-80EC-37266DEEB54A}"/>
                </a:ext>
              </a:extLst>
            </p:cNvPr>
            <p:cNvSpPr txBox="1"/>
            <p:nvPr/>
          </p:nvSpPr>
          <p:spPr>
            <a:xfrm>
              <a:off x="3309269" y="1316961"/>
              <a:ext cx="713657" cy="292388"/>
            </a:xfrm>
            <a:prstGeom prst="rect">
              <a:avLst/>
            </a:prstGeom>
            <a:noFill/>
          </p:spPr>
          <p:txBody>
            <a:bodyPr wrap="none" rtlCol="0" anchor="ctr" anchorCtr="0">
              <a:spAutoFit/>
            </a:bodyPr>
            <a:lstStyle/>
            <a:p>
              <a:pPr algn="ctr"/>
              <a:r>
                <a:rPr lang="en-US" sz="1300" b="1" dirty="0">
                  <a:solidFill>
                    <a:schemeClr val="accent1"/>
                  </a:solidFill>
                  <a:latin typeface="Montserrat" panose="00000500000000000000" pitchFamily="50" charset="0"/>
                </a:rPr>
                <a:t>Today</a:t>
              </a:r>
            </a:p>
          </p:txBody>
        </p:sp>
        <p:sp>
          <p:nvSpPr>
            <p:cNvPr id="19" name="TextBox 18">
              <a:extLst>
                <a:ext uri="{FF2B5EF4-FFF2-40B4-BE49-F238E27FC236}">
                  <a16:creationId xmlns:a16="http://schemas.microsoft.com/office/drawing/2014/main" id="{0DB34BA1-BB41-4F92-840D-D2A008DA033C}"/>
                </a:ext>
              </a:extLst>
            </p:cNvPr>
            <p:cNvSpPr txBox="1"/>
            <p:nvPr/>
          </p:nvSpPr>
          <p:spPr>
            <a:xfrm>
              <a:off x="5398809" y="1240017"/>
              <a:ext cx="1125628" cy="446276"/>
            </a:xfrm>
            <a:prstGeom prst="rect">
              <a:avLst/>
            </a:prstGeom>
            <a:noFill/>
          </p:spPr>
          <p:txBody>
            <a:bodyPr wrap="none" rtlCol="0" anchor="ctr" anchorCtr="0">
              <a:spAutoFit/>
            </a:bodyPr>
            <a:lstStyle/>
            <a:p>
              <a:pPr algn="ctr"/>
              <a:r>
                <a:rPr lang="en-US" sz="1300" b="1" dirty="0">
                  <a:solidFill>
                    <a:srgbClr val="0D7AB1"/>
                  </a:solidFill>
                  <a:latin typeface="Montserrat" panose="00000500000000000000" pitchFamily="50" charset="0"/>
                </a:rPr>
                <a:t>1-6 Months</a:t>
              </a:r>
            </a:p>
            <a:p>
              <a:pPr algn="ctr"/>
              <a:r>
                <a:rPr lang="en-US" sz="1000" dirty="0">
                  <a:solidFill>
                    <a:srgbClr val="0D7AB1"/>
                  </a:solidFill>
                  <a:latin typeface="Montserrat" panose="00000500000000000000" pitchFamily="50" charset="0"/>
                </a:rPr>
                <a:t>(Short Term)</a:t>
              </a:r>
            </a:p>
          </p:txBody>
        </p:sp>
        <p:sp>
          <p:nvSpPr>
            <p:cNvPr id="20" name="TextBox 19">
              <a:extLst>
                <a:ext uri="{FF2B5EF4-FFF2-40B4-BE49-F238E27FC236}">
                  <a16:creationId xmlns:a16="http://schemas.microsoft.com/office/drawing/2014/main" id="{9B477361-A6A5-4A8B-9CEB-77C9ECA0000D}"/>
                </a:ext>
              </a:extLst>
            </p:cNvPr>
            <p:cNvSpPr txBox="1"/>
            <p:nvPr/>
          </p:nvSpPr>
          <p:spPr>
            <a:xfrm>
              <a:off x="7645441" y="1240017"/>
              <a:ext cx="1223413" cy="446276"/>
            </a:xfrm>
            <a:prstGeom prst="rect">
              <a:avLst/>
            </a:prstGeom>
            <a:noFill/>
          </p:spPr>
          <p:txBody>
            <a:bodyPr wrap="none" rtlCol="0" anchor="ctr" anchorCtr="0">
              <a:spAutoFit/>
            </a:bodyPr>
            <a:lstStyle/>
            <a:p>
              <a:pPr lvl="0" algn="ctr"/>
              <a:r>
                <a:rPr lang="en-US" sz="1300" b="1" dirty="0">
                  <a:solidFill>
                    <a:srgbClr val="1391C4"/>
                  </a:solidFill>
                  <a:latin typeface="Montserrat" panose="00000500000000000000" pitchFamily="50" charset="0"/>
                </a:rPr>
                <a:t>6-12 Months</a:t>
              </a:r>
            </a:p>
            <a:p>
              <a:pPr lvl="0" algn="ctr"/>
              <a:r>
                <a:rPr lang="en-US" sz="1000" dirty="0">
                  <a:solidFill>
                    <a:srgbClr val="1391C4"/>
                  </a:solidFill>
                  <a:latin typeface="Montserrat" panose="00000500000000000000" pitchFamily="50" charset="0"/>
                </a:rPr>
                <a:t>(Mid-Term)</a:t>
              </a:r>
            </a:p>
          </p:txBody>
        </p:sp>
        <p:sp>
          <p:nvSpPr>
            <p:cNvPr id="21" name="TextBox 20">
              <a:extLst>
                <a:ext uri="{FF2B5EF4-FFF2-40B4-BE49-F238E27FC236}">
                  <a16:creationId xmlns:a16="http://schemas.microsoft.com/office/drawing/2014/main" id="{F9C27C33-1D29-4B8D-B57B-9946D0071F5D}"/>
                </a:ext>
              </a:extLst>
            </p:cNvPr>
            <p:cNvSpPr txBox="1"/>
            <p:nvPr/>
          </p:nvSpPr>
          <p:spPr>
            <a:xfrm>
              <a:off x="9976233" y="1240017"/>
              <a:ext cx="1152880" cy="446276"/>
            </a:xfrm>
            <a:prstGeom prst="rect">
              <a:avLst/>
            </a:prstGeom>
            <a:noFill/>
          </p:spPr>
          <p:txBody>
            <a:bodyPr wrap="none" rtlCol="0" anchor="ctr" anchorCtr="0">
              <a:spAutoFit/>
            </a:bodyPr>
            <a:lstStyle/>
            <a:p>
              <a:pPr lvl="0" algn="ctr"/>
              <a:r>
                <a:rPr lang="en-US" sz="1300" b="1" dirty="0">
                  <a:solidFill>
                    <a:srgbClr val="169ECF"/>
                  </a:solidFill>
                  <a:latin typeface="Montserrat" panose="00000500000000000000" pitchFamily="50" charset="0"/>
                </a:rPr>
                <a:t>12+ Months</a:t>
              </a:r>
            </a:p>
            <a:p>
              <a:pPr lvl="0" algn="ctr"/>
              <a:r>
                <a:rPr lang="en-US" sz="1000" dirty="0">
                  <a:solidFill>
                    <a:srgbClr val="169ECF"/>
                  </a:solidFill>
                  <a:latin typeface="Montserrat" panose="00000500000000000000" pitchFamily="50" charset="0"/>
                </a:rPr>
                <a:t>(Long-Term)</a:t>
              </a:r>
            </a:p>
          </p:txBody>
        </p:sp>
        <p:grpSp>
          <p:nvGrpSpPr>
            <p:cNvPr id="17" name="Group 16">
              <a:extLst>
                <a:ext uri="{FF2B5EF4-FFF2-40B4-BE49-F238E27FC236}">
                  <a16:creationId xmlns:a16="http://schemas.microsoft.com/office/drawing/2014/main" id="{D5508F65-CF09-44BE-A195-7C15B9048852}"/>
                </a:ext>
              </a:extLst>
            </p:cNvPr>
            <p:cNvGrpSpPr/>
            <p:nvPr/>
          </p:nvGrpSpPr>
          <p:grpSpPr>
            <a:xfrm>
              <a:off x="3120917" y="1843681"/>
              <a:ext cx="7943275" cy="246221"/>
              <a:chOff x="3066382" y="1870655"/>
              <a:chExt cx="7943275" cy="246221"/>
            </a:xfrm>
          </p:grpSpPr>
          <p:sp>
            <p:nvSpPr>
              <p:cNvPr id="24" name="TextBox 23">
                <a:extLst>
                  <a:ext uri="{FF2B5EF4-FFF2-40B4-BE49-F238E27FC236}">
                    <a16:creationId xmlns:a16="http://schemas.microsoft.com/office/drawing/2014/main" id="{6E330580-8212-4544-BFCC-1AC184FB6029}"/>
                  </a:ext>
                </a:extLst>
              </p:cNvPr>
              <p:cNvSpPr txBox="1"/>
              <p:nvPr/>
            </p:nvSpPr>
            <p:spPr>
              <a:xfrm>
                <a:off x="3066382" y="1870655"/>
                <a:ext cx="1090362" cy="246221"/>
              </a:xfrm>
              <a:prstGeom prst="rect">
                <a:avLst/>
              </a:prstGeom>
              <a:noFill/>
            </p:spPr>
            <p:txBody>
              <a:bodyPr wrap="none" rtlCol="0" anchor="ctr" anchorCtr="0">
                <a:spAutoFit/>
              </a:bodyPr>
              <a:lstStyle/>
              <a:p>
                <a:pPr algn="ctr"/>
                <a:r>
                  <a:rPr lang="en-US" sz="1000" dirty="0">
                    <a:solidFill>
                      <a:schemeClr val="accent1"/>
                    </a:solidFill>
                    <a:latin typeface="Montserrat" panose="00000500000000000000" pitchFamily="50" charset="0"/>
                  </a:rPr>
                  <a:t>Current State</a:t>
                </a:r>
              </a:p>
            </p:txBody>
          </p:sp>
          <p:sp>
            <p:nvSpPr>
              <p:cNvPr id="25" name="TextBox 24">
                <a:extLst>
                  <a:ext uri="{FF2B5EF4-FFF2-40B4-BE49-F238E27FC236}">
                    <a16:creationId xmlns:a16="http://schemas.microsoft.com/office/drawing/2014/main" id="{07D068A2-6194-4FB9-BC7C-6485EB34EA4C}"/>
                  </a:ext>
                </a:extLst>
              </p:cNvPr>
              <p:cNvSpPr txBox="1"/>
              <p:nvPr/>
            </p:nvSpPr>
            <p:spPr>
              <a:xfrm>
                <a:off x="4969175" y="1870655"/>
                <a:ext cx="1875835" cy="246221"/>
              </a:xfrm>
              <a:prstGeom prst="rect">
                <a:avLst/>
              </a:prstGeom>
              <a:noFill/>
            </p:spPr>
            <p:txBody>
              <a:bodyPr wrap="none" rtlCol="0" anchor="ctr" anchorCtr="0">
                <a:spAutoFit/>
              </a:bodyPr>
              <a:lstStyle/>
              <a:p>
                <a:pPr algn="ctr"/>
                <a:r>
                  <a:rPr lang="en-US" sz="1000" dirty="0">
                    <a:solidFill>
                      <a:srgbClr val="0D7AB1"/>
                    </a:solidFill>
                    <a:latin typeface="Montserrat" panose="00000500000000000000" pitchFamily="50" charset="0"/>
                  </a:rPr>
                  <a:t>Near-Term Quick Actions</a:t>
                </a:r>
              </a:p>
            </p:txBody>
          </p:sp>
          <p:sp>
            <p:nvSpPr>
              <p:cNvPr id="26" name="TextBox 25">
                <a:extLst>
                  <a:ext uri="{FF2B5EF4-FFF2-40B4-BE49-F238E27FC236}">
                    <a16:creationId xmlns:a16="http://schemas.microsoft.com/office/drawing/2014/main" id="{DB084B50-6F2F-4110-AE36-66444790DB92}"/>
                  </a:ext>
                </a:extLst>
              </p:cNvPr>
              <p:cNvSpPr txBox="1"/>
              <p:nvPr/>
            </p:nvSpPr>
            <p:spPr>
              <a:xfrm>
                <a:off x="7197373" y="1870655"/>
                <a:ext cx="2010487" cy="246221"/>
              </a:xfrm>
              <a:prstGeom prst="rect">
                <a:avLst/>
              </a:prstGeom>
              <a:noFill/>
            </p:spPr>
            <p:txBody>
              <a:bodyPr wrap="none" rtlCol="0" anchor="ctr" anchorCtr="0">
                <a:spAutoFit/>
              </a:bodyPr>
              <a:lstStyle/>
              <a:p>
                <a:pPr lvl="0" algn="ctr"/>
                <a:r>
                  <a:rPr lang="en-US" sz="1000" dirty="0">
                    <a:solidFill>
                      <a:srgbClr val="1391C4"/>
                    </a:solidFill>
                    <a:latin typeface="Montserrat" panose="00000500000000000000" pitchFamily="50" charset="0"/>
                  </a:rPr>
                  <a:t>Transition or Transformation</a:t>
                </a:r>
              </a:p>
            </p:txBody>
          </p:sp>
          <p:sp>
            <p:nvSpPr>
              <p:cNvPr id="27" name="TextBox 26">
                <a:extLst>
                  <a:ext uri="{FF2B5EF4-FFF2-40B4-BE49-F238E27FC236}">
                    <a16:creationId xmlns:a16="http://schemas.microsoft.com/office/drawing/2014/main" id="{29F02971-758F-4DC7-942D-3567524E72D4}"/>
                  </a:ext>
                </a:extLst>
              </p:cNvPr>
              <p:cNvSpPr txBox="1"/>
              <p:nvPr/>
            </p:nvSpPr>
            <p:spPr>
              <a:xfrm>
                <a:off x="9986621" y="1870655"/>
                <a:ext cx="1023036" cy="246221"/>
              </a:xfrm>
              <a:prstGeom prst="rect">
                <a:avLst/>
              </a:prstGeom>
              <a:noFill/>
            </p:spPr>
            <p:txBody>
              <a:bodyPr wrap="none" rtlCol="0" anchor="ctr" anchorCtr="0">
                <a:spAutoFit/>
              </a:bodyPr>
              <a:lstStyle/>
              <a:p>
                <a:pPr lvl="0" algn="ctr"/>
                <a:r>
                  <a:rPr lang="en-US" sz="1000" dirty="0">
                    <a:solidFill>
                      <a:srgbClr val="169ECF"/>
                    </a:solidFill>
                    <a:latin typeface="Montserrat" panose="00000500000000000000" pitchFamily="50" charset="0"/>
                  </a:rPr>
                  <a:t>Future State</a:t>
                </a:r>
              </a:p>
            </p:txBody>
          </p:sp>
        </p:grpSp>
        <p:sp>
          <p:nvSpPr>
            <p:cNvPr id="29" name="TextBox 28">
              <a:extLst>
                <a:ext uri="{FF2B5EF4-FFF2-40B4-BE49-F238E27FC236}">
                  <a16:creationId xmlns:a16="http://schemas.microsoft.com/office/drawing/2014/main" id="{71AD761D-3B58-4AC3-8794-06D7A65F0B75}"/>
                </a:ext>
              </a:extLst>
            </p:cNvPr>
            <p:cNvSpPr txBox="1"/>
            <p:nvPr/>
          </p:nvSpPr>
          <p:spPr>
            <a:xfrm>
              <a:off x="491565" y="1820598"/>
              <a:ext cx="810799" cy="292388"/>
            </a:xfrm>
            <a:prstGeom prst="rect">
              <a:avLst/>
            </a:prstGeom>
            <a:noFill/>
          </p:spPr>
          <p:txBody>
            <a:bodyPr wrap="none" lIns="182880" rtlCol="0" anchor="ctr" anchorCtr="0">
              <a:spAutoFit/>
            </a:bodyPr>
            <a:lstStyle>
              <a:defPPr>
                <a:defRPr lang="en-US"/>
              </a:defPPr>
              <a:lvl1pPr algn="ctr">
                <a:defRPr sz="1300" b="1">
                  <a:solidFill>
                    <a:schemeClr val="accent1"/>
                  </a:solidFill>
                  <a:latin typeface="Montserrat" panose="00000500000000000000" pitchFamily="50" charset="0"/>
                </a:defRPr>
              </a:lvl1pPr>
            </a:lstStyle>
            <a:p>
              <a:pPr algn="l"/>
              <a:r>
                <a:rPr lang="en-US" dirty="0"/>
                <a:t>Scope</a:t>
              </a:r>
            </a:p>
          </p:txBody>
        </p:sp>
        <p:sp>
          <p:nvSpPr>
            <p:cNvPr id="39" name="TextBox 38">
              <a:extLst>
                <a:ext uri="{FF2B5EF4-FFF2-40B4-BE49-F238E27FC236}">
                  <a16:creationId xmlns:a16="http://schemas.microsoft.com/office/drawing/2014/main" id="{5AE36D84-56E1-4E3B-87E6-DC57D0404276}"/>
                </a:ext>
              </a:extLst>
            </p:cNvPr>
            <p:cNvSpPr txBox="1"/>
            <p:nvPr/>
          </p:nvSpPr>
          <p:spPr>
            <a:xfrm>
              <a:off x="491565" y="2328953"/>
              <a:ext cx="1427955" cy="261610"/>
            </a:xfrm>
            <a:prstGeom prst="rect">
              <a:avLst/>
            </a:prstGeom>
            <a:noFill/>
          </p:spPr>
          <p:txBody>
            <a:bodyPr wrap="none" lIns="182880" rtlCol="0" anchor="ctr" anchorCtr="0">
              <a:spAutoFit/>
            </a:bodyPr>
            <a:lstStyle>
              <a:defPPr>
                <a:defRPr lang="en-US"/>
              </a:defPPr>
              <a:lvl1pPr algn="ctr">
                <a:defRPr sz="1300" b="1">
                  <a:solidFill>
                    <a:schemeClr val="accent1"/>
                  </a:solidFill>
                  <a:latin typeface="Montserrat" panose="00000500000000000000" pitchFamily="50" charset="0"/>
                </a:defRPr>
              </a:lvl1pPr>
            </a:lstStyle>
            <a:p>
              <a:pPr algn="l"/>
              <a:r>
                <a:rPr lang="en-US" sz="1100" b="0" dirty="0">
                  <a:solidFill>
                    <a:schemeClr val="tx2"/>
                  </a:solidFill>
                </a:rPr>
                <a:t>Strategic Focus</a:t>
              </a:r>
            </a:p>
          </p:txBody>
        </p:sp>
        <p:sp>
          <p:nvSpPr>
            <p:cNvPr id="40" name="TextBox 39">
              <a:extLst>
                <a:ext uri="{FF2B5EF4-FFF2-40B4-BE49-F238E27FC236}">
                  <a16:creationId xmlns:a16="http://schemas.microsoft.com/office/drawing/2014/main" id="{620557C5-9C2A-4709-B5BA-C16A814E0186}"/>
                </a:ext>
              </a:extLst>
            </p:cNvPr>
            <p:cNvSpPr txBox="1"/>
            <p:nvPr/>
          </p:nvSpPr>
          <p:spPr>
            <a:xfrm>
              <a:off x="491565" y="5942146"/>
              <a:ext cx="1097736" cy="261610"/>
            </a:xfrm>
            <a:prstGeom prst="rect">
              <a:avLst/>
            </a:prstGeom>
            <a:noFill/>
          </p:spPr>
          <p:txBody>
            <a:bodyPr wrap="none" lIns="182880" rtlCol="0" anchor="ctr" anchorCtr="0">
              <a:spAutoFit/>
            </a:bodyPr>
            <a:lstStyle>
              <a:defPPr>
                <a:defRPr lang="en-US"/>
              </a:defPPr>
              <a:lvl1pPr algn="ctr">
                <a:defRPr sz="1300" b="1">
                  <a:solidFill>
                    <a:schemeClr val="accent1"/>
                  </a:solidFill>
                  <a:latin typeface="Montserrat" panose="00000500000000000000" pitchFamily="50" charset="0"/>
                </a:defRPr>
              </a:lvl1pPr>
            </a:lstStyle>
            <a:p>
              <a:pPr algn="l"/>
              <a:r>
                <a:rPr lang="en-US" sz="1100" b="0" dirty="0">
                  <a:solidFill>
                    <a:schemeClr val="tx2"/>
                  </a:solidFill>
                </a:rPr>
                <a:t>Key Metrics</a:t>
              </a:r>
            </a:p>
          </p:txBody>
        </p:sp>
        <p:sp>
          <p:nvSpPr>
            <p:cNvPr id="41" name="TextBox 40">
              <a:extLst>
                <a:ext uri="{FF2B5EF4-FFF2-40B4-BE49-F238E27FC236}">
                  <a16:creationId xmlns:a16="http://schemas.microsoft.com/office/drawing/2014/main" id="{686ADF71-FAEC-4DF3-AFDD-A94B495FDBE8}"/>
                </a:ext>
              </a:extLst>
            </p:cNvPr>
            <p:cNvSpPr txBox="1"/>
            <p:nvPr/>
          </p:nvSpPr>
          <p:spPr>
            <a:xfrm>
              <a:off x="491565" y="5339948"/>
              <a:ext cx="1908856" cy="261610"/>
            </a:xfrm>
            <a:prstGeom prst="rect">
              <a:avLst/>
            </a:prstGeom>
            <a:noFill/>
          </p:spPr>
          <p:txBody>
            <a:bodyPr wrap="none" lIns="182880" rtlCol="0" anchor="ctr" anchorCtr="0">
              <a:spAutoFit/>
            </a:bodyPr>
            <a:lstStyle>
              <a:defPPr>
                <a:defRPr lang="en-US"/>
              </a:defPPr>
              <a:lvl1pPr algn="ctr">
                <a:defRPr sz="1300" b="1">
                  <a:solidFill>
                    <a:schemeClr val="accent1"/>
                  </a:solidFill>
                  <a:latin typeface="Montserrat" panose="00000500000000000000" pitchFamily="50" charset="0"/>
                </a:defRPr>
              </a:lvl1pPr>
            </a:lstStyle>
            <a:p>
              <a:pPr algn="l"/>
              <a:r>
                <a:rPr lang="en-US" sz="1100" b="0" dirty="0">
                  <a:solidFill>
                    <a:schemeClr val="tx2"/>
                  </a:solidFill>
                </a:rPr>
                <a:t>Capabilities to Develop</a:t>
              </a:r>
            </a:p>
          </p:txBody>
        </p:sp>
        <p:sp>
          <p:nvSpPr>
            <p:cNvPr id="42" name="TextBox 41">
              <a:extLst>
                <a:ext uri="{FF2B5EF4-FFF2-40B4-BE49-F238E27FC236}">
                  <a16:creationId xmlns:a16="http://schemas.microsoft.com/office/drawing/2014/main" id="{E1F95528-F0B0-4210-875B-735AAA680247}"/>
                </a:ext>
              </a:extLst>
            </p:cNvPr>
            <p:cNvSpPr txBox="1"/>
            <p:nvPr/>
          </p:nvSpPr>
          <p:spPr>
            <a:xfrm>
              <a:off x="491565" y="4737749"/>
              <a:ext cx="1762983" cy="261610"/>
            </a:xfrm>
            <a:prstGeom prst="rect">
              <a:avLst/>
            </a:prstGeom>
            <a:noFill/>
          </p:spPr>
          <p:txBody>
            <a:bodyPr wrap="none" lIns="182880" rtlCol="0" anchor="ctr" anchorCtr="0">
              <a:spAutoFit/>
            </a:bodyPr>
            <a:lstStyle>
              <a:defPPr>
                <a:defRPr lang="en-US"/>
              </a:defPPr>
              <a:lvl1pPr algn="ctr">
                <a:defRPr sz="1300" b="1">
                  <a:solidFill>
                    <a:schemeClr val="accent1"/>
                  </a:solidFill>
                  <a:latin typeface="Montserrat" panose="00000500000000000000" pitchFamily="50" charset="0"/>
                </a:defRPr>
              </a:lvl1pPr>
            </a:lstStyle>
            <a:p>
              <a:pPr algn="l"/>
              <a:r>
                <a:rPr lang="en-US" sz="1100" b="0" dirty="0">
                  <a:solidFill>
                    <a:schemeClr val="tx2"/>
                  </a:solidFill>
                </a:rPr>
                <a:t>Technology Needed</a:t>
              </a:r>
            </a:p>
          </p:txBody>
        </p:sp>
        <p:sp>
          <p:nvSpPr>
            <p:cNvPr id="43" name="TextBox 42">
              <a:extLst>
                <a:ext uri="{FF2B5EF4-FFF2-40B4-BE49-F238E27FC236}">
                  <a16:creationId xmlns:a16="http://schemas.microsoft.com/office/drawing/2014/main" id="{A90C3C3C-C398-4C61-8315-6CB0CE4821FE}"/>
                </a:ext>
              </a:extLst>
            </p:cNvPr>
            <p:cNvSpPr txBox="1"/>
            <p:nvPr/>
          </p:nvSpPr>
          <p:spPr>
            <a:xfrm>
              <a:off x="491565" y="4135550"/>
              <a:ext cx="1067280" cy="261610"/>
            </a:xfrm>
            <a:prstGeom prst="rect">
              <a:avLst/>
            </a:prstGeom>
            <a:noFill/>
          </p:spPr>
          <p:txBody>
            <a:bodyPr wrap="none" lIns="182880" rtlCol="0" anchor="ctr" anchorCtr="0">
              <a:spAutoFit/>
            </a:bodyPr>
            <a:lstStyle>
              <a:defPPr>
                <a:defRPr lang="en-US"/>
              </a:defPPr>
              <a:lvl1pPr algn="ctr">
                <a:defRPr sz="1300" b="1">
                  <a:solidFill>
                    <a:schemeClr val="accent1"/>
                  </a:solidFill>
                  <a:latin typeface="Montserrat" panose="00000500000000000000" pitchFamily="50" charset="0"/>
                </a:defRPr>
              </a:lvl1pPr>
            </a:lstStyle>
            <a:p>
              <a:pPr algn="l"/>
              <a:r>
                <a:rPr lang="en-US" sz="1100" b="0" dirty="0">
                  <a:solidFill>
                    <a:schemeClr val="tx2"/>
                  </a:solidFill>
                </a:rPr>
                <a:t>Solution(s)</a:t>
              </a:r>
            </a:p>
          </p:txBody>
        </p:sp>
        <p:sp>
          <p:nvSpPr>
            <p:cNvPr id="44" name="TextBox 43">
              <a:extLst>
                <a:ext uri="{FF2B5EF4-FFF2-40B4-BE49-F238E27FC236}">
                  <a16:creationId xmlns:a16="http://schemas.microsoft.com/office/drawing/2014/main" id="{1D94403D-6184-4DB6-A3EA-DCDF87802626}"/>
                </a:ext>
              </a:extLst>
            </p:cNvPr>
            <p:cNvSpPr txBox="1"/>
            <p:nvPr/>
          </p:nvSpPr>
          <p:spPr>
            <a:xfrm>
              <a:off x="491565" y="3533351"/>
              <a:ext cx="910186" cy="261610"/>
            </a:xfrm>
            <a:prstGeom prst="rect">
              <a:avLst/>
            </a:prstGeom>
            <a:noFill/>
          </p:spPr>
          <p:txBody>
            <a:bodyPr wrap="none" lIns="182880" rtlCol="0" anchor="ctr" anchorCtr="0">
              <a:spAutoFit/>
            </a:bodyPr>
            <a:lstStyle>
              <a:defPPr>
                <a:defRPr lang="en-US"/>
              </a:defPPr>
              <a:lvl1pPr algn="ctr">
                <a:defRPr sz="1300" b="1">
                  <a:solidFill>
                    <a:schemeClr val="accent1"/>
                  </a:solidFill>
                  <a:latin typeface="Montserrat" panose="00000500000000000000" pitchFamily="50" charset="0"/>
                </a:defRPr>
              </a:lvl1pPr>
            </a:lstStyle>
            <a:p>
              <a:pPr algn="l"/>
              <a:r>
                <a:rPr lang="en-US" sz="1100" b="0" dirty="0">
                  <a:solidFill>
                    <a:schemeClr val="tx2"/>
                  </a:solidFill>
                </a:rPr>
                <a:t>Strategy</a:t>
              </a:r>
            </a:p>
          </p:txBody>
        </p:sp>
        <p:sp>
          <p:nvSpPr>
            <p:cNvPr id="45" name="TextBox 44">
              <a:extLst>
                <a:ext uri="{FF2B5EF4-FFF2-40B4-BE49-F238E27FC236}">
                  <a16:creationId xmlns:a16="http://schemas.microsoft.com/office/drawing/2014/main" id="{07A630C4-DC37-4D0C-AD25-6C336C77D2E8}"/>
                </a:ext>
              </a:extLst>
            </p:cNvPr>
            <p:cNvSpPr txBox="1"/>
            <p:nvPr/>
          </p:nvSpPr>
          <p:spPr>
            <a:xfrm>
              <a:off x="491565" y="2931152"/>
              <a:ext cx="1604285" cy="261610"/>
            </a:xfrm>
            <a:prstGeom prst="rect">
              <a:avLst/>
            </a:prstGeom>
            <a:noFill/>
          </p:spPr>
          <p:txBody>
            <a:bodyPr wrap="none" lIns="182880" rtlCol="0" anchor="ctr" anchorCtr="0">
              <a:spAutoFit/>
            </a:bodyPr>
            <a:lstStyle>
              <a:defPPr>
                <a:defRPr lang="en-US"/>
              </a:defPPr>
              <a:lvl1pPr algn="ctr">
                <a:defRPr sz="1300" b="1">
                  <a:solidFill>
                    <a:schemeClr val="accent1"/>
                  </a:solidFill>
                  <a:latin typeface="Montserrat" panose="00000500000000000000" pitchFamily="50" charset="0"/>
                </a:defRPr>
              </a:lvl1pPr>
            </a:lstStyle>
            <a:p>
              <a:pPr algn="l"/>
              <a:r>
                <a:rPr lang="en-US" sz="1100" b="0" dirty="0">
                  <a:solidFill>
                    <a:schemeClr val="tx2"/>
                  </a:solidFill>
                </a:rPr>
                <a:t>Target Customers</a:t>
              </a:r>
            </a:p>
          </p:txBody>
        </p:sp>
        <p:grpSp>
          <p:nvGrpSpPr>
            <p:cNvPr id="46" name="Group 45">
              <a:extLst>
                <a:ext uri="{FF2B5EF4-FFF2-40B4-BE49-F238E27FC236}">
                  <a16:creationId xmlns:a16="http://schemas.microsoft.com/office/drawing/2014/main" id="{B631729C-9C06-47CE-B33E-D2E073942B86}"/>
                </a:ext>
              </a:extLst>
            </p:cNvPr>
            <p:cNvGrpSpPr/>
            <p:nvPr/>
          </p:nvGrpSpPr>
          <p:grpSpPr>
            <a:xfrm>
              <a:off x="2518335" y="2158998"/>
              <a:ext cx="9182070" cy="601516"/>
              <a:chOff x="2518335" y="2158998"/>
              <a:chExt cx="9182070" cy="601516"/>
            </a:xfrm>
          </p:grpSpPr>
          <p:sp>
            <p:nvSpPr>
              <p:cNvPr id="48" name="TextBox 47">
                <a:extLst>
                  <a:ext uri="{FF2B5EF4-FFF2-40B4-BE49-F238E27FC236}">
                    <a16:creationId xmlns:a16="http://schemas.microsoft.com/office/drawing/2014/main" id="{D9FFCF4F-6C9B-47C2-988A-5ADC68E0320F}"/>
                  </a:ext>
                </a:extLst>
              </p:cNvPr>
              <p:cNvSpPr txBox="1"/>
              <p:nvPr/>
            </p:nvSpPr>
            <p:spPr>
              <a:xfrm>
                <a:off x="2518335" y="2158998"/>
                <a:ext cx="2295505" cy="601516"/>
              </a:xfrm>
              <a:prstGeom prst="rect">
                <a:avLst/>
              </a:prstGeom>
              <a:noFill/>
            </p:spPr>
            <p:txBody>
              <a:bodyPr wrap="square" lIns="182880" rtlCol="0" anchor="ctr" anchorCtr="0">
                <a:noAutofit/>
              </a:bodyPr>
              <a:lstStyle>
                <a:defPPr>
                  <a:defRPr lang="en-US"/>
                </a:defPPr>
                <a:lvl1pPr algn="ctr">
                  <a:defRPr sz="1300" b="1">
                    <a:solidFill>
                      <a:schemeClr val="accent1"/>
                    </a:solidFill>
                    <a:latin typeface="Montserrat" panose="00000500000000000000" pitchFamily="50" charset="0"/>
                  </a:defRPr>
                </a:lvl1pPr>
              </a:lstStyle>
              <a:p>
                <a:pPr marL="171450" indent="-171450" algn="l">
                  <a:buFont typeface="Arial" panose="020B0604020202020204" pitchFamily="34" charset="0"/>
                  <a:buChar char="•"/>
                </a:pPr>
                <a:r>
                  <a:rPr lang="en-US" sz="900" b="0" dirty="0">
                    <a:solidFill>
                      <a:schemeClr val="tx2"/>
                    </a:solidFill>
                  </a:rPr>
                  <a:t>Sample Text Here</a:t>
                </a:r>
              </a:p>
            </p:txBody>
          </p:sp>
          <p:sp>
            <p:nvSpPr>
              <p:cNvPr id="49" name="TextBox 48">
                <a:extLst>
                  <a:ext uri="{FF2B5EF4-FFF2-40B4-BE49-F238E27FC236}">
                    <a16:creationId xmlns:a16="http://schemas.microsoft.com/office/drawing/2014/main" id="{65A68228-9805-4FFD-8A8C-7310BD4C248D}"/>
                  </a:ext>
                </a:extLst>
              </p:cNvPr>
              <p:cNvSpPr txBox="1"/>
              <p:nvPr/>
            </p:nvSpPr>
            <p:spPr>
              <a:xfrm>
                <a:off x="4813870" y="2158998"/>
                <a:ext cx="2295505" cy="601516"/>
              </a:xfrm>
              <a:prstGeom prst="rect">
                <a:avLst/>
              </a:prstGeom>
              <a:noFill/>
            </p:spPr>
            <p:txBody>
              <a:bodyPr wrap="square" lIns="182880" rtlCol="0" anchor="ctr" anchorCtr="0">
                <a:noAutofit/>
              </a:bodyPr>
              <a:lstStyle>
                <a:defPPr>
                  <a:defRPr lang="en-US"/>
                </a:defPPr>
                <a:lvl1pPr algn="ctr">
                  <a:defRPr sz="1300" b="1">
                    <a:solidFill>
                      <a:schemeClr val="accent1"/>
                    </a:solidFill>
                    <a:latin typeface="Montserrat" panose="00000500000000000000" pitchFamily="50" charset="0"/>
                  </a:defRPr>
                </a:lvl1pPr>
              </a:lstStyle>
              <a:p>
                <a:pPr marL="171450" indent="-171450" algn="l">
                  <a:buFont typeface="Arial" panose="020B0604020202020204" pitchFamily="34" charset="0"/>
                  <a:buChar char="•"/>
                </a:pPr>
                <a:r>
                  <a:rPr lang="en-US" sz="900" b="0" dirty="0">
                    <a:solidFill>
                      <a:schemeClr val="tx2"/>
                    </a:solidFill>
                  </a:rPr>
                  <a:t>Sample Text Here</a:t>
                </a:r>
              </a:p>
            </p:txBody>
          </p:sp>
          <p:sp>
            <p:nvSpPr>
              <p:cNvPr id="50" name="TextBox 49">
                <a:extLst>
                  <a:ext uri="{FF2B5EF4-FFF2-40B4-BE49-F238E27FC236}">
                    <a16:creationId xmlns:a16="http://schemas.microsoft.com/office/drawing/2014/main" id="{946A85CF-4E90-4A43-9F90-4D96AFB047F3}"/>
                  </a:ext>
                </a:extLst>
              </p:cNvPr>
              <p:cNvSpPr txBox="1"/>
              <p:nvPr/>
            </p:nvSpPr>
            <p:spPr>
              <a:xfrm>
                <a:off x="7109365" y="2158998"/>
                <a:ext cx="2295505" cy="601516"/>
              </a:xfrm>
              <a:prstGeom prst="rect">
                <a:avLst/>
              </a:prstGeom>
              <a:noFill/>
            </p:spPr>
            <p:txBody>
              <a:bodyPr wrap="square" lIns="182880" rtlCol="0" anchor="ctr" anchorCtr="0">
                <a:noAutofit/>
              </a:bodyPr>
              <a:lstStyle>
                <a:defPPr>
                  <a:defRPr lang="en-US"/>
                </a:defPPr>
                <a:lvl1pPr algn="ctr">
                  <a:defRPr sz="1300" b="1">
                    <a:solidFill>
                      <a:schemeClr val="accent1"/>
                    </a:solidFill>
                    <a:latin typeface="Montserrat" panose="00000500000000000000" pitchFamily="50" charset="0"/>
                  </a:defRPr>
                </a:lvl1pPr>
              </a:lstStyle>
              <a:p>
                <a:pPr marL="171450" indent="-171450" algn="l">
                  <a:buFont typeface="Arial" panose="020B0604020202020204" pitchFamily="34" charset="0"/>
                  <a:buChar char="•"/>
                </a:pPr>
                <a:r>
                  <a:rPr lang="en-US" sz="900" b="0" dirty="0">
                    <a:solidFill>
                      <a:schemeClr val="tx2"/>
                    </a:solidFill>
                  </a:rPr>
                  <a:t>Sample Text Here</a:t>
                </a:r>
              </a:p>
            </p:txBody>
          </p:sp>
          <p:sp>
            <p:nvSpPr>
              <p:cNvPr id="51" name="TextBox 50">
                <a:extLst>
                  <a:ext uri="{FF2B5EF4-FFF2-40B4-BE49-F238E27FC236}">
                    <a16:creationId xmlns:a16="http://schemas.microsoft.com/office/drawing/2014/main" id="{498B0D14-DD02-496A-A0CE-0B9D419EE0C2}"/>
                  </a:ext>
                </a:extLst>
              </p:cNvPr>
              <p:cNvSpPr txBox="1"/>
              <p:nvPr/>
            </p:nvSpPr>
            <p:spPr>
              <a:xfrm>
                <a:off x="9404900" y="2158998"/>
                <a:ext cx="2295505" cy="601516"/>
              </a:xfrm>
              <a:prstGeom prst="rect">
                <a:avLst/>
              </a:prstGeom>
              <a:noFill/>
            </p:spPr>
            <p:txBody>
              <a:bodyPr wrap="square" lIns="182880" rtlCol="0" anchor="ctr" anchorCtr="0">
                <a:noAutofit/>
              </a:bodyPr>
              <a:lstStyle>
                <a:defPPr>
                  <a:defRPr lang="en-US"/>
                </a:defPPr>
                <a:lvl1pPr algn="ctr">
                  <a:defRPr sz="1300" b="1">
                    <a:solidFill>
                      <a:schemeClr val="accent1"/>
                    </a:solidFill>
                    <a:latin typeface="Montserrat" panose="00000500000000000000" pitchFamily="50" charset="0"/>
                  </a:defRPr>
                </a:lvl1pPr>
              </a:lstStyle>
              <a:p>
                <a:pPr marL="171450" indent="-171450" algn="l">
                  <a:buFont typeface="Arial" panose="020B0604020202020204" pitchFamily="34" charset="0"/>
                  <a:buChar char="•"/>
                </a:pPr>
                <a:r>
                  <a:rPr lang="en-US" sz="900" b="0" dirty="0">
                    <a:solidFill>
                      <a:schemeClr val="tx2"/>
                    </a:solidFill>
                  </a:rPr>
                  <a:t>Sample Text Here</a:t>
                </a:r>
              </a:p>
            </p:txBody>
          </p:sp>
        </p:grpSp>
        <p:grpSp>
          <p:nvGrpSpPr>
            <p:cNvPr id="53" name="Group 52">
              <a:extLst>
                <a:ext uri="{FF2B5EF4-FFF2-40B4-BE49-F238E27FC236}">
                  <a16:creationId xmlns:a16="http://schemas.microsoft.com/office/drawing/2014/main" id="{1743203A-53D5-4456-8D1A-5E627FB705B0}"/>
                </a:ext>
              </a:extLst>
            </p:cNvPr>
            <p:cNvGrpSpPr/>
            <p:nvPr/>
          </p:nvGrpSpPr>
          <p:grpSpPr>
            <a:xfrm>
              <a:off x="2518335" y="5772191"/>
              <a:ext cx="9182070" cy="601516"/>
              <a:chOff x="2518335" y="2158998"/>
              <a:chExt cx="9182070" cy="601516"/>
            </a:xfrm>
          </p:grpSpPr>
          <p:sp>
            <p:nvSpPr>
              <p:cNvPr id="54" name="TextBox 53">
                <a:extLst>
                  <a:ext uri="{FF2B5EF4-FFF2-40B4-BE49-F238E27FC236}">
                    <a16:creationId xmlns:a16="http://schemas.microsoft.com/office/drawing/2014/main" id="{EF807D86-EECF-4655-8908-4922EC8CE818}"/>
                  </a:ext>
                </a:extLst>
              </p:cNvPr>
              <p:cNvSpPr txBox="1"/>
              <p:nvPr/>
            </p:nvSpPr>
            <p:spPr>
              <a:xfrm>
                <a:off x="2518335" y="2158998"/>
                <a:ext cx="2295505" cy="601516"/>
              </a:xfrm>
              <a:prstGeom prst="rect">
                <a:avLst/>
              </a:prstGeom>
              <a:noFill/>
            </p:spPr>
            <p:txBody>
              <a:bodyPr wrap="square" lIns="182880" rtlCol="0" anchor="ctr" anchorCtr="0">
                <a:noAutofit/>
              </a:bodyPr>
              <a:lstStyle>
                <a:defPPr>
                  <a:defRPr lang="en-US"/>
                </a:defPPr>
                <a:lvl1pPr algn="ctr">
                  <a:defRPr sz="1300" b="1">
                    <a:solidFill>
                      <a:schemeClr val="accent1"/>
                    </a:solidFill>
                    <a:latin typeface="Montserrat" panose="00000500000000000000" pitchFamily="50" charset="0"/>
                  </a:defRPr>
                </a:lvl1pPr>
              </a:lstStyle>
              <a:p>
                <a:pPr marL="171450" indent="-171450" algn="l">
                  <a:buFont typeface="Arial" panose="020B0604020202020204" pitchFamily="34" charset="0"/>
                  <a:buChar char="•"/>
                </a:pPr>
                <a:r>
                  <a:rPr lang="en-US" sz="900" b="0" dirty="0">
                    <a:solidFill>
                      <a:schemeClr val="tx2"/>
                    </a:solidFill>
                  </a:rPr>
                  <a:t>Sample Text Here</a:t>
                </a:r>
              </a:p>
            </p:txBody>
          </p:sp>
          <p:sp>
            <p:nvSpPr>
              <p:cNvPr id="55" name="TextBox 54">
                <a:extLst>
                  <a:ext uri="{FF2B5EF4-FFF2-40B4-BE49-F238E27FC236}">
                    <a16:creationId xmlns:a16="http://schemas.microsoft.com/office/drawing/2014/main" id="{C9DA04B6-7151-4262-BFD7-05C4C263D089}"/>
                  </a:ext>
                </a:extLst>
              </p:cNvPr>
              <p:cNvSpPr txBox="1"/>
              <p:nvPr/>
            </p:nvSpPr>
            <p:spPr>
              <a:xfrm>
                <a:off x="4813870" y="2158998"/>
                <a:ext cx="2295505" cy="601516"/>
              </a:xfrm>
              <a:prstGeom prst="rect">
                <a:avLst/>
              </a:prstGeom>
              <a:noFill/>
            </p:spPr>
            <p:txBody>
              <a:bodyPr wrap="square" lIns="182880" rtlCol="0" anchor="ctr" anchorCtr="0">
                <a:noAutofit/>
              </a:bodyPr>
              <a:lstStyle>
                <a:defPPr>
                  <a:defRPr lang="en-US"/>
                </a:defPPr>
                <a:lvl1pPr algn="ctr">
                  <a:defRPr sz="1300" b="1">
                    <a:solidFill>
                      <a:schemeClr val="accent1"/>
                    </a:solidFill>
                    <a:latin typeface="Montserrat" panose="00000500000000000000" pitchFamily="50" charset="0"/>
                  </a:defRPr>
                </a:lvl1pPr>
              </a:lstStyle>
              <a:p>
                <a:pPr marL="171450" indent="-171450" algn="l">
                  <a:buFont typeface="Arial" panose="020B0604020202020204" pitchFamily="34" charset="0"/>
                  <a:buChar char="•"/>
                </a:pPr>
                <a:r>
                  <a:rPr lang="en-US" sz="900" b="0" dirty="0">
                    <a:solidFill>
                      <a:schemeClr val="tx2"/>
                    </a:solidFill>
                  </a:rPr>
                  <a:t>Sample Text Here</a:t>
                </a:r>
              </a:p>
            </p:txBody>
          </p:sp>
          <p:sp>
            <p:nvSpPr>
              <p:cNvPr id="56" name="TextBox 55">
                <a:extLst>
                  <a:ext uri="{FF2B5EF4-FFF2-40B4-BE49-F238E27FC236}">
                    <a16:creationId xmlns:a16="http://schemas.microsoft.com/office/drawing/2014/main" id="{587CBF8D-CB1A-4D5C-AFDE-A73DFBEBEDBD}"/>
                  </a:ext>
                </a:extLst>
              </p:cNvPr>
              <p:cNvSpPr txBox="1"/>
              <p:nvPr/>
            </p:nvSpPr>
            <p:spPr>
              <a:xfrm>
                <a:off x="7109365" y="2158998"/>
                <a:ext cx="2295505" cy="601516"/>
              </a:xfrm>
              <a:prstGeom prst="rect">
                <a:avLst/>
              </a:prstGeom>
              <a:noFill/>
            </p:spPr>
            <p:txBody>
              <a:bodyPr wrap="square" lIns="182880" rtlCol="0" anchor="ctr" anchorCtr="0">
                <a:noAutofit/>
              </a:bodyPr>
              <a:lstStyle>
                <a:defPPr>
                  <a:defRPr lang="en-US"/>
                </a:defPPr>
                <a:lvl1pPr algn="ctr">
                  <a:defRPr sz="1300" b="1">
                    <a:solidFill>
                      <a:schemeClr val="accent1"/>
                    </a:solidFill>
                    <a:latin typeface="Montserrat" panose="00000500000000000000" pitchFamily="50" charset="0"/>
                  </a:defRPr>
                </a:lvl1pPr>
              </a:lstStyle>
              <a:p>
                <a:pPr marL="171450" indent="-171450" algn="l">
                  <a:buFont typeface="Arial" panose="020B0604020202020204" pitchFamily="34" charset="0"/>
                  <a:buChar char="•"/>
                </a:pPr>
                <a:r>
                  <a:rPr lang="en-US" sz="900" b="0" dirty="0">
                    <a:solidFill>
                      <a:schemeClr val="tx2"/>
                    </a:solidFill>
                  </a:rPr>
                  <a:t>Sample Text Here</a:t>
                </a:r>
              </a:p>
            </p:txBody>
          </p:sp>
          <p:sp>
            <p:nvSpPr>
              <p:cNvPr id="57" name="TextBox 56">
                <a:extLst>
                  <a:ext uri="{FF2B5EF4-FFF2-40B4-BE49-F238E27FC236}">
                    <a16:creationId xmlns:a16="http://schemas.microsoft.com/office/drawing/2014/main" id="{D88D15C4-C712-4BE5-B2CD-87A023FC224A}"/>
                  </a:ext>
                </a:extLst>
              </p:cNvPr>
              <p:cNvSpPr txBox="1"/>
              <p:nvPr/>
            </p:nvSpPr>
            <p:spPr>
              <a:xfrm>
                <a:off x="9404900" y="2158998"/>
                <a:ext cx="2295505" cy="601516"/>
              </a:xfrm>
              <a:prstGeom prst="rect">
                <a:avLst/>
              </a:prstGeom>
              <a:noFill/>
            </p:spPr>
            <p:txBody>
              <a:bodyPr wrap="square" lIns="182880" rtlCol="0" anchor="ctr" anchorCtr="0">
                <a:noAutofit/>
              </a:bodyPr>
              <a:lstStyle>
                <a:defPPr>
                  <a:defRPr lang="en-US"/>
                </a:defPPr>
                <a:lvl1pPr algn="ctr">
                  <a:defRPr sz="1300" b="1">
                    <a:solidFill>
                      <a:schemeClr val="accent1"/>
                    </a:solidFill>
                    <a:latin typeface="Montserrat" panose="00000500000000000000" pitchFamily="50" charset="0"/>
                  </a:defRPr>
                </a:lvl1pPr>
              </a:lstStyle>
              <a:p>
                <a:pPr marL="171450" indent="-171450" algn="l">
                  <a:buFont typeface="Arial" panose="020B0604020202020204" pitchFamily="34" charset="0"/>
                  <a:buChar char="•"/>
                </a:pPr>
                <a:r>
                  <a:rPr lang="en-US" sz="900" b="0" dirty="0">
                    <a:solidFill>
                      <a:schemeClr val="tx2"/>
                    </a:solidFill>
                  </a:rPr>
                  <a:t>Sample Text Here</a:t>
                </a:r>
              </a:p>
            </p:txBody>
          </p:sp>
        </p:grpSp>
        <p:grpSp>
          <p:nvGrpSpPr>
            <p:cNvPr id="58" name="Group 57">
              <a:extLst>
                <a:ext uri="{FF2B5EF4-FFF2-40B4-BE49-F238E27FC236}">
                  <a16:creationId xmlns:a16="http://schemas.microsoft.com/office/drawing/2014/main" id="{313D6E23-B91C-40AB-A313-89ADAD0E4E11}"/>
                </a:ext>
              </a:extLst>
            </p:cNvPr>
            <p:cNvGrpSpPr/>
            <p:nvPr/>
          </p:nvGrpSpPr>
          <p:grpSpPr>
            <a:xfrm>
              <a:off x="2518335" y="5169993"/>
              <a:ext cx="9182070" cy="601516"/>
              <a:chOff x="2518335" y="2158998"/>
              <a:chExt cx="9182070" cy="601516"/>
            </a:xfrm>
          </p:grpSpPr>
          <p:sp>
            <p:nvSpPr>
              <p:cNvPr id="59" name="TextBox 58">
                <a:extLst>
                  <a:ext uri="{FF2B5EF4-FFF2-40B4-BE49-F238E27FC236}">
                    <a16:creationId xmlns:a16="http://schemas.microsoft.com/office/drawing/2014/main" id="{31D880B2-C08C-4B93-B51D-51E0B3D77CB4}"/>
                  </a:ext>
                </a:extLst>
              </p:cNvPr>
              <p:cNvSpPr txBox="1"/>
              <p:nvPr/>
            </p:nvSpPr>
            <p:spPr>
              <a:xfrm>
                <a:off x="2518335" y="2158998"/>
                <a:ext cx="2295505" cy="601516"/>
              </a:xfrm>
              <a:prstGeom prst="rect">
                <a:avLst/>
              </a:prstGeom>
              <a:noFill/>
            </p:spPr>
            <p:txBody>
              <a:bodyPr wrap="square" lIns="182880" rtlCol="0" anchor="ctr" anchorCtr="0">
                <a:noAutofit/>
              </a:bodyPr>
              <a:lstStyle>
                <a:defPPr>
                  <a:defRPr lang="en-US"/>
                </a:defPPr>
                <a:lvl1pPr algn="ctr">
                  <a:defRPr sz="1300" b="1">
                    <a:solidFill>
                      <a:schemeClr val="accent1"/>
                    </a:solidFill>
                    <a:latin typeface="Montserrat" panose="00000500000000000000" pitchFamily="50" charset="0"/>
                  </a:defRPr>
                </a:lvl1pPr>
              </a:lstStyle>
              <a:p>
                <a:pPr marL="171450" indent="-171450" algn="l">
                  <a:buFont typeface="Arial" panose="020B0604020202020204" pitchFamily="34" charset="0"/>
                  <a:buChar char="•"/>
                </a:pPr>
                <a:r>
                  <a:rPr lang="en-US" sz="900" b="0" dirty="0">
                    <a:solidFill>
                      <a:schemeClr val="tx2"/>
                    </a:solidFill>
                  </a:rPr>
                  <a:t>Sample Text Here</a:t>
                </a:r>
              </a:p>
            </p:txBody>
          </p:sp>
          <p:sp>
            <p:nvSpPr>
              <p:cNvPr id="60" name="TextBox 59">
                <a:extLst>
                  <a:ext uri="{FF2B5EF4-FFF2-40B4-BE49-F238E27FC236}">
                    <a16:creationId xmlns:a16="http://schemas.microsoft.com/office/drawing/2014/main" id="{4257F4FA-4752-4B12-BCD0-693A296B6A0D}"/>
                  </a:ext>
                </a:extLst>
              </p:cNvPr>
              <p:cNvSpPr txBox="1"/>
              <p:nvPr/>
            </p:nvSpPr>
            <p:spPr>
              <a:xfrm>
                <a:off x="4813870" y="2158998"/>
                <a:ext cx="2295505" cy="601516"/>
              </a:xfrm>
              <a:prstGeom prst="rect">
                <a:avLst/>
              </a:prstGeom>
              <a:noFill/>
            </p:spPr>
            <p:txBody>
              <a:bodyPr wrap="square" lIns="182880" rtlCol="0" anchor="ctr" anchorCtr="0">
                <a:noAutofit/>
              </a:bodyPr>
              <a:lstStyle>
                <a:defPPr>
                  <a:defRPr lang="en-US"/>
                </a:defPPr>
                <a:lvl1pPr algn="ctr">
                  <a:defRPr sz="1300" b="1">
                    <a:solidFill>
                      <a:schemeClr val="accent1"/>
                    </a:solidFill>
                    <a:latin typeface="Montserrat" panose="00000500000000000000" pitchFamily="50" charset="0"/>
                  </a:defRPr>
                </a:lvl1pPr>
              </a:lstStyle>
              <a:p>
                <a:pPr marL="171450" indent="-171450" algn="l">
                  <a:buFont typeface="Arial" panose="020B0604020202020204" pitchFamily="34" charset="0"/>
                  <a:buChar char="•"/>
                </a:pPr>
                <a:r>
                  <a:rPr lang="en-US" sz="900" b="0" dirty="0">
                    <a:solidFill>
                      <a:schemeClr val="tx2"/>
                    </a:solidFill>
                  </a:rPr>
                  <a:t>Sample Text Here</a:t>
                </a:r>
              </a:p>
            </p:txBody>
          </p:sp>
          <p:sp>
            <p:nvSpPr>
              <p:cNvPr id="61" name="TextBox 60">
                <a:extLst>
                  <a:ext uri="{FF2B5EF4-FFF2-40B4-BE49-F238E27FC236}">
                    <a16:creationId xmlns:a16="http://schemas.microsoft.com/office/drawing/2014/main" id="{C3393B5B-E77C-4DCF-90EB-FD13202D809A}"/>
                  </a:ext>
                </a:extLst>
              </p:cNvPr>
              <p:cNvSpPr txBox="1"/>
              <p:nvPr/>
            </p:nvSpPr>
            <p:spPr>
              <a:xfrm>
                <a:off x="7109365" y="2158998"/>
                <a:ext cx="2295505" cy="601516"/>
              </a:xfrm>
              <a:prstGeom prst="rect">
                <a:avLst/>
              </a:prstGeom>
              <a:noFill/>
            </p:spPr>
            <p:txBody>
              <a:bodyPr wrap="square" lIns="182880" rtlCol="0" anchor="ctr" anchorCtr="0">
                <a:noAutofit/>
              </a:bodyPr>
              <a:lstStyle>
                <a:defPPr>
                  <a:defRPr lang="en-US"/>
                </a:defPPr>
                <a:lvl1pPr algn="ctr">
                  <a:defRPr sz="1300" b="1">
                    <a:solidFill>
                      <a:schemeClr val="accent1"/>
                    </a:solidFill>
                    <a:latin typeface="Montserrat" panose="00000500000000000000" pitchFamily="50" charset="0"/>
                  </a:defRPr>
                </a:lvl1pPr>
              </a:lstStyle>
              <a:p>
                <a:pPr marL="171450" indent="-171450" algn="l">
                  <a:buFont typeface="Arial" panose="020B0604020202020204" pitchFamily="34" charset="0"/>
                  <a:buChar char="•"/>
                </a:pPr>
                <a:r>
                  <a:rPr lang="en-US" sz="900" b="0" dirty="0">
                    <a:solidFill>
                      <a:schemeClr val="tx2"/>
                    </a:solidFill>
                  </a:rPr>
                  <a:t>Sample Text Here</a:t>
                </a:r>
              </a:p>
            </p:txBody>
          </p:sp>
          <p:sp>
            <p:nvSpPr>
              <p:cNvPr id="62" name="TextBox 61">
                <a:extLst>
                  <a:ext uri="{FF2B5EF4-FFF2-40B4-BE49-F238E27FC236}">
                    <a16:creationId xmlns:a16="http://schemas.microsoft.com/office/drawing/2014/main" id="{D7B20017-413F-4FBE-93CF-AA4A98C0A887}"/>
                  </a:ext>
                </a:extLst>
              </p:cNvPr>
              <p:cNvSpPr txBox="1"/>
              <p:nvPr/>
            </p:nvSpPr>
            <p:spPr>
              <a:xfrm>
                <a:off x="9404900" y="2158998"/>
                <a:ext cx="2295505" cy="601516"/>
              </a:xfrm>
              <a:prstGeom prst="rect">
                <a:avLst/>
              </a:prstGeom>
              <a:noFill/>
            </p:spPr>
            <p:txBody>
              <a:bodyPr wrap="square" lIns="182880" rtlCol="0" anchor="ctr" anchorCtr="0">
                <a:noAutofit/>
              </a:bodyPr>
              <a:lstStyle>
                <a:defPPr>
                  <a:defRPr lang="en-US"/>
                </a:defPPr>
                <a:lvl1pPr algn="ctr">
                  <a:defRPr sz="1300" b="1">
                    <a:solidFill>
                      <a:schemeClr val="accent1"/>
                    </a:solidFill>
                    <a:latin typeface="Montserrat" panose="00000500000000000000" pitchFamily="50" charset="0"/>
                  </a:defRPr>
                </a:lvl1pPr>
              </a:lstStyle>
              <a:p>
                <a:pPr marL="171450" indent="-171450" algn="l">
                  <a:buFont typeface="Arial" panose="020B0604020202020204" pitchFamily="34" charset="0"/>
                  <a:buChar char="•"/>
                </a:pPr>
                <a:r>
                  <a:rPr lang="en-US" sz="900" b="0" dirty="0">
                    <a:solidFill>
                      <a:schemeClr val="tx2"/>
                    </a:solidFill>
                  </a:rPr>
                  <a:t>Sample Text Here</a:t>
                </a:r>
              </a:p>
            </p:txBody>
          </p:sp>
        </p:grpSp>
        <p:grpSp>
          <p:nvGrpSpPr>
            <p:cNvPr id="63" name="Group 62">
              <a:extLst>
                <a:ext uri="{FF2B5EF4-FFF2-40B4-BE49-F238E27FC236}">
                  <a16:creationId xmlns:a16="http://schemas.microsoft.com/office/drawing/2014/main" id="{04E06EF5-A61D-4D42-9DC1-57E4A9E26DEE}"/>
                </a:ext>
              </a:extLst>
            </p:cNvPr>
            <p:cNvGrpSpPr/>
            <p:nvPr/>
          </p:nvGrpSpPr>
          <p:grpSpPr>
            <a:xfrm>
              <a:off x="2518335" y="4567794"/>
              <a:ext cx="9182070" cy="601516"/>
              <a:chOff x="2518335" y="2158998"/>
              <a:chExt cx="9182070" cy="601516"/>
            </a:xfrm>
          </p:grpSpPr>
          <p:sp>
            <p:nvSpPr>
              <p:cNvPr id="64" name="TextBox 63">
                <a:extLst>
                  <a:ext uri="{FF2B5EF4-FFF2-40B4-BE49-F238E27FC236}">
                    <a16:creationId xmlns:a16="http://schemas.microsoft.com/office/drawing/2014/main" id="{22470348-2F6F-4572-89D2-7EB4F4474EE1}"/>
                  </a:ext>
                </a:extLst>
              </p:cNvPr>
              <p:cNvSpPr txBox="1"/>
              <p:nvPr/>
            </p:nvSpPr>
            <p:spPr>
              <a:xfrm>
                <a:off x="2518335" y="2158998"/>
                <a:ext cx="2295505" cy="601516"/>
              </a:xfrm>
              <a:prstGeom prst="rect">
                <a:avLst/>
              </a:prstGeom>
              <a:noFill/>
            </p:spPr>
            <p:txBody>
              <a:bodyPr wrap="square" lIns="182880" rtlCol="0" anchor="ctr" anchorCtr="0">
                <a:noAutofit/>
              </a:bodyPr>
              <a:lstStyle>
                <a:defPPr>
                  <a:defRPr lang="en-US"/>
                </a:defPPr>
                <a:lvl1pPr algn="ctr">
                  <a:defRPr sz="1300" b="1">
                    <a:solidFill>
                      <a:schemeClr val="accent1"/>
                    </a:solidFill>
                    <a:latin typeface="Montserrat" panose="00000500000000000000" pitchFamily="50" charset="0"/>
                  </a:defRPr>
                </a:lvl1pPr>
              </a:lstStyle>
              <a:p>
                <a:pPr marL="171450" indent="-171450" algn="l">
                  <a:buFont typeface="Arial" panose="020B0604020202020204" pitchFamily="34" charset="0"/>
                  <a:buChar char="•"/>
                </a:pPr>
                <a:r>
                  <a:rPr lang="en-US" sz="900" b="0" dirty="0">
                    <a:solidFill>
                      <a:schemeClr val="tx2"/>
                    </a:solidFill>
                  </a:rPr>
                  <a:t>Sample Text Here</a:t>
                </a:r>
              </a:p>
            </p:txBody>
          </p:sp>
          <p:sp>
            <p:nvSpPr>
              <p:cNvPr id="65" name="TextBox 64">
                <a:extLst>
                  <a:ext uri="{FF2B5EF4-FFF2-40B4-BE49-F238E27FC236}">
                    <a16:creationId xmlns:a16="http://schemas.microsoft.com/office/drawing/2014/main" id="{A909DCB1-2BA4-4C4F-B293-0ACA521B66E9}"/>
                  </a:ext>
                </a:extLst>
              </p:cNvPr>
              <p:cNvSpPr txBox="1"/>
              <p:nvPr/>
            </p:nvSpPr>
            <p:spPr>
              <a:xfrm>
                <a:off x="4813870" y="2158998"/>
                <a:ext cx="2295505" cy="601516"/>
              </a:xfrm>
              <a:prstGeom prst="rect">
                <a:avLst/>
              </a:prstGeom>
              <a:noFill/>
            </p:spPr>
            <p:txBody>
              <a:bodyPr wrap="square" lIns="182880" rtlCol="0" anchor="ctr" anchorCtr="0">
                <a:noAutofit/>
              </a:bodyPr>
              <a:lstStyle>
                <a:defPPr>
                  <a:defRPr lang="en-US"/>
                </a:defPPr>
                <a:lvl1pPr algn="ctr">
                  <a:defRPr sz="1300" b="1">
                    <a:solidFill>
                      <a:schemeClr val="accent1"/>
                    </a:solidFill>
                    <a:latin typeface="Montserrat" panose="00000500000000000000" pitchFamily="50" charset="0"/>
                  </a:defRPr>
                </a:lvl1pPr>
              </a:lstStyle>
              <a:p>
                <a:pPr marL="171450" indent="-171450" algn="l">
                  <a:buFont typeface="Arial" panose="020B0604020202020204" pitchFamily="34" charset="0"/>
                  <a:buChar char="•"/>
                </a:pPr>
                <a:r>
                  <a:rPr lang="en-US" sz="900" b="0" dirty="0">
                    <a:solidFill>
                      <a:schemeClr val="tx2"/>
                    </a:solidFill>
                  </a:rPr>
                  <a:t>Sample Text Here</a:t>
                </a:r>
              </a:p>
            </p:txBody>
          </p:sp>
          <p:sp>
            <p:nvSpPr>
              <p:cNvPr id="66" name="TextBox 65">
                <a:extLst>
                  <a:ext uri="{FF2B5EF4-FFF2-40B4-BE49-F238E27FC236}">
                    <a16:creationId xmlns:a16="http://schemas.microsoft.com/office/drawing/2014/main" id="{E46D986E-5FE2-4829-96F4-F1E0CE16C3E6}"/>
                  </a:ext>
                </a:extLst>
              </p:cNvPr>
              <p:cNvSpPr txBox="1"/>
              <p:nvPr/>
            </p:nvSpPr>
            <p:spPr>
              <a:xfrm>
                <a:off x="7109365" y="2158998"/>
                <a:ext cx="2295505" cy="601516"/>
              </a:xfrm>
              <a:prstGeom prst="rect">
                <a:avLst/>
              </a:prstGeom>
              <a:noFill/>
            </p:spPr>
            <p:txBody>
              <a:bodyPr wrap="square" lIns="182880" rtlCol="0" anchor="ctr" anchorCtr="0">
                <a:noAutofit/>
              </a:bodyPr>
              <a:lstStyle>
                <a:defPPr>
                  <a:defRPr lang="en-US"/>
                </a:defPPr>
                <a:lvl1pPr algn="ctr">
                  <a:defRPr sz="1300" b="1">
                    <a:solidFill>
                      <a:schemeClr val="accent1"/>
                    </a:solidFill>
                    <a:latin typeface="Montserrat" panose="00000500000000000000" pitchFamily="50" charset="0"/>
                  </a:defRPr>
                </a:lvl1pPr>
              </a:lstStyle>
              <a:p>
                <a:pPr marL="171450" indent="-171450" algn="l">
                  <a:buFont typeface="Arial" panose="020B0604020202020204" pitchFamily="34" charset="0"/>
                  <a:buChar char="•"/>
                </a:pPr>
                <a:r>
                  <a:rPr lang="en-US" sz="900" b="0" dirty="0">
                    <a:solidFill>
                      <a:schemeClr val="tx2"/>
                    </a:solidFill>
                  </a:rPr>
                  <a:t>Sample Text Here</a:t>
                </a:r>
              </a:p>
            </p:txBody>
          </p:sp>
          <p:sp>
            <p:nvSpPr>
              <p:cNvPr id="67" name="TextBox 66">
                <a:extLst>
                  <a:ext uri="{FF2B5EF4-FFF2-40B4-BE49-F238E27FC236}">
                    <a16:creationId xmlns:a16="http://schemas.microsoft.com/office/drawing/2014/main" id="{BBD6502E-FA7F-4807-BBE9-888928AC05DF}"/>
                  </a:ext>
                </a:extLst>
              </p:cNvPr>
              <p:cNvSpPr txBox="1"/>
              <p:nvPr/>
            </p:nvSpPr>
            <p:spPr>
              <a:xfrm>
                <a:off x="9404900" y="2158998"/>
                <a:ext cx="2295505" cy="601516"/>
              </a:xfrm>
              <a:prstGeom prst="rect">
                <a:avLst/>
              </a:prstGeom>
              <a:noFill/>
            </p:spPr>
            <p:txBody>
              <a:bodyPr wrap="square" lIns="182880" rtlCol="0" anchor="ctr" anchorCtr="0">
                <a:noAutofit/>
              </a:bodyPr>
              <a:lstStyle>
                <a:defPPr>
                  <a:defRPr lang="en-US"/>
                </a:defPPr>
                <a:lvl1pPr algn="ctr">
                  <a:defRPr sz="1300" b="1">
                    <a:solidFill>
                      <a:schemeClr val="accent1"/>
                    </a:solidFill>
                    <a:latin typeface="Montserrat" panose="00000500000000000000" pitchFamily="50" charset="0"/>
                  </a:defRPr>
                </a:lvl1pPr>
              </a:lstStyle>
              <a:p>
                <a:pPr marL="171450" indent="-171450" algn="l">
                  <a:buFont typeface="Arial" panose="020B0604020202020204" pitchFamily="34" charset="0"/>
                  <a:buChar char="•"/>
                </a:pPr>
                <a:r>
                  <a:rPr lang="en-US" sz="900" b="0" dirty="0">
                    <a:solidFill>
                      <a:schemeClr val="tx2"/>
                    </a:solidFill>
                  </a:rPr>
                  <a:t>Sample Text Here</a:t>
                </a:r>
              </a:p>
            </p:txBody>
          </p:sp>
        </p:grpSp>
        <p:grpSp>
          <p:nvGrpSpPr>
            <p:cNvPr id="68" name="Group 67">
              <a:extLst>
                <a:ext uri="{FF2B5EF4-FFF2-40B4-BE49-F238E27FC236}">
                  <a16:creationId xmlns:a16="http://schemas.microsoft.com/office/drawing/2014/main" id="{6B7DD7EC-46D6-4BCE-B7D1-E6472E50D345}"/>
                </a:ext>
              </a:extLst>
            </p:cNvPr>
            <p:cNvGrpSpPr/>
            <p:nvPr/>
          </p:nvGrpSpPr>
          <p:grpSpPr>
            <a:xfrm>
              <a:off x="2518335" y="3965595"/>
              <a:ext cx="9182070" cy="601516"/>
              <a:chOff x="2518335" y="2158998"/>
              <a:chExt cx="9182070" cy="601516"/>
            </a:xfrm>
          </p:grpSpPr>
          <p:sp>
            <p:nvSpPr>
              <p:cNvPr id="69" name="TextBox 68">
                <a:extLst>
                  <a:ext uri="{FF2B5EF4-FFF2-40B4-BE49-F238E27FC236}">
                    <a16:creationId xmlns:a16="http://schemas.microsoft.com/office/drawing/2014/main" id="{272E19FE-346C-43DF-9654-615FBDE3AE89}"/>
                  </a:ext>
                </a:extLst>
              </p:cNvPr>
              <p:cNvSpPr txBox="1"/>
              <p:nvPr/>
            </p:nvSpPr>
            <p:spPr>
              <a:xfrm>
                <a:off x="2518335" y="2158998"/>
                <a:ext cx="2295505" cy="601516"/>
              </a:xfrm>
              <a:prstGeom prst="rect">
                <a:avLst/>
              </a:prstGeom>
              <a:noFill/>
            </p:spPr>
            <p:txBody>
              <a:bodyPr wrap="square" lIns="182880" rtlCol="0" anchor="ctr" anchorCtr="0">
                <a:noAutofit/>
              </a:bodyPr>
              <a:lstStyle>
                <a:defPPr>
                  <a:defRPr lang="en-US"/>
                </a:defPPr>
                <a:lvl1pPr algn="ctr">
                  <a:defRPr sz="1300" b="1">
                    <a:solidFill>
                      <a:schemeClr val="accent1"/>
                    </a:solidFill>
                    <a:latin typeface="Montserrat" panose="00000500000000000000" pitchFamily="50" charset="0"/>
                  </a:defRPr>
                </a:lvl1pPr>
              </a:lstStyle>
              <a:p>
                <a:pPr marL="171450" indent="-171450" algn="l">
                  <a:buFont typeface="Arial" panose="020B0604020202020204" pitchFamily="34" charset="0"/>
                  <a:buChar char="•"/>
                </a:pPr>
                <a:r>
                  <a:rPr lang="en-US" sz="900" b="0" dirty="0">
                    <a:solidFill>
                      <a:schemeClr val="tx2"/>
                    </a:solidFill>
                  </a:rPr>
                  <a:t>Sample Text Here</a:t>
                </a:r>
              </a:p>
            </p:txBody>
          </p:sp>
          <p:sp>
            <p:nvSpPr>
              <p:cNvPr id="70" name="TextBox 69">
                <a:extLst>
                  <a:ext uri="{FF2B5EF4-FFF2-40B4-BE49-F238E27FC236}">
                    <a16:creationId xmlns:a16="http://schemas.microsoft.com/office/drawing/2014/main" id="{2E7F12ED-3A37-476A-BF90-CC299125A85C}"/>
                  </a:ext>
                </a:extLst>
              </p:cNvPr>
              <p:cNvSpPr txBox="1"/>
              <p:nvPr/>
            </p:nvSpPr>
            <p:spPr>
              <a:xfrm>
                <a:off x="4813870" y="2158998"/>
                <a:ext cx="2295505" cy="601516"/>
              </a:xfrm>
              <a:prstGeom prst="rect">
                <a:avLst/>
              </a:prstGeom>
              <a:noFill/>
            </p:spPr>
            <p:txBody>
              <a:bodyPr wrap="square" lIns="182880" rtlCol="0" anchor="ctr" anchorCtr="0">
                <a:noAutofit/>
              </a:bodyPr>
              <a:lstStyle>
                <a:defPPr>
                  <a:defRPr lang="en-US"/>
                </a:defPPr>
                <a:lvl1pPr algn="ctr">
                  <a:defRPr sz="1300" b="1">
                    <a:solidFill>
                      <a:schemeClr val="accent1"/>
                    </a:solidFill>
                    <a:latin typeface="Montserrat" panose="00000500000000000000" pitchFamily="50" charset="0"/>
                  </a:defRPr>
                </a:lvl1pPr>
              </a:lstStyle>
              <a:p>
                <a:pPr marL="171450" indent="-171450" algn="l">
                  <a:buFont typeface="Arial" panose="020B0604020202020204" pitchFamily="34" charset="0"/>
                  <a:buChar char="•"/>
                </a:pPr>
                <a:r>
                  <a:rPr lang="en-US" sz="900" b="0" dirty="0">
                    <a:solidFill>
                      <a:schemeClr val="tx2"/>
                    </a:solidFill>
                  </a:rPr>
                  <a:t>Sample Text Here</a:t>
                </a:r>
              </a:p>
            </p:txBody>
          </p:sp>
          <p:sp>
            <p:nvSpPr>
              <p:cNvPr id="71" name="TextBox 70">
                <a:extLst>
                  <a:ext uri="{FF2B5EF4-FFF2-40B4-BE49-F238E27FC236}">
                    <a16:creationId xmlns:a16="http://schemas.microsoft.com/office/drawing/2014/main" id="{AD95E3CB-BB6A-4EBA-839F-7403DE8CE7C0}"/>
                  </a:ext>
                </a:extLst>
              </p:cNvPr>
              <p:cNvSpPr txBox="1"/>
              <p:nvPr/>
            </p:nvSpPr>
            <p:spPr>
              <a:xfrm>
                <a:off x="7109365" y="2158998"/>
                <a:ext cx="2295505" cy="601516"/>
              </a:xfrm>
              <a:prstGeom prst="rect">
                <a:avLst/>
              </a:prstGeom>
              <a:noFill/>
            </p:spPr>
            <p:txBody>
              <a:bodyPr wrap="square" lIns="182880" rtlCol="0" anchor="ctr" anchorCtr="0">
                <a:noAutofit/>
              </a:bodyPr>
              <a:lstStyle>
                <a:defPPr>
                  <a:defRPr lang="en-US"/>
                </a:defPPr>
                <a:lvl1pPr algn="ctr">
                  <a:defRPr sz="1300" b="1">
                    <a:solidFill>
                      <a:schemeClr val="accent1"/>
                    </a:solidFill>
                    <a:latin typeface="Montserrat" panose="00000500000000000000" pitchFamily="50" charset="0"/>
                  </a:defRPr>
                </a:lvl1pPr>
              </a:lstStyle>
              <a:p>
                <a:pPr marL="171450" indent="-171450" algn="l">
                  <a:buFont typeface="Arial" panose="020B0604020202020204" pitchFamily="34" charset="0"/>
                  <a:buChar char="•"/>
                </a:pPr>
                <a:r>
                  <a:rPr lang="en-US" sz="900" b="0" dirty="0">
                    <a:solidFill>
                      <a:schemeClr val="tx2"/>
                    </a:solidFill>
                  </a:rPr>
                  <a:t>Sample Text Here</a:t>
                </a:r>
              </a:p>
            </p:txBody>
          </p:sp>
          <p:sp>
            <p:nvSpPr>
              <p:cNvPr id="72" name="TextBox 71">
                <a:extLst>
                  <a:ext uri="{FF2B5EF4-FFF2-40B4-BE49-F238E27FC236}">
                    <a16:creationId xmlns:a16="http://schemas.microsoft.com/office/drawing/2014/main" id="{6672DE43-E392-4C97-90ED-5C6A617986C9}"/>
                  </a:ext>
                </a:extLst>
              </p:cNvPr>
              <p:cNvSpPr txBox="1"/>
              <p:nvPr/>
            </p:nvSpPr>
            <p:spPr>
              <a:xfrm>
                <a:off x="9404900" y="2158998"/>
                <a:ext cx="2295505" cy="601516"/>
              </a:xfrm>
              <a:prstGeom prst="rect">
                <a:avLst/>
              </a:prstGeom>
              <a:noFill/>
            </p:spPr>
            <p:txBody>
              <a:bodyPr wrap="square" lIns="182880" rtlCol="0" anchor="ctr" anchorCtr="0">
                <a:noAutofit/>
              </a:bodyPr>
              <a:lstStyle>
                <a:defPPr>
                  <a:defRPr lang="en-US"/>
                </a:defPPr>
                <a:lvl1pPr algn="ctr">
                  <a:defRPr sz="1300" b="1">
                    <a:solidFill>
                      <a:schemeClr val="accent1"/>
                    </a:solidFill>
                    <a:latin typeface="Montserrat" panose="00000500000000000000" pitchFamily="50" charset="0"/>
                  </a:defRPr>
                </a:lvl1pPr>
              </a:lstStyle>
              <a:p>
                <a:pPr marL="171450" indent="-171450" algn="l">
                  <a:buFont typeface="Arial" panose="020B0604020202020204" pitchFamily="34" charset="0"/>
                  <a:buChar char="•"/>
                </a:pPr>
                <a:r>
                  <a:rPr lang="en-US" sz="900" b="0" dirty="0">
                    <a:solidFill>
                      <a:schemeClr val="tx2"/>
                    </a:solidFill>
                  </a:rPr>
                  <a:t>Sample Text Here</a:t>
                </a:r>
              </a:p>
            </p:txBody>
          </p:sp>
        </p:grpSp>
        <p:grpSp>
          <p:nvGrpSpPr>
            <p:cNvPr id="73" name="Group 72">
              <a:extLst>
                <a:ext uri="{FF2B5EF4-FFF2-40B4-BE49-F238E27FC236}">
                  <a16:creationId xmlns:a16="http://schemas.microsoft.com/office/drawing/2014/main" id="{F1213E15-4C2D-4FEA-89B0-B488B1F8AF73}"/>
                </a:ext>
              </a:extLst>
            </p:cNvPr>
            <p:cNvGrpSpPr/>
            <p:nvPr/>
          </p:nvGrpSpPr>
          <p:grpSpPr>
            <a:xfrm>
              <a:off x="2518335" y="3363396"/>
              <a:ext cx="9182070" cy="601516"/>
              <a:chOff x="2518335" y="2158998"/>
              <a:chExt cx="9182070" cy="601516"/>
            </a:xfrm>
          </p:grpSpPr>
          <p:sp>
            <p:nvSpPr>
              <p:cNvPr id="74" name="TextBox 73">
                <a:extLst>
                  <a:ext uri="{FF2B5EF4-FFF2-40B4-BE49-F238E27FC236}">
                    <a16:creationId xmlns:a16="http://schemas.microsoft.com/office/drawing/2014/main" id="{59FB8BF9-6085-4221-A415-0E219AB99C21}"/>
                  </a:ext>
                </a:extLst>
              </p:cNvPr>
              <p:cNvSpPr txBox="1"/>
              <p:nvPr/>
            </p:nvSpPr>
            <p:spPr>
              <a:xfrm>
                <a:off x="2518335" y="2158998"/>
                <a:ext cx="2295505" cy="601516"/>
              </a:xfrm>
              <a:prstGeom prst="rect">
                <a:avLst/>
              </a:prstGeom>
              <a:noFill/>
            </p:spPr>
            <p:txBody>
              <a:bodyPr wrap="square" lIns="182880" rtlCol="0" anchor="ctr" anchorCtr="0">
                <a:noAutofit/>
              </a:bodyPr>
              <a:lstStyle>
                <a:defPPr>
                  <a:defRPr lang="en-US"/>
                </a:defPPr>
                <a:lvl1pPr algn="ctr">
                  <a:defRPr sz="1300" b="1">
                    <a:solidFill>
                      <a:schemeClr val="accent1"/>
                    </a:solidFill>
                    <a:latin typeface="Montserrat" panose="00000500000000000000" pitchFamily="50" charset="0"/>
                  </a:defRPr>
                </a:lvl1pPr>
              </a:lstStyle>
              <a:p>
                <a:pPr marL="171450" indent="-171450" algn="l">
                  <a:buFont typeface="Arial" panose="020B0604020202020204" pitchFamily="34" charset="0"/>
                  <a:buChar char="•"/>
                </a:pPr>
                <a:r>
                  <a:rPr lang="en-US" sz="900" b="0" dirty="0">
                    <a:solidFill>
                      <a:schemeClr val="tx2"/>
                    </a:solidFill>
                  </a:rPr>
                  <a:t>Sample Text Here</a:t>
                </a:r>
              </a:p>
            </p:txBody>
          </p:sp>
          <p:sp>
            <p:nvSpPr>
              <p:cNvPr id="75" name="TextBox 74">
                <a:extLst>
                  <a:ext uri="{FF2B5EF4-FFF2-40B4-BE49-F238E27FC236}">
                    <a16:creationId xmlns:a16="http://schemas.microsoft.com/office/drawing/2014/main" id="{E60EECA5-BB5F-4BFD-8A92-4BA435B41C4C}"/>
                  </a:ext>
                </a:extLst>
              </p:cNvPr>
              <p:cNvSpPr txBox="1"/>
              <p:nvPr/>
            </p:nvSpPr>
            <p:spPr>
              <a:xfrm>
                <a:off x="4813870" y="2158998"/>
                <a:ext cx="2295505" cy="601516"/>
              </a:xfrm>
              <a:prstGeom prst="rect">
                <a:avLst/>
              </a:prstGeom>
              <a:noFill/>
            </p:spPr>
            <p:txBody>
              <a:bodyPr wrap="square" lIns="182880" rtlCol="0" anchor="ctr" anchorCtr="0">
                <a:noAutofit/>
              </a:bodyPr>
              <a:lstStyle>
                <a:defPPr>
                  <a:defRPr lang="en-US"/>
                </a:defPPr>
                <a:lvl1pPr algn="ctr">
                  <a:defRPr sz="1300" b="1">
                    <a:solidFill>
                      <a:schemeClr val="accent1"/>
                    </a:solidFill>
                    <a:latin typeface="Montserrat" panose="00000500000000000000" pitchFamily="50" charset="0"/>
                  </a:defRPr>
                </a:lvl1pPr>
              </a:lstStyle>
              <a:p>
                <a:pPr marL="171450" indent="-171450" algn="l">
                  <a:buFont typeface="Arial" panose="020B0604020202020204" pitchFamily="34" charset="0"/>
                  <a:buChar char="•"/>
                </a:pPr>
                <a:r>
                  <a:rPr lang="en-US" sz="900" b="0" dirty="0">
                    <a:solidFill>
                      <a:schemeClr val="tx2"/>
                    </a:solidFill>
                  </a:rPr>
                  <a:t>Sample Text Here</a:t>
                </a:r>
              </a:p>
            </p:txBody>
          </p:sp>
          <p:sp>
            <p:nvSpPr>
              <p:cNvPr id="76" name="TextBox 75">
                <a:extLst>
                  <a:ext uri="{FF2B5EF4-FFF2-40B4-BE49-F238E27FC236}">
                    <a16:creationId xmlns:a16="http://schemas.microsoft.com/office/drawing/2014/main" id="{89428AB9-943C-48C9-A818-D594677ED9CB}"/>
                  </a:ext>
                </a:extLst>
              </p:cNvPr>
              <p:cNvSpPr txBox="1"/>
              <p:nvPr/>
            </p:nvSpPr>
            <p:spPr>
              <a:xfrm>
                <a:off x="7109365" y="2158998"/>
                <a:ext cx="2295505" cy="601516"/>
              </a:xfrm>
              <a:prstGeom prst="rect">
                <a:avLst/>
              </a:prstGeom>
              <a:noFill/>
            </p:spPr>
            <p:txBody>
              <a:bodyPr wrap="square" lIns="182880" rtlCol="0" anchor="ctr" anchorCtr="0">
                <a:noAutofit/>
              </a:bodyPr>
              <a:lstStyle>
                <a:defPPr>
                  <a:defRPr lang="en-US"/>
                </a:defPPr>
                <a:lvl1pPr algn="ctr">
                  <a:defRPr sz="1300" b="1">
                    <a:solidFill>
                      <a:schemeClr val="accent1"/>
                    </a:solidFill>
                    <a:latin typeface="Montserrat" panose="00000500000000000000" pitchFamily="50" charset="0"/>
                  </a:defRPr>
                </a:lvl1pPr>
              </a:lstStyle>
              <a:p>
                <a:pPr marL="171450" indent="-171450" algn="l">
                  <a:buFont typeface="Arial" panose="020B0604020202020204" pitchFamily="34" charset="0"/>
                  <a:buChar char="•"/>
                </a:pPr>
                <a:r>
                  <a:rPr lang="en-US" sz="900" b="0" dirty="0">
                    <a:solidFill>
                      <a:schemeClr val="tx2"/>
                    </a:solidFill>
                  </a:rPr>
                  <a:t>Sample Text Here</a:t>
                </a:r>
              </a:p>
            </p:txBody>
          </p:sp>
          <p:sp>
            <p:nvSpPr>
              <p:cNvPr id="77" name="TextBox 76">
                <a:extLst>
                  <a:ext uri="{FF2B5EF4-FFF2-40B4-BE49-F238E27FC236}">
                    <a16:creationId xmlns:a16="http://schemas.microsoft.com/office/drawing/2014/main" id="{E8276059-515F-4160-906B-1FC4F7A585C3}"/>
                  </a:ext>
                </a:extLst>
              </p:cNvPr>
              <p:cNvSpPr txBox="1"/>
              <p:nvPr/>
            </p:nvSpPr>
            <p:spPr>
              <a:xfrm>
                <a:off x="9404900" y="2158998"/>
                <a:ext cx="2295505" cy="601516"/>
              </a:xfrm>
              <a:prstGeom prst="rect">
                <a:avLst/>
              </a:prstGeom>
              <a:noFill/>
            </p:spPr>
            <p:txBody>
              <a:bodyPr wrap="square" lIns="182880" rtlCol="0" anchor="ctr" anchorCtr="0">
                <a:noAutofit/>
              </a:bodyPr>
              <a:lstStyle>
                <a:defPPr>
                  <a:defRPr lang="en-US"/>
                </a:defPPr>
                <a:lvl1pPr algn="ctr">
                  <a:defRPr sz="1300" b="1">
                    <a:solidFill>
                      <a:schemeClr val="accent1"/>
                    </a:solidFill>
                    <a:latin typeface="Montserrat" panose="00000500000000000000" pitchFamily="50" charset="0"/>
                  </a:defRPr>
                </a:lvl1pPr>
              </a:lstStyle>
              <a:p>
                <a:pPr marL="171450" indent="-171450" algn="l">
                  <a:buFont typeface="Arial" panose="020B0604020202020204" pitchFamily="34" charset="0"/>
                  <a:buChar char="•"/>
                </a:pPr>
                <a:r>
                  <a:rPr lang="en-US" sz="900" b="0" dirty="0">
                    <a:solidFill>
                      <a:schemeClr val="tx2"/>
                    </a:solidFill>
                  </a:rPr>
                  <a:t>Sample Text Here</a:t>
                </a:r>
              </a:p>
            </p:txBody>
          </p:sp>
        </p:grpSp>
        <p:grpSp>
          <p:nvGrpSpPr>
            <p:cNvPr id="78" name="Group 77">
              <a:extLst>
                <a:ext uri="{FF2B5EF4-FFF2-40B4-BE49-F238E27FC236}">
                  <a16:creationId xmlns:a16="http://schemas.microsoft.com/office/drawing/2014/main" id="{D32836B5-43CE-479F-905B-006FD530D167}"/>
                </a:ext>
              </a:extLst>
            </p:cNvPr>
            <p:cNvGrpSpPr/>
            <p:nvPr/>
          </p:nvGrpSpPr>
          <p:grpSpPr>
            <a:xfrm>
              <a:off x="2518335" y="2761197"/>
              <a:ext cx="9182070" cy="601516"/>
              <a:chOff x="2518335" y="2158998"/>
              <a:chExt cx="9182070" cy="601516"/>
            </a:xfrm>
          </p:grpSpPr>
          <p:sp>
            <p:nvSpPr>
              <p:cNvPr id="79" name="TextBox 78">
                <a:extLst>
                  <a:ext uri="{FF2B5EF4-FFF2-40B4-BE49-F238E27FC236}">
                    <a16:creationId xmlns:a16="http://schemas.microsoft.com/office/drawing/2014/main" id="{961B3666-DD7B-4BBF-B0CF-FDEDEFC5AC3C}"/>
                  </a:ext>
                </a:extLst>
              </p:cNvPr>
              <p:cNvSpPr txBox="1"/>
              <p:nvPr/>
            </p:nvSpPr>
            <p:spPr>
              <a:xfrm>
                <a:off x="2518335" y="2158998"/>
                <a:ext cx="2295505" cy="601516"/>
              </a:xfrm>
              <a:prstGeom prst="rect">
                <a:avLst/>
              </a:prstGeom>
              <a:noFill/>
            </p:spPr>
            <p:txBody>
              <a:bodyPr wrap="square" lIns="182880" rtlCol="0" anchor="ctr" anchorCtr="0">
                <a:noAutofit/>
              </a:bodyPr>
              <a:lstStyle>
                <a:defPPr>
                  <a:defRPr lang="en-US"/>
                </a:defPPr>
                <a:lvl1pPr algn="ctr">
                  <a:defRPr sz="1300" b="1">
                    <a:solidFill>
                      <a:schemeClr val="accent1"/>
                    </a:solidFill>
                    <a:latin typeface="Montserrat" panose="00000500000000000000" pitchFamily="50" charset="0"/>
                  </a:defRPr>
                </a:lvl1pPr>
              </a:lstStyle>
              <a:p>
                <a:pPr marL="171450" indent="-171450" algn="l">
                  <a:buFont typeface="Arial" panose="020B0604020202020204" pitchFamily="34" charset="0"/>
                  <a:buChar char="•"/>
                </a:pPr>
                <a:r>
                  <a:rPr lang="en-US" sz="900" b="0" dirty="0">
                    <a:solidFill>
                      <a:schemeClr val="tx2"/>
                    </a:solidFill>
                  </a:rPr>
                  <a:t>Sample Text Here</a:t>
                </a:r>
              </a:p>
            </p:txBody>
          </p:sp>
          <p:sp>
            <p:nvSpPr>
              <p:cNvPr id="80" name="TextBox 79">
                <a:extLst>
                  <a:ext uri="{FF2B5EF4-FFF2-40B4-BE49-F238E27FC236}">
                    <a16:creationId xmlns:a16="http://schemas.microsoft.com/office/drawing/2014/main" id="{10EC7FC9-B0D2-466B-B0FC-1A143DFCADF1}"/>
                  </a:ext>
                </a:extLst>
              </p:cNvPr>
              <p:cNvSpPr txBox="1"/>
              <p:nvPr/>
            </p:nvSpPr>
            <p:spPr>
              <a:xfrm>
                <a:off x="4813870" y="2158998"/>
                <a:ext cx="2295505" cy="601516"/>
              </a:xfrm>
              <a:prstGeom prst="rect">
                <a:avLst/>
              </a:prstGeom>
              <a:noFill/>
            </p:spPr>
            <p:txBody>
              <a:bodyPr wrap="square" lIns="182880" rtlCol="0" anchor="ctr" anchorCtr="0">
                <a:noAutofit/>
              </a:bodyPr>
              <a:lstStyle>
                <a:defPPr>
                  <a:defRPr lang="en-US"/>
                </a:defPPr>
                <a:lvl1pPr algn="ctr">
                  <a:defRPr sz="1300" b="1">
                    <a:solidFill>
                      <a:schemeClr val="accent1"/>
                    </a:solidFill>
                    <a:latin typeface="Montserrat" panose="00000500000000000000" pitchFamily="50" charset="0"/>
                  </a:defRPr>
                </a:lvl1pPr>
              </a:lstStyle>
              <a:p>
                <a:pPr marL="171450" indent="-171450" algn="l">
                  <a:buFont typeface="Arial" panose="020B0604020202020204" pitchFamily="34" charset="0"/>
                  <a:buChar char="•"/>
                </a:pPr>
                <a:r>
                  <a:rPr lang="en-US" sz="900" b="0" dirty="0">
                    <a:solidFill>
                      <a:schemeClr val="tx2"/>
                    </a:solidFill>
                  </a:rPr>
                  <a:t>Sample Text Here</a:t>
                </a:r>
              </a:p>
            </p:txBody>
          </p:sp>
          <p:sp>
            <p:nvSpPr>
              <p:cNvPr id="81" name="TextBox 80">
                <a:extLst>
                  <a:ext uri="{FF2B5EF4-FFF2-40B4-BE49-F238E27FC236}">
                    <a16:creationId xmlns:a16="http://schemas.microsoft.com/office/drawing/2014/main" id="{EE8AA4EC-18C4-4FDB-9467-C45A32BA39EE}"/>
                  </a:ext>
                </a:extLst>
              </p:cNvPr>
              <p:cNvSpPr txBox="1"/>
              <p:nvPr/>
            </p:nvSpPr>
            <p:spPr>
              <a:xfrm>
                <a:off x="7109365" y="2158998"/>
                <a:ext cx="2295505" cy="601516"/>
              </a:xfrm>
              <a:prstGeom prst="rect">
                <a:avLst/>
              </a:prstGeom>
              <a:noFill/>
            </p:spPr>
            <p:txBody>
              <a:bodyPr wrap="square" lIns="182880" rtlCol="0" anchor="ctr" anchorCtr="0">
                <a:noAutofit/>
              </a:bodyPr>
              <a:lstStyle>
                <a:defPPr>
                  <a:defRPr lang="en-US"/>
                </a:defPPr>
                <a:lvl1pPr algn="ctr">
                  <a:defRPr sz="1300" b="1">
                    <a:solidFill>
                      <a:schemeClr val="accent1"/>
                    </a:solidFill>
                    <a:latin typeface="Montserrat" panose="00000500000000000000" pitchFamily="50" charset="0"/>
                  </a:defRPr>
                </a:lvl1pPr>
              </a:lstStyle>
              <a:p>
                <a:pPr marL="171450" indent="-171450" algn="l">
                  <a:buFont typeface="Arial" panose="020B0604020202020204" pitchFamily="34" charset="0"/>
                  <a:buChar char="•"/>
                </a:pPr>
                <a:r>
                  <a:rPr lang="en-US" sz="900" b="0" dirty="0">
                    <a:solidFill>
                      <a:schemeClr val="tx2"/>
                    </a:solidFill>
                  </a:rPr>
                  <a:t>Sample Text Here</a:t>
                </a:r>
              </a:p>
            </p:txBody>
          </p:sp>
          <p:sp>
            <p:nvSpPr>
              <p:cNvPr id="82" name="TextBox 81">
                <a:extLst>
                  <a:ext uri="{FF2B5EF4-FFF2-40B4-BE49-F238E27FC236}">
                    <a16:creationId xmlns:a16="http://schemas.microsoft.com/office/drawing/2014/main" id="{1CBAEF65-1633-4467-A118-DF7412FD398A}"/>
                  </a:ext>
                </a:extLst>
              </p:cNvPr>
              <p:cNvSpPr txBox="1"/>
              <p:nvPr/>
            </p:nvSpPr>
            <p:spPr>
              <a:xfrm>
                <a:off x="9404900" y="2158998"/>
                <a:ext cx="2295505" cy="601516"/>
              </a:xfrm>
              <a:prstGeom prst="rect">
                <a:avLst/>
              </a:prstGeom>
              <a:noFill/>
            </p:spPr>
            <p:txBody>
              <a:bodyPr wrap="square" lIns="182880" rtlCol="0" anchor="ctr" anchorCtr="0">
                <a:noAutofit/>
              </a:bodyPr>
              <a:lstStyle>
                <a:defPPr>
                  <a:defRPr lang="en-US"/>
                </a:defPPr>
                <a:lvl1pPr algn="ctr">
                  <a:defRPr sz="1300" b="1">
                    <a:solidFill>
                      <a:schemeClr val="accent1"/>
                    </a:solidFill>
                    <a:latin typeface="Montserrat" panose="00000500000000000000" pitchFamily="50" charset="0"/>
                  </a:defRPr>
                </a:lvl1pPr>
              </a:lstStyle>
              <a:p>
                <a:pPr marL="171450" indent="-171450" algn="l">
                  <a:buFont typeface="Arial" panose="020B0604020202020204" pitchFamily="34" charset="0"/>
                  <a:buChar char="•"/>
                </a:pPr>
                <a:r>
                  <a:rPr lang="en-US" sz="900" b="0" dirty="0">
                    <a:solidFill>
                      <a:schemeClr val="tx2"/>
                    </a:solidFill>
                  </a:rPr>
                  <a:t>Sample Text Here</a:t>
                </a:r>
              </a:p>
            </p:txBody>
          </p:sp>
        </p:grpSp>
      </p:grpSp>
    </p:spTree>
    <p:extLst>
      <p:ext uri="{BB962C8B-B14F-4D97-AF65-F5344CB8AC3E}">
        <p14:creationId xmlns:p14="http://schemas.microsoft.com/office/powerpoint/2010/main" val="11645264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60F3F541-F3AF-499E-A80A-F18BC4A3403E}"/>
              </a:ext>
            </a:extLst>
          </p:cNvPr>
          <p:cNvGrpSpPr/>
          <p:nvPr/>
        </p:nvGrpSpPr>
        <p:grpSpPr>
          <a:xfrm>
            <a:off x="295176" y="485775"/>
            <a:ext cx="11601650" cy="5886450"/>
            <a:chOff x="571460" y="485775"/>
            <a:chExt cx="11246533" cy="5886450"/>
          </a:xfrm>
        </p:grpSpPr>
        <p:grpSp>
          <p:nvGrpSpPr>
            <p:cNvPr id="24" name="Group 23">
              <a:extLst>
                <a:ext uri="{FF2B5EF4-FFF2-40B4-BE49-F238E27FC236}">
                  <a16:creationId xmlns:a16="http://schemas.microsoft.com/office/drawing/2014/main" id="{F6B8E649-CDA2-4961-9DD0-6605DE21AC32}"/>
                </a:ext>
              </a:extLst>
            </p:cNvPr>
            <p:cNvGrpSpPr/>
            <p:nvPr/>
          </p:nvGrpSpPr>
          <p:grpSpPr>
            <a:xfrm>
              <a:off x="2006600" y="485775"/>
              <a:ext cx="2324109" cy="5886450"/>
              <a:chOff x="2006600" y="485775"/>
              <a:chExt cx="2324109" cy="5886450"/>
            </a:xfrm>
          </p:grpSpPr>
          <p:sp>
            <p:nvSpPr>
              <p:cNvPr id="4" name="Rectangle: Rounded Corners 3">
                <a:extLst>
                  <a:ext uri="{FF2B5EF4-FFF2-40B4-BE49-F238E27FC236}">
                    <a16:creationId xmlns:a16="http://schemas.microsoft.com/office/drawing/2014/main" id="{6EFA3534-E40A-4D82-9DE0-F4DF1DDDBD03}"/>
                  </a:ext>
                </a:extLst>
              </p:cNvPr>
              <p:cNvSpPr/>
              <p:nvPr/>
            </p:nvSpPr>
            <p:spPr bwMode="auto">
              <a:xfrm>
                <a:off x="2006600" y="485775"/>
                <a:ext cx="2324109" cy="5886450"/>
              </a:xfrm>
              <a:prstGeom prst="roundRect">
                <a:avLst>
                  <a:gd name="adj" fmla="val 7541"/>
                </a:avLst>
              </a:prstGeom>
              <a:noFill/>
              <a:ln>
                <a:solidFill>
                  <a:schemeClr val="accent2"/>
                </a:solidFill>
              </a:ln>
            </p:spPr>
            <p:txBody>
              <a:bodyPr lIns="0" tIns="0" rIns="0" bIns="0" rtlCol="0" anchor="ctr"/>
              <a:lstStyle/>
              <a:p>
                <a:pPr algn="ctr"/>
                <a:endParaRPr lang="en-US"/>
              </a:p>
            </p:txBody>
          </p:sp>
          <p:sp>
            <p:nvSpPr>
              <p:cNvPr id="5" name="TextBox 4">
                <a:extLst>
                  <a:ext uri="{FF2B5EF4-FFF2-40B4-BE49-F238E27FC236}">
                    <a16:creationId xmlns:a16="http://schemas.microsoft.com/office/drawing/2014/main" id="{9F7E8290-BEE2-44A6-9443-E841A3EAF2B4}"/>
                  </a:ext>
                </a:extLst>
              </p:cNvPr>
              <p:cNvSpPr txBox="1"/>
              <p:nvPr/>
            </p:nvSpPr>
            <p:spPr>
              <a:xfrm>
                <a:off x="2491760" y="648592"/>
                <a:ext cx="1353789" cy="307777"/>
              </a:xfrm>
              <a:prstGeom prst="rect">
                <a:avLst/>
              </a:prstGeom>
              <a:noFill/>
            </p:spPr>
            <p:txBody>
              <a:bodyPr wrap="none" rtlCol="0" anchor="ctr" anchorCtr="0">
                <a:spAutoFit/>
              </a:bodyPr>
              <a:lstStyle/>
              <a:p>
                <a:pPr algn="ctr"/>
                <a:r>
                  <a:rPr lang="en-US" sz="1400" dirty="0">
                    <a:solidFill>
                      <a:schemeClr val="accent2"/>
                    </a:solidFill>
                    <a:latin typeface="Montserrat" panose="00000500000000000000" pitchFamily="50" charset="0"/>
                  </a:rPr>
                  <a:t>Month 1 20XX</a:t>
                </a:r>
              </a:p>
            </p:txBody>
          </p:sp>
          <p:grpSp>
            <p:nvGrpSpPr>
              <p:cNvPr id="21" name="Group 20">
                <a:extLst>
                  <a:ext uri="{FF2B5EF4-FFF2-40B4-BE49-F238E27FC236}">
                    <a16:creationId xmlns:a16="http://schemas.microsoft.com/office/drawing/2014/main" id="{8D220CC4-E2BB-4A3B-B08E-C73816D37546}"/>
                  </a:ext>
                </a:extLst>
              </p:cNvPr>
              <p:cNvGrpSpPr/>
              <p:nvPr/>
            </p:nvGrpSpPr>
            <p:grpSpPr>
              <a:xfrm>
                <a:off x="2006600" y="1119186"/>
                <a:ext cx="2324109" cy="5253037"/>
                <a:chOff x="2006600" y="2877229"/>
                <a:chExt cx="2324109" cy="3532162"/>
              </a:xfrm>
            </p:grpSpPr>
            <p:sp>
              <p:nvSpPr>
                <p:cNvPr id="3" name="Rectangle: Top Corners Rounded 2">
                  <a:extLst>
                    <a:ext uri="{FF2B5EF4-FFF2-40B4-BE49-F238E27FC236}">
                      <a16:creationId xmlns:a16="http://schemas.microsoft.com/office/drawing/2014/main" id="{3CDA40EE-D98D-48AC-ADAF-2FAC4FE77F11}"/>
                    </a:ext>
                  </a:extLst>
                </p:cNvPr>
                <p:cNvSpPr/>
                <p:nvPr/>
              </p:nvSpPr>
              <p:spPr>
                <a:xfrm>
                  <a:off x="2006600" y="5268685"/>
                  <a:ext cx="2324109" cy="1140706"/>
                </a:xfrm>
                <a:prstGeom prst="round2SameRect">
                  <a:avLst>
                    <a:gd name="adj1" fmla="val 0"/>
                    <a:gd name="adj2" fmla="val 10106"/>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870E098-5D2D-46A8-9EC8-3065122A2DAE}"/>
                    </a:ext>
                  </a:extLst>
                </p:cNvPr>
                <p:cNvSpPr/>
                <p:nvPr/>
              </p:nvSpPr>
              <p:spPr>
                <a:xfrm>
                  <a:off x="2006600" y="4072957"/>
                  <a:ext cx="2324109" cy="1140706"/>
                </a:xfrm>
                <a:prstGeom prst="rect">
                  <a:avLst/>
                </a:prstGeom>
                <a:solidFill>
                  <a:schemeClr val="accent1">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448EE8D-81E2-43DA-9A09-C0B805D91611}"/>
                    </a:ext>
                  </a:extLst>
                </p:cNvPr>
                <p:cNvSpPr/>
                <p:nvPr/>
              </p:nvSpPr>
              <p:spPr>
                <a:xfrm>
                  <a:off x="2006600" y="2877229"/>
                  <a:ext cx="2324109" cy="1140706"/>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6" name="Group 25">
              <a:extLst>
                <a:ext uri="{FF2B5EF4-FFF2-40B4-BE49-F238E27FC236}">
                  <a16:creationId xmlns:a16="http://schemas.microsoft.com/office/drawing/2014/main" id="{288F6B7B-C03E-4E4C-B684-55CBE527F848}"/>
                </a:ext>
              </a:extLst>
            </p:cNvPr>
            <p:cNvGrpSpPr/>
            <p:nvPr/>
          </p:nvGrpSpPr>
          <p:grpSpPr>
            <a:xfrm>
              <a:off x="4502361" y="485775"/>
              <a:ext cx="2324109" cy="5886450"/>
              <a:chOff x="2006600" y="485775"/>
              <a:chExt cx="2324109" cy="5886450"/>
            </a:xfrm>
          </p:grpSpPr>
          <p:sp>
            <p:nvSpPr>
              <p:cNvPr id="27" name="Rectangle: Rounded Corners 26">
                <a:extLst>
                  <a:ext uri="{FF2B5EF4-FFF2-40B4-BE49-F238E27FC236}">
                    <a16:creationId xmlns:a16="http://schemas.microsoft.com/office/drawing/2014/main" id="{9296A801-C622-4A43-88FF-A9BA498BB27A}"/>
                  </a:ext>
                </a:extLst>
              </p:cNvPr>
              <p:cNvSpPr/>
              <p:nvPr/>
            </p:nvSpPr>
            <p:spPr bwMode="auto">
              <a:xfrm>
                <a:off x="2006600" y="485775"/>
                <a:ext cx="2324109" cy="5886450"/>
              </a:xfrm>
              <a:prstGeom prst="roundRect">
                <a:avLst>
                  <a:gd name="adj" fmla="val 7541"/>
                </a:avLst>
              </a:prstGeom>
              <a:noFill/>
              <a:ln>
                <a:solidFill>
                  <a:schemeClr val="accent2"/>
                </a:solidFill>
              </a:ln>
            </p:spPr>
            <p:txBody>
              <a:bodyPr lIns="0" tIns="0" rIns="0" bIns="0" rtlCol="0" anchor="ctr"/>
              <a:lstStyle/>
              <a:p>
                <a:pPr algn="ctr"/>
                <a:endParaRPr lang="en-US"/>
              </a:p>
            </p:txBody>
          </p:sp>
          <p:sp>
            <p:nvSpPr>
              <p:cNvPr id="28" name="TextBox 27">
                <a:extLst>
                  <a:ext uri="{FF2B5EF4-FFF2-40B4-BE49-F238E27FC236}">
                    <a16:creationId xmlns:a16="http://schemas.microsoft.com/office/drawing/2014/main" id="{9EF80754-8FC8-4AC0-A61D-DAA96CEC4B5D}"/>
                  </a:ext>
                </a:extLst>
              </p:cNvPr>
              <p:cNvSpPr txBox="1"/>
              <p:nvPr/>
            </p:nvSpPr>
            <p:spPr>
              <a:xfrm>
                <a:off x="2473115" y="648592"/>
                <a:ext cx="1391084" cy="307777"/>
              </a:xfrm>
              <a:prstGeom prst="rect">
                <a:avLst/>
              </a:prstGeom>
              <a:noFill/>
            </p:spPr>
            <p:txBody>
              <a:bodyPr wrap="none" rtlCol="0" anchor="ctr" anchorCtr="0">
                <a:spAutoFit/>
              </a:bodyPr>
              <a:lstStyle/>
              <a:p>
                <a:pPr algn="ctr"/>
                <a:r>
                  <a:rPr lang="en-US" sz="1400" dirty="0">
                    <a:solidFill>
                      <a:schemeClr val="accent2"/>
                    </a:solidFill>
                    <a:latin typeface="Montserrat" panose="00000500000000000000" pitchFamily="50" charset="0"/>
                  </a:rPr>
                  <a:t>Month 2 20XX</a:t>
                </a:r>
              </a:p>
            </p:txBody>
          </p:sp>
          <p:grpSp>
            <p:nvGrpSpPr>
              <p:cNvPr id="29" name="Group 28">
                <a:extLst>
                  <a:ext uri="{FF2B5EF4-FFF2-40B4-BE49-F238E27FC236}">
                    <a16:creationId xmlns:a16="http://schemas.microsoft.com/office/drawing/2014/main" id="{0E089D79-0C0F-4499-8381-0ECA28CCE14B}"/>
                  </a:ext>
                </a:extLst>
              </p:cNvPr>
              <p:cNvGrpSpPr/>
              <p:nvPr/>
            </p:nvGrpSpPr>
            <p:grpSpPr>
              <a:xfrm>
                <a:off x="2006600" y="1119186"/>
                <a:ext cx="2324109" cy="5253037"/>
                <a:chOff x="2006600" y="2877229"/>
                <a:chExt cx="2324109" cy="3532162"/>
              </a:xfrm>
            </p:grpSpPr>
            <p:sp>
              <p:nvSpPr>
                <p:cNvPr id="30" name="Rectangle: Top Corners Rounded 29">
                  <a:extLst>
                    <a:ext uri="{FF2B5EF4-FFF2-40B4-BE49-F238E27FC236}">
                      <a16:creationId xmlns:a16="http://schemas.microsoft.com/office/drawing/2014/main" id="{9F3433DD-A927-4D0E-937A-A26F23274DB9}"/>
                    </a:ext>
                  </a:extLst>
                </p:cNvPr>
                <p:cNvSpPr/>
                <p:nvPr/>
              </p:nvSpPr>
              <p:spPr>
                <a:xfrm>
                  <a:off x="2006600" y="5268685"/>
                  <a:ext cx="2324109" cy="1140706"/>
                </a:xfrm>
                <a:prstGeom prst="round2SameRect">
                  <a:avLst>
                    <a:gd name="adj1" fmla="val 0"/>
                    <a:gd name="adj2" fmla="val 10106"/>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B0D75D1-3ABF-4803-8156-D69BF5B31F45}"/>
                    </a:ext>
                  </a:extLst>
                </p:cNvPr>
                <p:cNvSpPr/>
                <p:nvPr/>
              </p:nvSpPr>
              <p:spPr>
                <a:xfrm>
                  <a:off x="2006600" y="4072957"/>
                  <a:ext cx="2324109" cy="1140706"/>
                </a:xfrm>
                <a:prstGeom prst="rect">
                  <a:avLst/>
                </a:prstGeom>
                <a:solidFill>
                  <a:schemeClr val="accent1">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03F9106-361B-4625-B136-B0B4BD5FA6D4}"/>
                    </a:ext>
                  </a:extLst>
                </p:cNvPr>
                <p:cNvSpPr/>
                <p:nvPr/>
              </p:nvSpPr>
              <p:spPr>
                <a:xfrm>
                  <a:off x="2006600" y="2877229"/>
                  <a:ext cx="2324109" cy="1140706"/>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3" name="Group 32">
              <a:extLst>
                <a:ext uri="{FF2B5EF4-FFF2-40B4-BE49-F238E27FC236}">
                  <a16:creationId xmlns:a16="http://schemas.microsoft.com/office/drawing/2014/main" id="{E976480E-5F8B-4F11-97B9-E54337C545F5}"/>
                </a:ext>
              </a:extLst>
            </p:cNvPr>
            <p:cNvGrpSpPr/>
            <p:nvPr/>
          </p:nvGrpSpPr>
          <p:grpSpPr>
            <a:xfrm>
              <a:off x="6998122" y="485775"/>
              <a:ext cx="2324109" cy="5886450"/>
              <a:chOff x="2006600" y="485775"/>
              <a:chExt cx="2324109" cy="5886450"/>
            </a:xfrm>
          </p:grpSpPr>
          <p:sp>
            <p:nvSpPr>
              <p:cNvPr id="34" name="Rectangle: Rounded Corners 33">
                <a:extLst>
                  <a:ext uri="{FF2B5EF4-FFF2-40B4-BE49-F238E27FC236}">
                    <a16:creationId xmlns:a16="http://schemas.microsoft.com/office/drawing/2014/main" id="{E46F9E5A-F802-4118-8E89-D130406A3FA0}"/>
                  </a:ext>
                </a:extLst>
              </p:cNvPr>
              <p:cNvSpPr/>
              <p:nvPr/>
            </p:nvSpPr>
            <p:spPr bwMode="auto">
              <a:xfrm>
                <a:off x="2006600" y="485775"/>
                <a:ext cx="2324109" cy="5886450"/>
              </a:xfrm>
              <a:prstGeom prst="roundRect">
                <a:avLst>
                  <a:gd name="adj" fmla="val 7541"/>
                </a:avLst>
              </a:prstGeom>
              <a:noFill/>
              <a:ln>
                <a:solidFill>
                  <a:schemeClr val="accent2"/>
                </a:solidFill>
              </a:ln>
            </p:spPr>
            <p:txBody>
              <a:bodyPr lIns="0" tIns="0" rIns="0" bIns="0" rtlCol="0" anchor="ctr"/>
              <a:lstStyle/>
              <a:p>
                <a:pPr algn="ctr"/>
                <a:endParaRPr lang="en-US"/>
              </a:p>
            </p:txBody>
          </p:sp>
          <p:sp>
            <p:nvSpPr>
              <p:cNvPr id="35" name="TextBox 34">
                <a:extLst>
                  <a:ext uri="{FF2B5EF4-FFF2-40B4-BE49-F238E27FC236}">
                    <a16:creationId xmlns:a16="http://schemas.microsoft.com/office/drawing/2014/main" id="{DFE9EB65-9E05-48EC-957A-EBE5665FFBDD}"/>
                  </a:ext>
                </a:extLst>
              </p:cNvPr>
              <p:cNvSpPr txBox="1"/>
              <p:nvPr/>
            </p:nvSpPr>
            <p:spPr>
              <a:xfrm>
                <a:off x="2473891" y="648592"/>
                <a:ext cx="1389531" cy="307777"/>
              </a:xfrm>
              <a:prstGeom prst="rect">
                <a:avLst/>
              </a:prstGeom>
              <a:noFill/>
            </p:spPr>
            <p:txBody>
              <a:bodyPr wrap="none" rtlCol="0" anchor="ctr" anchorCtr="0">
                <a:spAutoFit/>
              </a:bodyPr>
              <a:lstStyle/>
              <a:p>
                <a:pPr algn="ctr"/>
                <a:r>
                  <a:rPr lang="en-US" sz="1400" dirty="0">
                    <a:solidFill>
                      <a:schemeClr val="accent2"/>
                    </a:solidFill>
                    <a:latin typeface="Montserrat" panose="00000500000000000000" pitchFamily="50" charset="0"/>
                  </a:rPr>
                  <a:t>Month 3 20XX</a:t>
                </a:r>
              </a:p>
            </p:txBody>
          </p:sp>
          <p:grpSp>
            <p:nvGrpSpPr>
              <p:cNvPr id="36" name="Group 35">
                <a:extLst>
                  <a:ext uri="{FF2B5EF4-FFF2-40B4-BE49-F238E27FC236}">
                    <a16:creationId xmlns:a16="http://schemas.microsoft.com/office/drawing/2014/main" id="{B83033C2-8FA1-4193-A833-92AB4E35E608}"/>
                  </a:ext>
                </a:extLst>
              </p:cNvPr>
              <p:cNvGrpSpPr/>
              <p:nvPr/>
            </p:nvGrpSpPr>
            <p:grpSpPr>
              <a:xfrm>
                <a:off x="2006600" y="1119186"/>
                <a:ext cx="2324109" cy="5253037"/>
                <a:chOff x="2006600" y="2877229"/>
                <a:chExt cx="2324109" cy="3532162"/>
              </a:xfrm>
            </p:grpSpPr>
            <p:sp>
              <p:nvSpPr>
                <p:cNvPr id="37" name="Rectangle: Top Corners Rounded 36">
                  <a:extLst>
                    <a:ext uri="{FF2B5EF4-FFF2-40B4-BE49-F238E27FC236}">
                      <a16:creationId xmlns:a16="http://schemas.microsoft.com/office/drawing/2014/main" id="{CB721299-3E43-48EE-B7EA-98E56C27D34E}"/>
                    </a:ext>
                  </a:extLst>
                </p:cNvPr>
                <p:cNvSpPr/>
                <p:nvPr/>
              </p:nvSpPr>
              <p:spPr>
                <a:xfrm>
                  <a:off x="2006600" y="5268685"/>
                  <a:ext cx="2324109" cy="1140706"/>
                </a:xfrm>
                <a:prstGeom prst="round2SameRect">
                  <a:avLst>
                    <a:gd name="adj1" fmla="val 0"/>
                    <a:gd name="adj2" fmla="val 10106"/>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991CA1A-1A9E-4130-871F-21741EB4EBFA}"/>
                    </a:ext>
                  </a:extLst>
                </p:cNvPr>
                <p:cNvSpPr/>
                <p:nvPr/>
              </p:nvSpPr>
              <p:spPr>
                <a:xfrm>
                  <a:off x="2006600" y="4072957"/>
                  <a:ext cx="2324109" cy="1140706"/>
                </a:xfrm>
                <a:prstGeom prst="rect">
                  <a:avLst/>
                </a:prstGeom>
                <a:solidFill>
                  <a:schemeClr val="accent1">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771DC62-4B73-44B3-A90E-AEEAEC0F4791}"/>
                    </a:ext>
                  </a:extLst>
                </p:cNvPr>
                <p:cNvSpPr/>
                <p:nvPr/>
              </p:nvSpPr>
              <p:spPr>
                <a:xfrm>
                  <a:off x="2006600" y="2877229"/>
                  <a:ext cx="2324109" cy="1140706"/>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0" name="Group 39">
              <a:extLst>
                <a:ext uri="{FF2B5EF4-FFF2-40B4-BE49-F238E27FC236}">
                  <a16:creationId xmlns:a16="http://schemas.microsoft.com/office/drawing/2014/main" id="{44BB86FA-EF50-4772-AD16-149E16204788}"/>
                </a:ext>
              </a:extLst>
            </p:cNvPr>
            <p:cNvGrpSpPr/>
            <p:nvPr/>
          </p:nvGrpSpPr>
          <p:grpSpPr>
            <a:xfrm>
              <a:off x="9493884" y="485775"/>
              <a:ext cx="2324109" cy="5886450"/>
              <a:chOff x="2006600" y="485775"/>
              <a:chExt cx="2324109" cy="5886450"/>
            </a:xfrm>
          </p:grpSpPr>
          <p:sp>
            <p:nvSpPr>
              <p:cNvPr id="41" name="Rectangle: Rounded Corners 40">
                <a:extLst>
                  <a:ext uri="{FF2B5EF4-FFF2-40B4-BE49-F238E27FC236}">
                    <a16:creationId xmlns:a16="http://schemas.microsoft.com/office/drawing/2014/main" id="{86F3441B-E169-45F2-899A-C54A17999835}"/>
                  </a:ext>
                </a:extLst>
              </p:cNvPr>
              <p:cNvSpPr/>
              <p:nvPr/>
            </p:nvSpPr>
            <p:spPr bwMode="auto">
              <a:xfrm>
                <a:off x="2006600" y="485775"/>
                <a:ext cx="2324109" cy="5886450"/>
              </a:xfrm>
              <a:prstGeom prst="roundRect">
                <a:avLst>
                  <a:gd name="adj" fmla="val 7541"/>
                </a:avLst>
              </a:prstGeom>
              <a:noFill/>
              <a:ln>
                <a:solidFill>
                  <a:schemeClr val="accent2"/>
                </a:solidFill>
              </a:ln>
            </p:spPr>
            <p:txBody>
              <a:bodyPr lIns="0" tIns="0" rIns="0" bIns="0" rtlCol="0" anchor="ctr"/>
              <a:lstStyle/>
              <a:p>
                <a:pPr algn="ctr"/>
                <a:endParaRPr lang="en-US"/>
              </a:p>
            </p:txBody>
          </p:sp>
          <p:sp>
            <p:nvSpPr>
              <p:cNvPr id="42" name="TextBox 41">
                <a:extLst>
                  <a:ext uri="{FF2B5EF4-FFF2-40B4-BE49-F238E27FC236}">
                    <a16:creationId xmlns:a16="http://schemas.microsoft.com/office/drawing/2014/main" id="{5FD485DB-4FBA-448F-BD2E-1D3396AEF219}"/>
                  </a:ext>
                </a:extLst>
              </p:cNvPr>
              <p:cNvSpPr txBox="1"/>
              <p:nvPr/>
            </p:nvSpPr>
            <p:spPr>
              <a:xfrm>
                <a:off x="2465345" y="648592"/>
                <a:ext cx="1406624" cy="307777"/>
              </a:xfrm>
              <a:prstGeom prst="rect">
                <a:avLst/>
              </a:prstGeom>
              <a:noFill/>
            </p:spPr>
            <p:txBody>
              <a:bodyPr wrap="none" rtlCol="0" anchor="ctr" anchorCtr="0">
                <a:spAutoFit/>
              </a:bodyPr>
              <a:lstStyle/>
              <a:p>
                <a:pPr algn="ctr"/>
                <a:r>
                  <a:rPr lang="en-US" sz="1400" dirty="0">
                    <a:solidFill>
                      <a:schemeClr val="accent2"/>
                    </a:solidFill>
                    <a:latin typeface="Montserrat" panose="00000500000000000000" pitchFamily="50" charset="0"/>
                  </a:rPr>
                  <a:t>Month 4 20XX</a:t>
                </a:r>
              </a:p>
            </p:txBody>
          </p:sp>
          <p:grpSp>
            <p:nvGrpSpPr>
              <p:cNvPr id="43" name="Group 42">
                <a:extLst>
                  <a:ext uri="{FF2B5EF4-FFF2-40B4-BE49-F238E27FC236}">
                    <a16:creationId xmlns:a16="http://schemas.microsoft.com/office/drawing/2014/main" id="{DAE07B0F-3B28-4802-AB69-03C9042FD31A}"/>
                  </a:ext>
                </a:extLst>
              </p:cNvPr>
              <p:cNvGrpSpPr/>
              <p:nvPr/>
            </p:nvGrpSpPr>
            <p:grpSpPr>
              <a:xfrm>
                <a:off x="2006600" y="1119186"/>
                <a:ext cx="2324109" cy="5253037"/>
                <a:chOff x="2006600" y="2877229"/>
                <a:chExt cx="2324109" cy="3532162"/>
              </a:xfrm>
            </p:grpSpPr>
            <p:sp>
              <p:nvSpPr>
                <p:cNvPr id="44" name="Rectangle: Top Corners Rounded 43">
                  <a:extLst>
                    <a:ext uri="{FF2B5EF4-FFF2-40B4-BE49-F238E27FC236}">
                      <a16:creationId xmlns:a16="http://schemas.microsoft.com/office/drawing/2014/main" id="{E82C072F-7AA0-4ADF-AF7C-98D99FF7EFB9}"/>
                    </a:ext>
                  </a:extLst>
                </p:cNvPr>
                <p:cNvSpPr/>
                <p:nvPr/>
              </p:nvSpPr>
              <p:spPr>
                <a:xfrm>
                  <a:off x="2006600" y="5268685"/>
                  <a:ext cx="2324109" cy="1140706"/>
                </a:xfrm>
                <a:prstGeom prst="round2SameRect">
                  <a:avLst>
                    <a:gd name="adj1" fmla="val 0"/>
                    <a:gd name="adj2" fmla="val 10106"/>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BE855DB-5830-4AC8-B3B1-DF3BB699FCA8}"/>
                    </a:ext>
                  </a:extLst>
                </p:cNvPr>
                <p:cNvSpPr/>
                <p:nvPr/>
              </p:nvSpPr>
              <p:spPr>
                <a:xfrm>
                  <a:off x="2006600" y="4072957"/>
                  <a:ext cx="2324109" cy="1140706"/>
                </a:xfrm>
                <a:prstGeom prst="rect">
                  <a:avLst/>
                </a:prstGeom>
                <a:solidFill>
                  <a:schemeClr val="accent1">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4F4B462-F8EA-4BF5-A8C3-1DD283526C0B}"/>
                    </a:ext>
                  </a:extLst>
                </p:cNvPr>
                <p:cNvSpPr/>
                <p:nvPr/>
              </p:nvSpPr>
              <p:spPr>
                <a:xfrm>
                  <a:off x="2006600" y="2877229"/>
                  <a:ext cx="2324109" cy="1140706"/>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61CE99D2-04DF-4C74-964D-0F861A4A7454}"/>
                </a:ext>
              </a:extLst>
            </p:cNvPr>
            <p:cNvSpPr txBox="1"/>
            <p:nvPr/>
          </p:nvSpPr>
          <p:spPr>
            <a:xfrm>
              <a:off x="872824" y="1805833"/>
              <a:ext cx="962123" cy="323165"/>
            </a:xfrm>
            <a:prstGeom prst="rect">
              <a:avLst/>
            </a:prstGeom>
            <a:noFill/>
          </p:spPr>
          <p:txBody>
            <a:bodyPr wrap="none" rtlCol="0">
              <a:spAutoFit/>
            </a:bodyPr>
            <a:lstStyle/>
            <a:p>
              <a:pPr algn="r"/>
              <a:r>
                <a:rPr lang="en-US" sz="1500" b="1" dirty="0">
                  <a:solidFill>
                    <a:schemeClr val="accent1"/>
                  </a:solidFill>
                  <a:latin typeface="Montserrat" panose="00000500000000000000" pitchFamily="50" charset="0"/>
                </a:rPr>
                <a:t>Current</a:t>
              </a:r>
            </a:p>
          </p:txBody>
        </p:sp>
        <p:sp>
          <p:nvSpPr>
            <p:cNvPr id="48" name="TextBox 47">
              <a:extLst>
                <a:ext uri="{FF2B5EF4-FFF2-40B4-BE49-F238E27FC236}">
                  <a16:creationId xmlns:a16="http://schemas.microsoft.com/office/drawing/2014/main" id="{047092BA-F53E-420D-8ED4-ED569629D371}"/>
                </a:ext>
              </a:extLst>
            </p:cNvPr>
            <p:cNvSpPr txBox="1"/>
            <p:nvPr/>
          </p:nvSpPr>
          <p:spPr>
            <a:xfrm>
              <a:off x="571460" y="3584122"/>
              <a:ext cx="1263487" cy="323165"/>
            </a:xfrm>
            <a:prstGeom prst="rect">
              <a:avLst/>
            </a:prstGeom>
            <a:noFill/>
          </p:spPr>
          <p:txBody>
            <a:bodyPr wrap="none" rtlCol="0">
              <a:spAutoFit/>
            </a:bodyPr>
            <a:lstStyle/>
            <a:p>
              <a:pPr algn="r"/>
              <a:r>
                <a:rPr lang="en-US" sz="1500" b="1" dirty="0">
                  <a:solidFill>
                    <a:schemeClr val="accent1">
                      <a:lumMod val="60000"/>
                      <a:lumOff val="40000"/>
                    </a:schemeClr>
                  </a:solidFill>
                  <a:latin typeface="Montserrat" panose="00000500000000000000" pitchFamily="50" charset="0"/>
                </a:rPr>
                <a:t>Near-Term</a:t>
              </a:r>
            </a:p>
          </p:txBody>
        </p:sp>
        <p:sp>
          <p:nvSpPr>
            <p:cNvPr id="49" name="TextBox 48">
              <a:extLst>
                <a:ext uri="{FF2B5EF4-FFF2-40B4-BE49-F238E27FC236}">
                  <a16:creationId xmlns:a16="http://schemas.microsoft.com/office/drawing/2014/main" id="{FCC6555F-1272-4BD9-A4AD-DB259E1A501F}"/>
                </a:ext>
              </a:extLst>
            </p:cNvPr>
            <p:cNvSpPr txBox="1"/>
            <p:nvPr/>
          </p:nvSpPr>
          <p:spPr>
            <a:xfrm>
              <a:off x="975416" y="5396351"/>
              <a:ext cx="859531" cy="323165"/>
            </a:xfrm>
            <a:prstGeom prst="rect">
              <a:avLst/>
            </a:prstGeom>
            <a:noFill/>
          </p:spPr>
          <p:txBody>
            <a:bodyPr wrap="none" rtlCol="0">
              <a:spAutoFit/>
            </a:bodyPr>
            <a:lstStyle/>
            <a:p>
              <a:pPr algn="r"/>
              <a:r>
                <a:rPr lang="en-US" sz="1500" b="1" dirty="0">
                  <a:solidFill>
                    <a:schemeClr val="accent4">
                      <a:lumMod val="75000"/>
                    </a:schemeClr>
                  </a:solidFill>
                  <a:latin typeface="Montserrat" panose="00000500000000000000" pitchFamily="50" charset="0"/>
                </a:rPr>
                <a:t>Future</a:t>
              </a:r>
            </a:p>
          </p:txBody>
        </p:sp>
      </p:grpSp>
      <p:sp>
        <p:nvSpPr>
          <p:cNvPr id="50" name="Rectangle: Rounded Corners 49">
            <a:extLst>
              <a:ext uri="{FF2B5EF4-FFF2-40B4-BE49-F238E27FC236}">
                <a16:creationId xmlns:a16="http://schemas.microsoft.com/office/drawing/2014/main" id="{5F3A99FC-8BE7-442F-B2F4-7507D44252A8}"/>
              </a:ext>
            </a:extLst>
          </p:cNvPr>
          <p:cNvSpPr/>
          <p:nvPr/>
        </p:nvSpPr>
        <p:spPr>
          <a:xfrm>
            <a:off x="1862531" y="1220205"/>
            <a:ext cx="2223694" cy="243452"/>
          </a:xfrm>
          <a:prstGeom prst="roundRect">
            <a:avLst>
              <a:gd name="adj" fmla="val 50000"/>
            </a:avLst>
          </a:prstGeom>
          <a:solidFill>
            <a:schemeClr val="bg1"/>
          </a:solidFill>
          <a:ln>
            <a:noFill/>
          </a:ln>
          <a:effectLst>
            <a:outerShdw blurRad="38100" dist="38100" dir="2700000" sx="97000" sy="97000" algn="tl" rotWithShape="0">
              <a:schemeClr val="tx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18288" rtlCol="0" anchor="ctr"/>
          <a:lstStyle/>
          <a:p>
            <a:r>
              <a:rPr lang="en-US" sz="900" dirty="0">
                <a:solidFill>
                  <a:schemeClr val="tx2"/>
                </a:solidFill>
                <a:latin typeface="Montserrat" panose="00000500000000000000" pitchFamily="50" charset="0"/>
              </a:rPr>
              <a:t>Google Chrome Browser</a:t>
            </a:r>
          </a:p>
        </p:txBody>
      </p:sp>
      <p:sp>
        <p:nvSpPr>
          <p:cNvPr id="61" name="Rectangle: Rounded Corners 60">
            <a:extLst>
              <a:ext uri="{FF2B5EF4-FFF2-40B4-BE49-F238E27FC236}">
                <a16:creationId xmlns:a16="http://schemas.microsoft.com/office/drawing/2014/main" id="{1E26411C-534D-45E6-8A96-8D0D0F372E02}"/>
              </a:ext>
            </a:extLst>
          </p:cNvPr>
          <p:cNvSpPr/>
          <p:nvPr/>
        </p:nvSpPr>
        <p:spPr>
          <a:xfrm>
            <a:off x="1862531" y="4776784"/>
            <a:ext cx="2223694" cy="243452"/>
          </a:xfrm>
          <a:prstGeom prst="roundRect">
            <a:avLst>
              <a:gd name="adj" fmla="val 50000"/>
            </a:avLst>
          </a:prstGeom>
          <a:solidFill>
            <a:schemeClr val="bg1"/>
          </a:solidFill>
          <a:ln>
            <a:noFill/>
          </a:ln>
          <a:effectLst>
            <a:outerShdw blurRad="38100" dist="38100" dir="2700000" sx="97000" sy="97000" algn="tl" rotWithShape="0">
              <a:schemeClr val="tx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18288" rtlCol="0" anchor="ctr"/>
          <a:lstStyle/>
          <a:p>
            <a:r>
              <a:rPr lang="en-US" sz="900" dirty="0">
                <a:solidFill>
                  <a:schemeClr val="tx2"/>
                </a:solidFill>
                <a:latin typeface="Montserrat" panose="00000500000000000000" pitchFamily="50" charset="0"/>
              </a:rPr>
              <a:t>Comments Require Approval</a:t>
            </a:r>
          </a:p>
        </p:txBody>
      </p:sp>
      <p:sp>
        <p:nvSpPr>
          <p:cNvPr id="73" name="Rectangle: Rounded Corners 72">
            <a:extLst>
              <a:ext uri="{FF2B5EF4-FFF2-40B4-BE49-F238E27FC236}">
                <a16:creationId xmlns:a16="http://schemas.microsoft.com/office/drawing/2014/main" id="{DC25C1CF-79B2-4C10-8B0C-D68FC6F737F4}"/>
              </a:ext>
            </a:extLst>
          </p:cNvPr>
          <p:cNvSpPr/>
          <p:nvPr/>
        </p:nvSpPr>
        <p:spPr>
          <a:xfrm>
            <a:off x="1862531" y="2998495"/>
            <a:ext cx="2223694" cy="243452"/>
          </a:xfrm>
          <a:prstGeom prst="roundRect">
            <a:avLst>
              <a:gd name="adj" fmla="val 50000"/>
            </a:avLst>
          </a:prstGeom>
          <a:solidFill>
            <a:schemeClr val="bg1"/>
          </a:solidFill>
          <a:ln>
            <a:noFill/>
          </a:ln>
          <a:effectLst>
            <a:outerShdw blurRad="38100" dist="38100" dir="2700000" sx="97000" sy="97000" algn="tl" rotWithShape="0">
              <a:schemeClr val="tx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18288" rtlCol="0" anchor="ctr"/>
          <a:lstStyle/>
          <a:p>
            <a:r>
              <a:rPr lang="en-US" sz="900" dirty="0">
                <a:solidFill>
                  <a:schemeClr val="tx2"/>
                </a:solidFill>
                <a:latin typeface="Montserrat" panose="00000500000000000000" pitchFamily="50" charset="0"/>
              </a:rPr>
              <a:t>Advance Interactions</a:t>
            </a:r>
          </a:p>
        </p:txBody>
      </p:sp>
      <p:sp>
        <p:nvSpPr>
          <p:cNvPr id="93" name="Rectangle: Rounded Corners 92">
            <a:extLst>
              <a:ext uri="{FF2B5EF4-FFF2-40B4-BE49-F238E27FC236}">
                <a16:creationId xmlns:a16="http://schemas.microsoft.com/office/drawing/2014/main" id="{EAC9B436-0E62-4EEC-863C-27264A1F1477}"/>
              </a:ext>
            </a:extLst>
          </p:cNvPr>
          <p:cNvSpPr/>
          <p:nvPr/>
        </p:nvSpPr>
        <p:spPr>
          <a:xfrm>
            <a:off x="9586232" y="1220205"/>
            <a:ext cx="2223694" cy="243452"/>
          </a:xfrm>
          <a:prstGeom prst="roundRect">
            <a:avLst>
              <a:gd name="adj" fmla="val 50000"/>
            </a:avLst>
          </a:prstGeom>
          <a:solidFill>
            <a:schemeClr val="bg1"/>
          </a:solidFill>
          <a:ln>
            <a:noFill/>
          </a:ln>
          <a:effectLst>
            <a:outerShdw blurRad="38100" dist="38100" dir="2700000" sx="97000" sy="97000" algn="tl" rotWithShape="0">
              <a:schemeClr val="tx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18288" rtlCol="0" anchor="ctr"/>
          <a:lstStyle/>
          <a:p>
            <a:r>
              <a:rPr lang="en-US" sz="900" dirty="0">
                <a:solidFill>
                  <a:schemeClr val="tx2"/>
                </a:solidFill>
                <a:latin typeface="Montserrat" panose="00000500000000000000" pitchFamily="50" charset="0"/>
              </a:rPr>
              <a:t>Description Formatting</a:t>
            </a:r>
          </a:p>
        </p:txBody>
      </p:sp>
      <p:sp>
        <p:nvSpPr>
          <p:cNvPr id="94" name="Rectangle: Rounded Corners 93">
            <a:extLst>
              <a:ext uri="{FF2B5EF4-FFF2-40B4-BE49-F238E27FC236}">
                <a16:creationId xmlns:a16="http://schemas.microsoft.com/office/drawing/2014/main" id="{6F4E3AAE-1C27-40B4-A5B2-96C51B9F556E}"/>
              </a:ext>
            </a:extLst>
          </p:cNvPr>
          <p:cNvSpPr/>
          <p:nvPr/>
        </p:nvSpPr>
        <p:spPr>
          <a:xfrm>
            <a:off x="9586232" y="1532947"/>
            <a:ext cx="2223694" cy="243452"/>
          </a:xfrm>
          <a:prstGeom prst="roundRect">
            <a:avLst>
              <a:gd name="adj" fmla="val 50000"/>
            </a:avLst>
          </a:prstGeom>
          <a:solidFill>
            <a:schemeClr val="bg1"/>
          </a:solidFill>
          <a:ln>
            <a:noFill/>
          </a:ln>
          <a:effectLst>
            <a:outerShdw blurRad="38100" dist="38100" dir="2700000" sx="97000" sy="97000" algn="tl" rotWithShape="0">
              <a:schemeClr val="tx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18288" rtlCol="0" anchor="ctr"/>
          <a:lstStyle/>
          <a:p>
            <a:r>
              <a:rPr lang="en-US" sz="900" dirty="0">
                <a:solidFill>
                  <a:schemeClr val="tx2"/>
                </a:solidFill>
                <a:latin typeface="Montserrat" panose="00000500000000000000" pitchFamily="50" charset="0"/>
              </a:rPr>
              <a:t>Auto Save</a:t>
            </a:r>
          </a:p>
        </p:txBody>
      </p:sp>
      <p:sp>
        <p:nvSpPr>
          <p:cNvPr id="88" name="Rectangle: Rounded Corners 87">
            <a:extLst>
              <a:ext uri="{FF2B5EF4-FFF2-40B4-BE49-F238E27FC236}">
                <a16:creationId xmlns:a16="http://schemas.microsoft.com/office/drawing/2014/main" id="{5B7275C1-9A9C-405E-957C-418F5C102FD0}"/>
              </a:ext>
            </a:extLst>
          </p:cNvPr>
          <p:cNvSpPr/>
          <p:nvPr/>
        </p:nvSpPr>
        <p:spPr>
          <a:xfrm>
            <a:off x="9586232" y="4776784"/>
            <a:ext cx="2223694" cy="243452"/>
          </a:xfrm>
          <a:prstGeom prst="roundRect">
            <a:avLst>
              <a:gd name="adj" fmla="val 50000"/>
            </a:avLst>
          </a:prstGeom>
          <a:solidFill>
            <a:schemeClr val="bg1"/>
          </a:solidFill>
          <a:ln>
            <a:noFill/>
          </a:ln>
          <a:effectLst>
            <a:outerShdw blurRad="38100" dist="38100" dir="2700000" sx="97000" sy="97000" algn="tl" rotWithShape="0">
              <a:schemeClr val="tx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18288" rtlCol="0" anchor="ctr"/>
          <a:lstStyle/>
          <a:p>
            <a:r>
              <a:rPr lang="en-US" sz="900" dirty="0">
                <a:solidFill>
                  <a:schemeClr val="tx2"/>
                </a:solidFill>
                <a:latin typeface="Montserrat" panose="00000500000000000000" pitchFamily="50" charset="0"/>
              </a:rPr>
              <a:t>Developer Dashboard</a:t>
            </a:r>
          </a:p>
        </p:txBody>
      </p:sp>
      <p:sp>
        <p:nvSpPr>
          <p:cNvPr id="89" name="Rectangle: Rounded Corners 88">
            <a:extLst>
              <a:ext uri="{FF2B5EF4-FFF2-40B4-BE49-F238E27FC236}">
                <a16:creationId xmlns:a16="http://schemas.microsoft.com/office/drawing/2014/main" id="{93499C60-EF0F-4D41-BE42-7D3800AAD3DA}"/>
              </a:ext>
            </a:extLst>
          </p:cNvPr>
          <p:cNvSpPr/>
          <p:nvPr/>
        </p:nvSpPr>
        <p:spPr>
          <a:xfrm>
            <a:off x="9586232" y="5089526"/>
            <a:ext cx="2223694" cy="243452"/>
          </a:xfrm>
          <a:prstGeom prst="roundRect">
            <a:avLst>
              <a:gd name="adj" fmla="val 50000"/>
            </a:avLst>
          </a:prstGeom>
          <a:solidFill>
            <a:schemeClr val="bg1"/>
          </a:solidFill>
          <a:ln>
            <a:noFill/>
          </a:ln>
          <a:effectLst>
            <a:outerShdw blurRad="38100" dist="38100" dir="2700000" sx="97000" sy="97000" algn="tl" rotWithShape="0">
              <a:schemeClr val="tx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18288" rtlCol="0" anchor="ctr"/>
          <a:lstStyle/>
          <a:p>
            <a:r>
              <a:rPr lang="en-US" sz="900" dirty="0">
                <a:solidFill>
                  <a:schemeClr val="tx2"/>
                </a:solidFill>
                <a:latin typeface="Montserrat" panose="00000500000000000000" pitchFamily="50" charset="0"/>
              </a:rPr>
              <a:t>Interactive Messages</a:t>
            </a:r>
          </a:p>
        </p:txBody>
      </p:sp>
      <p:sp>
        <p:nvSpPr>
          <p:cNvPr id="112" name="Rectangle: Rounded Corners 111">
            <a:extLst>
              <a:ext uri="{FF2B5EF4-FFF2-40B4-BE49-F238E27FC236}">
                <a16:creationId xmlns:a16="http://schemas.microsoft.com/office/drawing/2014/main" id="{884405CC-5163-4212-A877-64459238D37E}"/>
              </a:ext>
            </a:extLst>
          </p:cNvPr>
          <p:cNvSpPr/>
          <p:nvPr/>
        </p:nvSpPr>
        <p:spPr>
          <a:xfrm>
            <a:off x="7011665" y="1220205"/>
            <a:ext cx="2223694" cy="243452"/>
          </a:xfrm>
          <a:prstGeom prst="roundRect">
            <a:avLst>
              <a:gd name="adj" fmla="val 50000"/>
            </a:avLst>
          </a:prstGeom>
          <a:solidFill>
            <a:schemeClr val="bg1"/>
          </a:solidFill>
          <a:ln>
            <a:noFill/>
          </a:ln>
          <a:effectLst>
            <a:outerShdw blurRad="38100" dist="38100" dir="2700000" sx="97000" sy="97000" algn="tl" rotWithShape="0">
              <a:schemeClr val="tx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18288" rtlCol="0" anchor="ctr"/>
          <a:lstStyle/>
          <a:p>
            <a:r>
              <a:rPr lang="en-US" sz="900" dirty="0">
                <a:solidFill>
                  <a:schemeClr val="tx2"/>
                </a:solidFill>
                <a:latin typeface="Montserrat" panose="00000500000000000000" pitchFamily="50" charset="0"/>
              </a:rPr>
              <a:t>File type support</a:t>
            </a:r>
          </a:p>
        </p:txBody>
      </p:sp>
      <p:sp>
        <p:nvSpPr>
          <p:cNvPr id="113" name="Rectangle: Rounded Corners 112">
            <a:extLst>
              <a:ext uri="{FF2B5EF4-FFF2-40B4-BE49-F238E27FC236}">
                <a16:creationId xmlns:a16="http://schemas.microsoft.com/office/drawing/2014/main" id="{D38FD1F6-C78D-4FE4-BC91-0FEF783EAA11}"/>
              </a:ext>
            </a:extLst>
          </p:cNvPr>
          <p:cNvSpPr/>
          <p:nvPr/>
        </p:nvSpPr>
        <p:spPr>
          <a:xfrm>
            <a:off x="7011665" y="1532947"/>
            <a:ext cx="2223694" cy="243452"/>
          </a:xfrm>
          <a:prstGeom prst="roundRect">
            <a:avLst>
              <a:gd name="adj" fmla="val 50000"/>
            </a:avLst>
          </a:prstGeom>
          <a:solidFill>
            <a:schemeClr val="bg1"/>
          </a:solidFill>
          <a:ln>
            <a:noFill/>
          </a:ln>
          <a:effectLst>
            <a:outerShdw blurRad="38100" dist="38100" dir="2700000" sx="97000" sy="97000" algn="tl" rotWithShape="0">
              <a:schemeClr val="tx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18288" rtlCol="0" anchor="ctr"/>
          <a:lstStyle/>
          <a:p>
            <a:r>
              <a:rPr lang="en-US" sz="900" dirty="0">
                <a:solidFill>
                  <a:schemeClr val="tx2"/>
                </a:solidFill>
                <a:latin typeface="Montserrat" panose="00000500000000000000" pitchFamily="50" charset="0"/>
              </a:rPr>
              <a:t>Filters</a:t>
            </a:r>
          </a:p>
        </p:txBody>
      </p:sp>
      <p:sp>
        <p:nvSpPr>
          <p:cNvPr id="114" name="Rectangle: Rounded Corners 113">
            <a:extLst>
              <a:ext uri="{FF2B5EF4-FFF2-40B4-BE49-F238E27FC236}">
                <a16:creationId xmlns:a16="http://schemas.microsoft.com/office/drawing/2014/main" id="{4AB9AE14-3AF4-4811-974E-4ACFE059840E}"/>
              </a:ext>
            </a:extLst>
          </p:cNvPr>
          <p:cNvSpPr/>
          <p:nvPr/>
        </p:nvSpPr>
        <p:spPr>
          <a:xfrm>
            <a:off x="7011665" y="1845690"/>
            <a:ext cx="2223694" cy="243452"/>
          </a:xfrm>
          <a:prstGeom prst="roundRect">
            <a:avLst>
              <a:gd name="adj" fmla="val 50000"/>
            </a:avLst>
          </a:prstGeom>
          <a:solidFill>
            <a:schemeClr val="bg1"/>
          </a:solidFill>
          <a:ln>
            <a:noFill/>
          </a:ln>
          <a:effectLst>
            <a:outerShdw blurRad="38100" dist="38100" dir="2700000" sx="97000" sy="97000" algn="tl" rotWithShape="0">
              <a:schemeClr val="tx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18288" rtlCol="0" anchor="ctr"/>
          <a:lstStyle/>
          <a:p>
            <a:r>
              <a:rPr lang="en-US" sz="900" dirty="0">
                <a:solidFill>
                  <a:schemeClr val="tx2"/>
                </a:solidFill>
                <a:latin typeface="Montserrat" panose="00000500000000000000" pitchFamily="50" charset="0"/>
              </a:rPr>
              <a:t>Executive View</a:t>
            </a:r>
          </a:p>
        </p:txBody>
      </p:sp>
      <p:sp>
        <p:nvSpPr>
          <p:cNvPr id="107" name="Rectangle: Rounded Corners 106">
            <a:extLst>
              <a:ext uri="{FF2B5EF4-FFF2-40B4-BE49-F238E27FC236}">
                <a16:creationId xmlns:a16="http://schemas.microsoft.com/office/drawing/2014/main" id="{AF470FBC-545B-42E5-B519-311C9C0E67E2}"/>
              </a:ext>
            </a:extLst>
          </p:cNvPr>
          <p:cNvSpPr/>
          <p:nvPr/>
        </p:nvSpPr>
        <p:spPr>
          <a:xfrm>
            <a:off x="7011665" y="4776784"/>
            <a:ext cx="2223694" cy="243452"/>
          </a:xfrm>
          <a:prstGeom prst="roundRect">
            <a:avLst>
              <a:gd name="adj" fmla="val 50000"/>
            </a:avLst>
          </a:prstGeom>
          <a:solidFill>
            <a:schemeClr val="bg1"/>
          </a:solidFill>
          <a:ln>
            <a:noFill/>
          </a:ln>
          <a:effectLst>
            <a:outerShdw blurRad="38100" dist="38100" dir="2700000" sx="97000" sy="97000" algn="tl" rotWithShape="0">
              <a:schemeClr val="tx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18288" rtlCol="0" anchor="ctr"/>
          <a:lstStyle/>
          <a:p>
            <a:r>
              <a:rPr lang="en-US" sz="900" dirty="0">
                <a:solidFill>
                  <a:schemeClr val="tx2"/>
                </a:solidFill>
                <a:latin typeface="Montserrat" panose="00000500000000000000" pitchFamily="50" charset="0"/>
              </a:rPr>
              <a:t>Content Sharing</a:t>
            </a:r>
          </a:p>
        </p:txBody>
      </p:sp>
      <p:sp>
        <p:nvSpPr>
          <p:cNvPr id="108" name="Rectangle: Rounded Corners 107">
            <a:extLst>
              <a:ext uri="{FF2B5EF4-FFF2-40B4-BE49-F238E27FC236}">
                <a16:creationId xmlns:a16="http://schemas.microsoft.com/office/drawing/2014/main" id="{DC7F4C65-F253-43A4-A0BF-B511CC32CF46}"/>
              </a:ext>
            </a:extLst>
          </p:cNvPr>
          <p:cNvSpPr/>
          <p:nvPr/>
        </p:nvSpPr>
        <p:spPr>
          <a:xfrm>
            <a:off x="7011665" y="5089526"/>
            <a:ext cx="2223694" cy="243452"/>
          </a:xfrm>
          <a:prstGeom prst="roundRect">
            <a:avLst>
              <a:gd name="adj" fmla="val 50000"/>
            </a:avLst>
          </a:prstGeom>
          <a:solidFill>
            <a:schemeClr val="bg1"/>
          </a:solidFill>
          <a:ln>
            <a:noFill/>
          </a:ln>
          <a:effectLst>
            <a:outerShdw blurRad="38100" dist="38100" dir="2700000" sx="97000" sy="97000" algn="tl" rotWithShape="0">
              <a:schemeClr val="tx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18288" rtlCol="0" anchor="ctr"/>
          <a:lstStyle/>
          <a:p>
            <a:r>
              <a:rPr lang="en-US" sz="900" dirty="0">
                <a:solidFill>
                  <a:schemeClr val="tx2"/>
                </a:solidFill>
                <a:latin typeface="Montserrat" panose="00000500000000000000" pitchFamily="50" charset="0"/>
              </a:rPr>
              <a:t>CRM Integration</a:t>
            </a:r>
          </a:p>
        </p:txBody>
      </p:sp>
      <p:sp>
        <p:nvSpPr>
          <p:cNvPr id="126" name="Rectangle: Rounded Corners 125">
            <a:extLst>
              <a:ext uri="{FF2B5EF4-FFF2-40B4-BE49-F238E27FC236}">
                <a16:creationId xmlns:a16="http://schemas.microsoft.com/office/drawing/2014/main" id="{C988AFFD-AFE0-4B42-A1F7-1F3C600E8496}"/>
              </a:ext>
            </a:extLst>
          </p:cNvPr>
          <p:cNvSpPr/>
          <p:nvPr/>
        </p:nvSpPr>
        <p:spPr>
          <a:xfrm>
            <a:off x="4437098" y="4776784"/>
            <a:ext cx="2223694" cy="243452"/>
          </a:xfrm>
          <a:prstGeom prst="roundRect">
            <a:avLst>
              <a:gd name="adj" fmla="val 50000"/>
            </a:avLst>
          </a:prstGeom>
          <a:solidFill>
            <a:schemeClr val="bg1"/>
          </a:solidFill>
          <a:ln>
            <a:noFill/>
          </a:ln>
          <a:effectLst>
            <a:outerShdw blurRad="38100" dist="38100" dir="2700000" sx="97000" sy="97000" algn="tl" rotWithShape="0">
              <a:schemeClr val="tx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18288" rtlCol="0" anchor="ctr"/>
          <a:lstStyle/>
          <a:p>
            <a:r>
              <a:rPr lang="en-US" sz="900" dirty="0">
                <a:solidFill>
                  <a:schemeClr val="tx2"/>
                </a:solidFill>
                <a:latin typeface="Montserrat" panose="00000500000000000000" pitchFamily="50" charset="0"/>
              </a:rPr>
              <a:t>Issue Map</a:t>
            </a:r>
          </a:p>
        </p:txBody>
      </p:sp>
      <p:sp>
        <p:nvSpPr>
          <p:cNvPr id="127" name="Rectangle: Rounded Corners 126">
            <a:extLst>
              <a:ext uri="{FF2B5EF4-FFF2-40B4-BE49-F238E27FC236}">
                <a16:creationId xmlns:a16="http://schemas.microsoft.com/office/drawing/2014/main" id="{88D4816F-7CEC-46BE-A1EF-2790C7569990}"/>
              </a:ext>
            </a:extLst>
          </p:cNvPr>
          <p:cNvSpPr/>
          <p:nvPr/>
        </p:nvSpPr>
        <p:spPr>
          <a:xfrm>
            <a:off x="4437098" y="5089526"/>
            <a:ext cx="2223694" cy="243452"/>
          </a:xfrm>
          <a:prstGeom prst="roundRect">
            <a:avLst>
              <a:gd name="adj" fmla="val 50000"/>
            </a:avLst>
          </a:prstGeom>
          <a:solidFill>
            <a:schemeClr val="bg1"/>
          </a:solidFill>
          <a:ln>
            <a:noFill/>
          </a:ln>
          <a:effectLst>
            <a:outerShdw blurRad="38100" dist="38100" dir="2700000" sx="97000" sy="97000" algn="tl" rotWithShape="0">
              <a:schemeClr val="tx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18288" rtlCol="0" anchor="ctr"/>
          <a:lstStyle/>
          <a:p>
            <a:r>
              <a:rPr lang="en-US" sz="900" dirty="0">
                <a:solidFill>
                  <a:schemeClr val="tx2"/>
                </a:solidFill>
                <a:latin typeface="Montserrat" panose="00000500000000000000" pitchFamily="50" charset="0"/>
              </a:rPr>
              <a:t>SQL Support</a:t>
            </a:r>
          </a:p>
        </p:txBody>
      </p:sp>
      <p:sp>
        <p:nvSpPr>
          <p:cNvPr id="121" name="Rectangle: Rounded Corners 120">
            <a:extLst>
              <a:ext uri="{FF2B5EF4-FFF2-40B4-BE49-F238E27FC236}">
                <a16:creationId xmlns:a16="http://schemas.microsoft.com/office/drawing/2014/main" id="{D46BE6B7-C370-4976-885D-98CC1D1558B3}"/>
              </a:ext>
            </a:extLst>
          </p:cNvPr>
          <p:cNvSpPr/>
          <p:nvPr/>
        </p:nvSpPr>
        <p:spPr>
          <a:xfrm>
            <a:off x="4437098" y="2998495"/>
            <a:ext cx="2223694" cy="243452"/>
          </a:xfrm>
          <a:prstGeom prst="roundRect">
            <a:avLst>
              <a:gd name="adj" fmla="val 50000"/>
            </a:avLst>
          </a:prstGeom>
          <a:solidFill>
            <a:schemeClr val="bg1"/>
          </a:solidFill>
          <a:ln>
            <a:noFill/>
          </a:ln>
          <a:effectLst>
            <a:outerShdw blurRad="38100" dist="38100" dir="2700000" sx="97000" sy="97000" algn="tl" rotWithShape="0">
              <a:schemeClr val="tx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18288" rtlCol="0" anchor="ctr"/>
          <a:lstStyle/>
          <a:p>
            <a:r>
              <a:rPr lang="en-US" sz="900" dirty="0">
                <a:solidFill>
                  <a:schemeClr val="tx2"/>
                </a:solidFill>
                <a:latin typeface="Montserrat" panose="00000500000000000000" pitchFamily="50" charset="0"/>
              </a:rPr>
              <a:t>Account Management</a:t>
            </a:r>
          </a:p>
        </p:txBody>
      </p:sp>
      <p:sp>
        <p:nvSpPr>
          <p:cNvPr id="122" name="Rectangle: Rounded Corners 121">
            <a:extLst>
              <a:ext uri="{FF2B5EF4-FFF2-40B4-BE49-F238E27FC236}">
                <a16:creationId xmlns:a16="http://schemas.microsoft.com/office/drawing/2014/main" id="{CBB9F4A7-D80C-4737-8D97-B0B525EBB336}"/>
              </a:ext>
            </a:extLst>
          </p:cNvPr>
          <p:cNvSpPr/>
          <p:nvPr/>
        </p:nvSpPr>
        <p:spPr>
          <a:xfrm>
            <a:off x="4437098" y="3311237"/>
            <a:ext cx="2223694" cy="243452"/>
          </a:xfrm>
          <a:prstGeom prst="roundRect">
            <a:avLst>
              <a:gd name="adj" fmla="val 50000"/>
            </a:avLst>
          </a:prstGeom>
          <a:solidFill>
            <a:schemeClr val="bg1"/>
          </a:solidFill>
          <a:ln>
            <a:noFill/>
          </a:ln>
          <a:effectLst>
            <a:outerShdw blurRad="38100" dist="38100" dir="2700000" sx="97000" sy="97000" algn="tl" rotWithShape="0">
              <a:schemeClr val="tx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18288" rtlCol="0" anchor="ctr"/>
          <a:lstStyle/>
          <a:p>
            <a:r>
              <a:rPr lang="en-US" sz="900" dirty="0">
                <a:solidFill>
                  <a:schemeClr val="tx2"/>
                </a:solidFill>
                <a:latin typeface="Montserrat" panose="00000500000000000000" pitchFamily="50" charset="0"/>
              </a:rPr>
              <a:t>Custom Colors</a:t>
            </a:r>
          </a:p>
        </p:txBody>
      </p:sp>
      <p:sp>
        <p:nvSpPr>
          <p:cNvPr id="123" name="Rectangle: Rounded Corners 122">
            <a:extLst>
              <a:ext uri="{FF2B5EF4-FFF2-40B4-BE49-F238E27FC236}">
                <a16:creationId xmlns:a16="http://schemas.microsoft.com/office/drawing/2014/main" id="{A925F022-3F2C-4778-B392-132961B00BB8}"/>
              </a:ext>
            </a:extLst>
          </p:cNvPr>
          <p:cNvSpPr/>
          <p:nvPr/>
        </p:nvSpPr>
        <p:spPr>
          <a:xfrm>
            <a:off x="4437098" y="3623980"/>
            <a:ext cx="2223694" cy="243452"/>
          </a:xfrm>
          <a:prstGeom prst="roundRect">
            <a:avLst>
              <a:gd name="adj" fmla="val 50000"/>
            </a:avLst>
          </a:prstGeom>
          <a:solidFill>
            <a:schemeClr val="bg1"/>
          </a:solidFill>
          <a:ln>
            <a:noFill/>
          </a:ln>
          <a:effectLst>
            <a:outerShdw blurRad="38100" dist="38100" dir="2700000" sx="97000" sy="97000" algn="tl" rotWithShape="0">
              <a:schemeClr val="tx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18288" rtlCol="0" anchor="ctr"/>
          <a:lstStyle/>
          <a:p>
            <a:r>
              <a:rPr lang="en-US" sz="900" dirty="0">
                <a:solidFill>
                  <a:schemeClr val="tx2"/>
                </a:solidFill>
                <a:latin typeface="Montserrat" panose="00000500000000000000" pitchFamily="50" charset="0"/>
              </a:rPr>
              <a:t>Allow Group Edits</a:t>
            </a:r>
          </a:p>
        </p:txBody>
      </p:sp>
    </p:spTree>
    <p:extLst>
      <p:ext uri="{BB962C8B-B14F-4D97-AF65-F5344CB8AC3E}">
        <p14:creationId xmlns:p14="http://schemas.microsoft.com/office/powerpoint/2010/main" val="35463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F4116797-394C-4AFD-8B10-A52F1592C7C6}"/>
              </a:ext>
            </a:extLst>
          </p:cNvPr>
          <p:cNvSpPr/>
          <p:nvPr/>
        </p:nvSpPr>
        <p:spPr>
          <a:xfrm>
            <a:off x="7447287" y="1251582"/>
            <a:ext cx="3689449" cy="5017720"/>
          </a:xfrm>
          <a:custGeom>
            <a:avLst/>
            <a:gdLst>
              <a:gd name="connsiteX0" fmla="*/ 4944999 w 5067300"/>
              <a:gd name="connsiteY0" fmla="*/ 3585686 h 3581400"/>
              <a:gd name="connsiteX1" fmla="*/ 0 w 5067300"/>
              <a:gd name="connsiteY1" fmla="*/ 2882170 h 3581400"/>
              <a:gd name="connsiteX2" fmla="*/ 95 w 5067300"/>
              <a:gd name="connsiteY2" fmla="*/ 2880932 h 3581400"/>
              <a:gd name="connsiteX3" fmla="*/ 2436019 w 5067300"/>
              <a:gd name="connsiteY3" fmla="*/ 3227070 h 3581400"/>
              <a:gd name="connsiteX4" fmla="*/ 2436971 w 5067300"/>
              <a:gd name="connsiteY4" fmla="*/ 354997 h 3581400"/>
              <a:gd name="connsiteX5" fmla="*/ 4946428 w 5067300"/>
              <a:gd name="connsiteY5" fmla="*/ 0 h 3581400"/>
              <a:gd name="connsiteX6" fmla="*/ 4944999 w 5067300"/>
              <a:gd name="connsiteY6" fmla="*/ 3585686 h 3581400"/>
              <a:gd name="connsiteX0" fmla="*/ 4992864 w 5120381"/>
              <a:gd name="connsiteY0" fmla="*/ 3585686 h 3585686"/>
              <a:gd name="connsiteX1" fmla="*/ 47865 w 5120381"/>
              <a:gd name="connsiteY1" fmla="*/ 2882170 h 3585686"/>
              <a:gd name="connsiteX2" fmla="*/ 2483884 w 5120381"/>
              <a:gd name="connsiteY2" fmla="*/ 3227070 h 3585686"/>
              <a:gd name="connsiteX3" fmla="*/ 2484836 w 5120381"/>
              <a:gd name="connsiteY3" fmla="*/ 354997 h 3585686"/>
              <a:gd name="connsiteX4" fmla="*/ 4994293 w 5120381"/>
              <a:gd name="connsiteY4" fmla="*/ 0 h 3585686"/>
              <a:gd name="connsiteX5" fmla="*/ 4992864 w 5120381"/>
              <a:gd name="connsiteY5" fmla="*/ 3585686 h 3585686"/>
              <a:gd name="connsiteX0" fmla="*/ 2508980 w 2636497"/>
              <a:gd name="connsiteY0" fmla="*/ 3585686 h 3585686"/>
              <a:gd name="connsiteX1" fmla="*/ 0 w 2636497"/>
              <a:gd name="connsiteY1" fmla="*/ 3227070 h 3585686"/>
              <a:gd name="connsiteX2" fmla="*/ 952 w 2636497"/>
              <a:gd name="connsiteY2" fmla="*/ 354997 h 3585686"/>
              <a:gd name="connsiteX3" fmla="*/ 2510409 w 2636497"/>
              <a:gd name="connsiteY3" fmla="*/ 0 h 3585686"/>
              <a:gd name="connsiteX4" fmla="*/ 2508980 w 2636497"/>
              <a:gd name="connsiteY4" fmla="*/ 3585686 h 3585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6497" h="3585686">
                <a:moveTo>
                  <a:pt x="2508980" y="3585686"/>
                </a:moveTo>
                <a:lnTo>
                  <a:pt x="0" y="3227070"/>
                </a:lnTo>
                <a:cubicBezTo>
                  <a:pt x="135636" y="2274475"/>
                  <a:pt x="136017" y="1307687"/>
                  <a:pt x="952" y="354997"/>
                </a:cubicBezTo>
                <a:lnTo>
                  <a:pt x="2510409" y="0"/>
                </a:lnTo>
                <a:cubicBezTo>
                  <a:pt x="2679002" y="1189292"/>
                  <a:pt x="2678525" y="2396490"/>
                  <a:pt x="2508980" y="3585686"/>
                </a:cubicBezTo>
                <a:close/>
              </a:path>
            </a:pathLst>
          </a:custGeom>
          <a:gradFill>
            <a:gsLst>
              <a:gs pos="100000">
                <a:schemeClr val="accent2">
                  <a:lumMod val="20000"/>
                  <a:lumOff val="80000"/>
                </a:schemeClr>
              </a:gs>
              <a:gs pos="0">
                <a:schemeClr val="accent2">
                  <a:lumMod val="40000"/>
                  <a:lumOff val="60000"/>
                  <a:alpha val="0"/>
                </a:schemeClr>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sp>
        <p:nvSpPr>
          <p:cNvPr id="14" name="Freeform: Shape 13">
            <a:extLst>
              <a:ext uri="{FF2B5EF4-FFF2-40B4-BE49-F238E27FC236}">
                <a16:creationId xmlns:a16="http://schemas.microsoft.com/office/drawing/2014/main" id="{E1BD1C73-71EF-41F3-A575-DE7351B5B90A}"/>
              </a:ext>
            </a:extLst>
          </p:cNvPr>
          <p:cNvSpPr/>
          <p:nvPr/>
        </p:nvSpPr>
        <p:spPr>
          <a:xfrm>
            <a:off x="4038514" y="1754421"/>
            <a:ext cx="3545528" cy="4012043"/>
          </a:xfrm>
          <a:custGeom>
            <a:avLst/>
            <a:gdLst>
              <a:gd name="connsiteX0" fmla="*/ 2435924 w 2533650"/>
              <a:gd name="connsiteY0" fmla="*/ 2872073 h 2867025"/>
              <a:gd name="connsiteX1" fmla="*/ 0 w 2533650"/>
              <a:gd name="connsiteY1" fmla="*/ 2525935 h 2867025"/>
              <a:gd name="connsiteX2" fmla="*/ 762 w 2533650"/>
              <a:gd name="connsiteY2" fmla="*/ 344519 h 2867025"/>
              <a:gd name="connsiteX3" fmla="*/ 2436876 w 2533650"/>
              <a:gd name="connsiteY3" fmla="*/ 0 h 2867025"/>
              <a:gd name="connsiteX4" fmla="*/ 2435924 w 2533650"/>
              <a:gd name="connsiteY4" fmla="*/ 2872073 h 2867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650" h="2867025">
                <a:moveTo>
                  <a:pt x="2435924" y="2872073"/>
                </a:moveTo>
                <a:lnTo>
                  <a:pt x="0" y="2525935"/>
                </a:lnTo>
                <a:cubicBezTo>
                  <a:pt x="103061" y="1802511"/>
                  <a:pt x="103346" y="1068134"/>
                  <a:pt x="762" y="344519"/>
                </a:cubicBezTo>
                <a:lnTo>
                  <a:pt x="2436876" y="0"/>
                </a:lnTo>
                <a:cubicBezTo>
                  <a:pt x="2571941" y="952690"/>
                  <a:pt x="2571560" y="1919478"/>
                  <a:pt x="2435924" y="2872073"/>
                </a:cubicBezTo>
                <a:close/>
              </a:path>
            </a:pathLst>
          </a:custGeom>
          <a:gradFill>
            <a:gsLst>
              <a:gs pos="100000">
                <a:schemeClr val="accent4">
                  <a:lumMod val="40000"/>
                  <a:lumOff val="60000"/>
                </a:schemeClr>
              </a:gs>
              <a:gs pos="0">
                <a:schemeClr val="accent3">
                  <a:lumMod val="40000"/>
                  <a:lumOff val="60000"/>
                  <a:alpha val="0"/>
                </a:schemeClr>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sp>
        <p:nvSpPr>
          <p:cNvPr id="15" name="Freeform: Shape 14">
            <a:extLst>
              <a:ext uri="{FF2B5EF4-FFF2-40B4-BE49-F238E27FC236}">
                <a16:creationId xmlns:a16="http://schemas.microsoft.com/office/drawing/2014/main" id="{3F8FB98A-7C4C-445B-8F54-199CC2954900}"/>
              </a:ext>
            </a:extLst>
          </p:cNvPr>
          <p:cNvSpPr/>
          <p:nvPr/>
        </p:nvSpPr>
        <p:spPr>
          <a:xfrm>
            <a:off x="1175967" y="2234266"/>
            <a:ext cx="2959050" cy="3052352"/>
          </a:xfrm>
          <a:custGeom>
            <a:avLst/>
            <a:gdLst>
              <a:gd name="connsiteX0" fmla="*/ 2045589 w 2114550"/>
              <a:gd name="connsiteY0" fmla="*/ 2181416 h 2181225"/>
              <a:gd name="connsiteX1" fmla="*/ 0 w 2114550"/>
              <a:gd name="connsiteY1" fmla="*/ 1890808 h 2181225"/>
              <a:gd name="connsiteX2" fmla="*/ 476 w 2114550"/>
              <a:gd name="connsiteY2" fmla="*/ 289465 h 2181225"/>
              <a:gd name="connsiteX3" fmla="*/ 2046351 w 2114550"/>
              <a:gd name="connsiteY3" fmla="*/ 0 h 2181225"/>
              <a:gd name="connsiteX4" fmla="*/ 2045589 w 2114550"/>
              <a:gd name="connsiteY4" fmla="*/ 2181416 h 2181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4550" h="2181225">
                <a:moveTo>
                  <a:pt x="2045589" y="2181416"/>
                </a:moveTo>
                <a:lnTo>
                  <a:pt x="0" y="1890808"/>
                </a:lnTo>
                <a:cubicBezTo>
                  <a:pt x="75533" y="1359694"/>
                  <a:pt x="75724" y="820579"/>
                  <a:pt x="476" y="289465"/>
                </a:cubicBezTo>
                <a:lnTo>
                  <a:pt x="2046351" y="0"/>
                </a:lnTo>
                <a:cubicBezTo>
                  <a:pt x="2148935" y="723614"/>
                  <a:pt x="2148650" y="1457992"/>
                  <a:pt x="2045589" y="2181416"/>
                </a:cubicBezTo>
                <a:close/>
              </a:path>
            </a:pathLst>
          </a:custGeom>
          <a:gradFill>
            <a:gsLst>
              <a:gs pos="100000">
                <a:schemeClr val="tx2">
                  <a:lumMod val="20000"/>
                  <a:lumOff val="80000"/>
                  <a:alpha val="45000"/>
                </a:schemeClr>
              </a:gs>
              <a:gs pos="0">
                <a:schemeClr val="tx2">
                  <a:lumMod val="20000"/>
                  <a:lumOff val="80000"/>
                  <a:alpha val="0"/>
                </a:schemeClr>
              </a:gs>
            </a:gsLst>
            <a:lin ang="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sp>
        <p:nvSpPr>
          <p:cNvPr id="23" name="TextBox 22">
            <a:extLst>
              <a:ext uri="{FF2B5EF4-FFF2-40B4-BE49-F238E27FC236}">
                <a16:creationId xmlns:a16="http://schemas.microsoft.com/office/drawing/2014/main" id="{BF8D3EFD-AE09-430B-B043-736166B402EF}"/>
              </a:ext>
            </a:extLst>
          </p:cNvPr>
          <p:cNvSpPr txBox="1"/>
          <p:nvPr/>
        </p:nvSpPr>
        <p:spPr>
          <a:xfrm rot="21073426">
            <a:off x="2210797" y="2130206"/>
            <a:ext cx="628698" cy="246221"/>
          </a:xfrm>
          <a:prstGeom prst="rect">
            <a:avLst/>
          </a:prstGeom>
          <a:noFill/>
        </p:spPr>
        <p:txBody>
          <a:bodyPr wrap="none" rtlCol="0">
            <a:spAutoFit/>
          </a:bodyPr>
          <a:lstStyle/>
          <a:p>
            <a:pPr algn="ctr"/>
            <a:r>
              <a:rPr lang="en-US" sz="1000" dirty="0">
                <a:solidFill>
                  <a:schemeClr val="tx2">
                    <a:lumMod val="60000"/>
                    <a:lumOff val="40000"/>
                  </a:schemeClr>
                </a:solidFill>
                <a:latin typeface="Montserrat" panose="00000500000000000000" pitchFamily="50" charset="0"/>
              </a:rPr>
              <a:t>Wave 1</a:t>
            </a:r>
          </a:p>
        </p:txBody>
      </p:sp>
      <p:sp>
        <p:nvSpPr>
          <p:cNvPr id="25" name="TextBox 24">
            <a:extLst>
              <a:ext uri="{FF2B5EF4-FFF2-40B4-BE49-F238E27FC236}">
                <a16:creationId xmlns:a16="http://schemas.microsoft.com/office/drawing/2014/main" id="{181014E0-E029-4184-A942-F42343998CCB}"/>
              </a:ext>
            </a:extLst>
          </p:cNvPr>
          <p:cNvSpPr txBox="1"/>
          <p:nvPr/>
        </p:nvSpPr>
        <p:spPr>
          <a:xfrm rot="484989">
            <a:off x="2245261" y="5157743"/>
            <a:ext cx="559770" cy="276999"/>
          </a:xfrm>
          <a:prstGeom prst="rect">
            <a:avLst/>
          </a:prstGeom>
          <a:noFill/>
        </p:spPr>
        <p:txBody>
          <a:bodyPr wrap="none" rtlCol="0">
            <a:spAutoFit/>
          </a:bodyPr>
          <a:lstStyle/>
          <a:p>
            <a:pPr algn="ctr"/>
            <a:r>
              <a:rPr lang="en-US" sz="1200" b="1" dirty="0">
                <a:solidFill>
                  <a:schemeClr val="tx2">
                    <a:lumMod val="60000"/>
                    <a:lumOff val="40000"/>
                  </a:schemeClr>
                </a:solidFill>
                <a:latin typeface="Montserrat" panose="00000500000000000000" pitchFamily="50" charset="0"/>
              </a:rPr>
              <a:t>MVP</a:t>
            </a:r>
          </a:p>
        </p:txBody>
      </p:sp>
      <p:sp>
        <p:nvSpPr>
          <p:cNvPr id="26" name="TextBox 25">
            <a:extLst>
              <a:ext uri="{FF2B5EF4-FFF2-40B4-BE49-F238E27FC236}">
                <a16:creationId xmlns:a16="http://schemas.microsoft.com/office/drawing/2014/main" id="{1DE78197-E52A-475E-AF01-A84BF0E08BCF}"/>
              </a:ext>
            </a:extLst>
          </p:cNvPr>
          <p:cNvSpPr txBox="1"/>
          <p:nvPr/>
        </p:nvSpPr>
        <p:spPr>
          <a:xfrm rot="21073426">
            <a:off x="5356340" y="1673741"/>
            <a:ext cx="654346" cy="246221"/>
          </a:xfrm>
          <a:prstGeom prst="rect">
            <a:avLst/>
          </a:prstGeom>
          <a:noFill/>
        </p:spPr>
        <p:txBody>
          <a:bodyPr wrap="none" rtlCol="0">
            <a:spAutoFit/>
          </a:bodyPr>
          <a:lstStyle/>
          <a:p>
            <a:pPr algn="ctr"/>
            <a:r>
              <a:rPr lang="en-US" sz="1000" dirty="0">
                <a:solidFill>
                  <a:schemeClr val="tx2">
                    <a:lumMod val="60000"/>
                    <a:lumOff val="40000"/>
                  </a:schemeClr>
                </a:solidFill>
                <a:latin typeface="Montserrat" panose="00000500000000000000" pitchFamily="50" charset="0"/>
              </a:rPr>
              <a:t>Wave 2</a:t>
            </a:r>
          </a:p>
        </p:txBody>
      </p:sp>
      <p:sp>
        <p:nvSpPr>
          <p:cNvPr id="27" name="TextBox 26">
            <a:extLst>
              <a:ext uri="{FF2B5EF4-FFF2-40B4-BE49-F238E27FC236}">
                <a16:creationId xmlns:a16="http://schemas.microsoft.com/office/drawing/2014/main" id="{E187339A-DB44-4BAD-BD8E-09C5B3053002}"/>
              </a:ext>
            </a:extLst>
          </p:cNvPr>
          <p:cNvSpPr txBox="1"/>
          <p:nvPr/>
        </p:nvSpPr>
        <p:spPr>
          <a:xfrm rot="484989">
            <a:off x="4934750" y="5602715"/>
            <a:ext cx="1497526" cy="276999"/>
          </a:xfrm>
          <a:prstGeom prst="rect">
            <a:avLst/>
          </a:prstGeom>
          <a:noFill/>
        </p:spPr>
        <p:txBody>
          <a:bodyPr wrap="none" rtlCol="0">
            <a:spAutoFit/>
          </a:bodyPr>
          <a:lstStyle/>
          <a:p>
            <a:pPr algn="ctr"/>
            <a:r>
              <a:rPr lang="en-US" sz="1200" b="1" dirty="0">
                <a:solidFill>
                  <a:schemeClr val="accent3"/>
                </a:solidFill>
                <a:latin typeface="Montserrat" panose="00000500000000000000" pitchFamily="50" charset="0"/>
              </a:rPr>
              <a:t>CORE PRODUCT</a:t>
            </a:r>
          </a:p>
        </p:txBody>
      </p:sp>
      <p:sp>
        <p:nvSpPr>
          <p:cNvPr id="28" name="TextBox 27">
            <a:extLst>
              <a:ext uri="{FF2B5EF4-FFF2-40B4-BE49-F238E27FC236}">
                <a16:creationId xmlns:a16="http://schemas.microsoft.com/office/drawing/2014/main" id="{84E4F65A-7FF7-4622-9171-0894C71AEFF2}"/>
              </a:ext>
            </a:extLst>
          </p:cNvPr>
          <p:cNvSpPr txBox="1"/>
          <p:nvPr/>
        </p:nvSpPr>
        <p:spPr>
          <a:xfrm rot="21073426">
            <a:off x="8892879" y="1186022"/>
            <a:ext cx="654346" cy="246221"/>
          </a:xfrm>
          <a:prstGeom prst="rect">
            <a:avLst/>
          </a:prstGeom>
          <a:noFill/>
        </p:spPr>
        <p:txBody>
          <a:bodyPr wrap="none" rtlCol="0">
            <a:spAutoFit/>
          </a:bodyPr>
          <a:lstStyle/>
          <a:p>
            <a:pPr algn="ctr"/>
            <a:r>
              <a:rPr lang="en-US" sz="1000" dirty="0">
                <a:solidFill>
                  <a:schemeClr val="tx2">
                    <a:lumMod val="60000"/>
                    <a:lumOff val="40000"/>
                  </a:schemeClr>
                </a:solidFill>
                <a:latin typeface="Montserrat" panose="00000500000000000000" pitchFamily="50" charset="0"/>
              </a:rPr>
              <a:t>Wave 3</a:t>
            </a:r>
          </a:p>
        </p:txBody>
      </p:sp>
      <p:sp>
        <p:nvSpPr>
          <p:cNvPr id="29" name="TextBox 28">
            <a:extLst>
              <a:ext uri="{FF2B5EF4-FFF2-40B4-BE49-F238E27FC236}">
                <a16:creationId xmlns:a16="http://schemas.microsoft.com/office/drawing/2014/main" id="{1B10F15F-958E-4970-906E-D039A55C4D8F}"/>
              </a:ext>
            </a:extLst>
          </p:cNvPr>
          <p:cNvSpPr txBox="1"/>
          <p:nvPr/>
        </p:nvSpPr>
        <p:spPr>
          <a:xfrm rot="484989">
            <a:off x="8203123" y="6097068"/>
            <a:ext cx="2028119" cy="276999"/>
          </a:xfrm>
          <a:prstGeom prst="rect">
            <a:avLst/>
          </a:prstGeom>
          <a:noFill/>
        </p:spPr>
        <p:txBody>
          <a:bodyPr wrap="none" rtlCol="0">
            <a:spAutoFit/>
          </a:bodyPr>
          <a:lstStyle/>
          <a:p>
            <a:pPr algn="ctr"/>
            <a:r>
              <a:rPr lang="en-US" sz="1200" b="1" dirty="0">
                <a:solidFill>
                  <a:schemeClr val="accent1">
                    <a:lumMod val="60000"/>
                    <a:lumOff val="40000"/>
                  </a:schemeClr>
                </a:solidFill>
                <a:latin typeface="Montserrat" panose="00000500000000000000" pitchFamily="50" charset="0"/>
              </a:rPr>
              <a:t>FULL-SCALE PRODUCT</a:t>
            </a:r>
          </a:p>
        </p:txBody>
      </p:sp>
      <p:grpSp>
        <p:nvGrpSpPr>
          <p:cNvPr id="2" name="Group 1">
            <a:extLst>
              <a:ext uri="{FF2B5EF4-FFF2-40B4-BE49-F238E27FC236}">
                <a16:creationId xmlns:a16="http://schemas.microsoft.com/office/drawing/2014/main" id="{1F74A37C-647B-4861-8D17-A1ED66300AC0}"/>
              </a:ext>
            </a:extLst>
          </p:cNvPr>
          <p:cNvGrpSpPr/>
          <p:nvPr/>
        </p:nvGrpSpPr>
        <p:grpSpPr>
          <a:xfrm>
            <a:off x="781321" y="1193521"/>
            <a:ext cx="10629359" cy="5141530"/>
            <a:chOff x="781321" y="1193521"/>
            <a:chExt cx="10629359" cy="5141530"/>
          </a:xfrm>
        </p:grpSpPr>
        <p:cxnSp>
          <p:nvCxnSpPr>
            <p:cNvPr id="21" name="Straight Arrow Connector 20">
              <a:extLst>
                <a:ext uri="{FF2B5EF4-FFF2-40B4-BE49-F238E27FC236}">
                  <a16:creationId xmlns:a16="http://schemas.microsoft.com/office/drawing/2014/main" id="{115BE7D2-5A76-42AB-A692-03222218D364}"/>
                </a:ext>
              </a:extLst>
            </p:cNvPr>
            <p:cNvCxnSpPr>
              <a:cxnSpLocks/>
            </p:cNvCxnSpPr>
            <p:nvPr/>
          </p:nvCxnSpPr>
          <p:spPr>
            <a:xfrm flipV="1">
              <a:off x="781321" y="1193521"/>
              <a:ext cx="10610145" cy="1504986"/>
            </a:xfrm>
            <a:prstGeom prst="straightConnector1">
              <a:avLst/>
            </a:prstGeom>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D9F0B52-E4DD-44E5-A1A7-A9D026A76190}"/>
                </a:ext>
              </a:extLst>
            </p:cNvPr>
            <p:cNvCxnSpPr>
              <a:cxnSpLocks/>
            </p:cNvCxnSpPr>
            <p:nvPr/>
          </p:nvCxnSpPr>
          <p:spPr>
            <a:xfrm>
              <a:off x="781321" y="4823561"/>
              <a:ext cx="10629359" cy="1511490"/>
            </a:xfrm>
            <a:prstGeom prst="straightConnector1">
              <a:avLst/>
            </a:prstGeom>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4E31024B-2CF9-41A2-BC6F-87323B68FC45}"/>
              </a:ext>
            </a:extLst>
          </p:cNvPr>
          <p:cNvGrpSpPr/>
          <p:nvPr/>
        </p:nvGrpSpPr>
        <p:grpSpPr>
          <a:xfrm>
            <a:off x="1882979" y="2824285"/>
            <a:ext cx="927238" cy="931296"/>
            <a:chOff x="1799356" y="2561611"/>
            <a:chExt cx="1098134" cy="1224203"/>
          </a:xfrm>
        </p:grpSpPr>
        <p:sp>
          <p:nvSpPr>
            <p:cNvPr id="37" name="Shape">
              <a:extLst>
                <a:ext uri="{FF2B5EF4-FFF2-40B4-BE49-F238E27FC236}">
                  <a16:creationId xmlns:a16="http://schemas.microsoft.com/office/drawing/2014/main" id="{8844BF82-6E86-4F59-997A-14A44A2DCFEB}"/>
                </a:ext>
              </a:extLst>
            </p:cNvPr>
            <p:cNvSpPr/>
            <p:nvPr/>
          </p:nvSpPr>
          <p:spPr>
            <a:xfrm>
              <a:off x="1799356" y="2561611"/>
              <a:ext cx="1098134" cy="1223515"/>
            </a:xfrm>
            <a:custGeom>
              <a:avLst/>
              <a:gdLst/>
              <a:ahLst/>
              <a:cxnLst>
                <a:cxn ang="0">
                  <a:pos x="wd2" y="hd2"/>
                </a:cxn>
                <a:cxn ang="5400000">
                  <a:pos x="wd2" y="hd2"/>
                </a:cxn>
                <a:cxn ang="10800000">
                  <a:pos x="wd2" y="hd2"/>
                </a:cxn>
                <a:cxn ang="16200000">
                  <a:pos x="wd2" y="hd2"/>
                </a:cxn>
              </a:cxnLst>
              <a:rect l="0" t="0" r="r" b="b"/>
              <a:pathLst>
                <a:path w="21600" h="21600" extrusionOk="0">
                  <a:moveTo>
                    <a:pt x="3153" y="0"/>
                  </a:moveTo>
                  <a:cubicBezTo>
                    <a:pt x="2228" y="0"/>
                    <a:pt x="1672" y="0"/>
                    <a:pt x="1302" y="145"/>
                  </a:cubicBezTo>
                  <a:cubicBezTo>
                    <a:pt x="768" y="328"/>
                    <a:pt x="349" y="722"/>
                    <a:pt x="155" y="1224"/>
                  </a:cubicBezTo>
                  <a:cubicBezTo>
                    <a:pt x="0" y="1572"/>
                    <a:pt x="0" y="2095"/>
                    <a:pt x="0" y="2965"/>
                  </a:cubicBezTo>
                  <a:lnTo>
                    <a:pt x="0" y="16292"/>
                  </a:lnTo>
                  <a:lnTo>
                    <a:pt x="5645" y="21600"/>
                  </a:lnTo>
                  <a:lnTo>
                    <a:pt x="18447" y="21600"/>
                  </a:lnTo>
                  <a:cubicBezTo>
                    <a:pt x="19372" y="21600"/>
                    <a:pt x="19924" y="21600"/>
                    <a:pt x="20294" y="21455"/>
                  </a:cubicBezTo>
                  <a:cubicBezTo>
                    <a:pt x="20827" y="21272"/>
                    <a:pt x="21251" y="20878"/>
                    <a:pt x="21445" y="20376"/>
                  </a:cubicBezTo>
                  <a:cubicBezTo>
                    <a:pt x="21600" y="20028"/>
                    <a:pt x="21600" y="19509"/>
                    <a:pt x="21600" y="18639"/>
                  </a:cubicBezTo>
                  <a:lnTo>
                    <a:pt x="21600" y="2965"/>
                  </a:lnTo>
                  <a:cubicBezTo>
                    <a:pt x="21600" y="2095"/>
                    <a:pt x="21600" y="1572"/>
                    <a:pt x="21445" y="1224"/>
                  </a:cubicBezTo>
                  <a:cubicBezTo>
                    <a:pt x="21251" y="722"/>
                    <a:pt x="20827" y="328"/>
                    <a:pt x="20294" y="145"/>
                  </a:cubicBezTo>
                  <a:cubicBezTo>
                    <a:pt x="19924" y="0"/>
                    <a:pt x="19372" y="0"/>
                    <a:pt x="18447" y="0"/>
                  </a:cubicBezTo>
                  <a:lnTo>
                    <a:pt x="3153" y="0"/>
                  </a:lnTo>
                  <a:close/>
                </a:path>
              </a:pathLst>
            </a:custGeom>
            <a:gradFill>
              <a:gsLst>
                <a:gs pos="100000">
                  <a:schemeClr val="tx2">
                    <a:lumMod val="60000"/>
                    <a:lumOff val="40000"/>
                  </a:schemeClr>
                </a:gs>
                <a:gs pos="0">
                  <a:schemeClr val="tx2">
                    <a:lumMod val="25000"/>
                    <a:lumOff val="75000"/>
                  </a:schemeClr>
                </a:gs>
              </a:gsLst>
              <a:lin ang="2707316"/>
            </a:gradFill>
            <a:ln w="12700">
              <a:miter lim="400000"/>
            </a:ln>
          </p:spPr>
          <p:txBody>
            <a:bodyPr lIns="91440" tIns="0" rIns="91440" bIns="137160" anchor="ctr"/>
            <a:lstStyle/>
            <a:p>
              <a:pPr algn="ctr" defTabSz="1528703">
                <a:lnSpc>
                  <a:spcPts val="1500"/>
                </a:lnSpc>
                <a:defRPr sz="5400" b="0">
                  <a:solidFill>
                    <a:srgbClr val="FFFFFF"/>
                  </a:solidFill>
                  <a:latin typeface="+mn-lt"/>
                  <a:ea typeface="+mn-ea"/>
                  <a:cs typeface="+mn-cs"/>
                  <a:sym typeface="Helvetica Neue Medium"/>
                </a:defRPr>
              </a:pPr>
              <a:r>
                <a:rPr lang="en-US" sz="1000" dirty="0">
                  <a:solidFill>
                    <a:schemeClr val="bg1"/>
                  </a:solidFill>
                  <a:latin typeface="Montserrat" panose="00000500000000000000" pitchFamily="50" charset="0"/>
                </a:rPr>
                <a:t>Creating personal account</a:t>
              </a:r>
              <a:endParaRPr sz="1000" dirty="0">
                <a:solidFill>
                  <a:schemeClr val="bg1"/>
                </a:solidFill>
                <a:latin typeface="Montserrat" panose="00000500000000000000" pitchFamily="50" charset="0"/>
              </a:endParaRPr>
            </a:p>
          </p:txBody>
        </p:sp>
        <p:sp>
          <p:nvSpPr>
            <p:cNvPr id="38" name="Shape">
              <a:extLst>
                <a:ext uri="{FF2B5EF4-FFF2-40B4-BE49-F238E27FC236}">
                  <a16:creationId xmlns:a16="http://schemas.microsoft.com/office/drawing/2014/main" id="{1602DCF6-0A82-4D79-BEC8-C20BA9525080}"/>
                </a:ext>
              </a:extLst>
            </p:cNvPr>
            <p:cNvSpPr/>
            <p:nvPr/>
          </p:nvSpPr>
          <p:spPr>
            <a:xfrm rot="10800000">
              <a:off x="1799939" y="3485140"/>
              <a:ext cx="286982" cy="3006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9551"/>
                  </a:lnTo>
                  <a:cubicBezTo>
                    <a:pt x="0" y="13090"/>
                    <a:pt x="1" y="15203"/>
                    <a:pt x="592" y="16619"/>
                  </a:cubicBezTo>
                  <a:cubicBezTo>
                    <a:pt x="1335" y="18660"/>
                    <a:pt x="2940" y="20265"/>
                    <a:pt x="4981" y="21008"/>
                  </a:cubicBezTo>
                  <a:cubicBezTo>
                    <a:pt x="6397" y="21599"/>
                    <a:pt x="8526" y="21600"/>
                    <a:pt x="12066" y="21600"/>
                  </a:cubicBezTo>
                  <a:lnTo>
                    <a:pt x="21600" y="21600"/>
                  </a:lnTo>
                  <a:lnTo>
                    <a:pt x="0" y="0"/>
                  </a:lnTo>
                  <a:close/>
                </a:path>
              </a:pathLst>
            </a:custGeom>
            <a:solidFill>
              <a:schemeClr val="tx2">
                <a:alpha val="30000"/>
              </a:schemeClr>
            </a:solidFill>
            <a:ln w="12700">
              <a:miter lim="400000"/>
            </a:ln>
          </p:spPr>
          <p:txBody>
            <a:bodyPr lIns="0" tIns="0" rIns="0" bIns="137160" anchor="ctr"/>
            <a:lstStyle/>
            <a:p>
              <a:pPr defTabSz="1528703">
                <a:defRPr sz="5400" b="0">
                  <a:solidFill>
                    <a:srgbClr val="FFFFFF"/>
                  </a:solidFill>
                  <a:latin typeface="+mn-lt"/>
                  <a:ea typeface="+mn-ea"/>
                  <a:cs typeface="+mn-cs"/>
                  <a:sym typeface="Helvetica Neue Medium"/>
                </a:defRPr>
              </a:pPr>
              <a:endParaRPr>
                <a:solidFill>
                  <a:schemeClr val="bg1"/>
                </a:solidFill>
              </a:endParaRPr>
            </a:p>
          </p:txBody>
        </p:sp>
      </p:grpSp>
      <p:grpSp>
        <p:nvGrpSpPr>
          <p:cNvPr id="40" name="Group 39">
            <a:extLst>
              <a:ext uri="{FF2B5EF4-FFF2-40B4-BE49-F238E27FC236}">
                <a16:creationId xmlns:a16="http://schemas.microsoft.com/office/drawing/2014/main" id="{B37A531F-1700-42C2-8526-0207B607A73F}"/>
              </a:ext>
            </a:extLst>
          </p:cNvPr>
          <p:cNvGrpSpPr/>
          <p:nvPr/>
        </p:nvGrpSpPr>
        <p:grpSpPr>
          <a:xfrm>
            <a:off x="2810217" y="3837541"/>
            <a:ext cx="927238" cy="931296"/>
            <a:chOff x="1799356" y="2561611"/>
            <a:chExt cx="1098134" cy="1224203"/>
          </a:xfrm>
        </p:grpSpPr>
        <p:sp>
          <p:nvSpPr>
            <p:cNvPr id="41" name="Shape">
              <a:extLst>
                <a:ext uri="{FF2B5EF4-FFF2-40B4-BE49-F238E27FC236}">
                  <a16:creationId xmlns:a16="http://schemas.microsoft.com/office/drawing/2014/main" id="{284763DE-C220-43EF-B370-1470BC499DA9}"/>
                </a:ext>
              </a:extLst>
            </p:cNvPr>
            <p:cNvSpPr/>
            <p:nvPr/>
          </p:nvSpPr>
          <p:spPr>
            <a:xfrm>
              <a:off x="1799356" y="2561611"/>
              <a:ext cx="1098134" cy="1223515"/>
            </a:xfrm>
            <a:custGeom>
              <a:avLst/>
              <a:gdLst/>
              <a:ahLst/>
              <a:cxnLst>
                <a:cxn ang="0">
                  <a:pos x="wd2" y="hd2"/>
                </a:cxn>
                <a:cxn ang="5400000">
                  <a:pos x="wd2" y="hd2"/>
                </a:cxn>
                <a:cxn ang="10800000">
                  <a:pos x="wd2" y="hd2"/>
                </a:cxn>
                <a:cxn ang="16200000">
                  <a:pos x="wd2" y="hd2"/>
                </a:cxn>
              </a:cxnLst>
              <a:rect l="0" t="0" r="r" b="b"/>
              <a:pathLst>
                <a:path w="21600" h="21600" extrusionOk="0">
                  <a:moveTo>
                    <a:pt x="3153" y="0"/>
                  </a:moveTo>
                  <a:cubicBezTo>
                    <a:pt x="2228" y="0"/>
                    <a:pt x="1672" y="0"/>
                    <a:pt x="1302" y="145"/>
                  </a:cubicBezTo>
                  <a:cubicBezTo>
                    <a:pt x="768" y="328"/>
                    <a:pt x="349" y="722"/>
                    <a:pt x="155" y="1224"/>
                  </a:cubicBezTo>
                  <a:cubicBezTo>
                    <a:pt x="0" y="1572"/>
                    <a:pt x="0" y="2095"/>
                    <a:pt x="0" y="2965"/>
                  </a:cubicBezTo>
                  <a:lnTo>
                    <a:pt x="0" y="16292"/>
                  </a:lnTo>
                  <a:lnTo>
                    <a:pt x="5645" y="21600"/>
                  </a:lnTo>
                  <a:lnTo>
                    <a:pt x="18447" y="21600"/>
                  </a:lnTo>
                  <a:cubicBezTo>
                    <a:pt x="19372" y="21600"/>
                    <a:pt x="19924" y="21600"/>
                    <a:pt x="20294" y="21455"/>
                  </a:cubicBezTo>
                  <a:cubicBezTo>
                    <a:pt x="20827" y="21272"/>
                    <a:pt x="21251" y="20878"/>
                    <a:pt x="21445" y="20376"/>
                  </a:cubicBezTo>
                  <a:cubicBezTo>
                    <a:pt x="21600" y="20028"/>
                    <a:pt x="21600" y="19509"/>
                    <a:pt x="21600" y="18639"/>
                  </a:cubicBezTo>
                  <a:lnTo>
                    <a:pt x="21600" y="2965"/>
                  </a:lnTo>
                  <a:cubicBezTo>
                    <a:pt x="21600" y="2095"/>
                    <a:pt x="21600" y="1572"/>
                    <a:pt x="21445" y="1224"/>
                  </a:cubicBezTo>
                  <a:cubicBezTo>
                    <a:pt x="21251" y="722"/>
                    <a:pt x="20827" y="328"/>
                    <a:pt x="20294" y="145"/>
                  </a:cubicBezTo>
                  <a:cubicBezTo>
                    <a:pt x="19924" y="0"/>
                    <a:pt x="19372" y="0"/>
                    <a:pt x="18447" y="0"/>
                  </a:cubicBezTo>
                  <a:lnTo>
                    <a:pt x="3153" y="0"/>
                  </a:lnTo>
                  <a:close/>
                </a:path>
              </a:pathLst>
            </a:custGeom>
            <a:gradFill>
              <a:gsLst>
                <a:gs pos="100000">
                  <a:schemeClr val="tx2">
                    <a:lumMod val="60000"/>
                    <a:lumOff val="40000"/>
                  </a:schemeClr>
                </a:gs>
                <a:gs pos="0">
                  <a:schemeClr val="tx2">
                    <a:lumMod val="25000"/>
                    <a:lumOff val="75000"/>
                  </a:schemeClr>
                </a:gs>
              </a:gsLst>
              <a:lin ang="2707316"/>
            </a:gradFill>
            <a:ln w="12700">
              <a:miter lim="400000"/>
            </a:ln>
          </p:spPr>
          <p:txBody>
            <a:bodyPr lIns="91440" tIns="0" rIns="91440" bIns="137160" anchor="ctr"/>
            <a:lstStyle/>
            <a:p>
              <a:pPr algn="ctr" defTabSz="1528703">
                <a:lnSpc>
                  <a:spcPts val="1500"/>
                </a:lnSpc>
                <a:defRPr sz="5400" b="0">
                  <a:solidFill>
                    <a:srgbClr val="FFFFFF"/>
                  </a:solidFill>
                  <a:latin typeface="+mn-lt"/>
                  <a:ea typeface="+mn-ea"/>
                  <a:cs typeface="+mn-cs"/>
                  <a:sym typeface="Helvetica Neue Medium"/>
                </a:defRPr>
              </a:pPr>
              <a:r>
                <a:rPr lang="en-US" sz="1000" dirty="0">
                  <a:solidFill>
                    <a:schemeClr val="bg1"/>
                  </a:solidFill>
                  <a:latin typeface="Montserrat" panose="00000500000000000000" pitchFamily="50" charset="0"/>
                </a:rPr>
                <a:t>3 sample transaction</a:t>
              </a:r>
              <a:endParaRPr sz="1000" dirty="0">
                <a:solidFill>
                  <a:schemeClr val="bg1"/>
                </a:solidFill>
                <a:latin typeface="Montserrat" panose="00000500000000000000" pitchFamily="50" charset="0"/>
              </a:endParaRPr>
            </a:p>
          </p:txBody>
        </p:sp>
        <p:sp>
          <p:nvSpPr>
            <p:cNvPr id="42" name="Shape">
              <a:extLst>
                <a:ext uri="{FF2B5EF4-FFF2-40B4-BE49-F238E27FC236}">
                  <a16:creationId xmlns:a16="http://schemas.microsoft.com/office/drawing/2014/main" id="{71F156A7-BDBE-4406-9199-55CE731D562E}"/>
                </a:ext>
              </a:extLst>
            </p:cNvPr>
            <p:cNvSpPr/>
            <p:nvPr/>
          </p:nvSpPr>
          <p:spPr>
            <a:xfrm rot="10800000">
              <a:off x="1799939" y="3485140"/>
              <a:ext cx="286982" cy="3006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9551"/>
                  </a:lnTo>
                  <a:cubicBezTo>
                    <a:pt x="0" y="13090"/>
                    <a:pt x="1" y="15203"/>
                    <a:pt x="592" y="16619"/>
                  </a:cubicBezTo>
                  <a:cubicBezTo>
                    <a:pt x="1335" y="18660"/>
                    <a:pt x="2940" y="20265"/>
                    <a:pt x="4981" y="21008"/>
                  </a:cubicBezTo>
                  <a:cubicBezTo>
                    <a:pt x="6397" y="21599"/>
                    <a:pt x="8526" y="21600"/>
                    <a:pt x="12066" y="21600"/>
                  </a:cubicBezTo>
                  <a:lnTo>
                    <a:pt x="21600" y="21600"/>
                  </a:lnTo>
                  <a:lnTo>
                    <a:pt x="0" y="0"/>
                  </a:lnTo>
                  <a:close/>
                </a:path>
              </a:pathLst>
            </a:custGeom>
            <a:solidFill>
              <a:schemeClr val="tx2">
                <a:alpha val="30000"/>
              </a:schemeClr>
            </a:solidFill>
            <a:ln w="12700">
              <a:miter lim="400000"/>
            </a:ln>
          </p:spPr>
          <p:txBody>
            <a:bodyPr lIns="0" tIns="0" rIns="0" bIns="137160" anchor="ctr"/>
            <a:lstStyle/>
            <a:p>
              <a:pPr defTabSz="1528703">
                <a:defRPr sz="5400" b="0">
                  <a:solidFill>
                    <a:srgbClr val="FFFFFF"/>
                  </a:solidFill>
                  <a:latin typeface="+mn-lt"/>
                  <a:ea typeface="+mn-ea"/>
                  <a:cs typeface="+mn-cs"/>
                  <a:sym typeface="Helvetica Neue Medium"/>
                </a:defRPr>
              </a:pPr>
              <a:endParaRPr>
                <a:solidFill>
                  <a:schemeClr val="bg1"/>
                </a:solidFill>
              </a:endParaRPr>
            </a:p>
          </p:txBody>
        </p:sp>
      </p:grpSp>
      <p:grpSp>
        <p:nvGrpSpPr>
          <p:cNvPr id="43" name="Group 42">
            <a:extLst>
              <a:ext uri="{FF2B5EF4-FFF2-40B4-BE49-F238E27FC236}">
                <a16:creationId xmlns:a16="http://schemas.microsoft.com/office/drawing/2014/main" id="{1333407C-099B-469D-B6AE-C1DB8C8219ED}"/>
              </a:ext>
            </a:extLst>
          </p:cNvPr>
          <p:cNvGrpSpPr/>
          <p:nvPr/>
        </p:nvGrpSpPr>
        <p:grpSpPr>
          <a:xfrm>
            <a:off x="5980692" y="2509020"/>
            <a:ext cx="1016871" cy="931296"/>
            <a:chOff x="1799356" y="2561611"/>
            <a:chExt cx="1098134" cy="1224203"/>
          </a:xfrm>
        </p:grpSpPr>
        <p:sp>
          <p:nvSpPr>
            <p:cNvPr id="44" name="Shape">
              <a:extLst>
                <a:ext uri="{FF2B5EF4-FFF2-40B4-BE49-F238E27FC236}">
                  <a16:creationId xmlns:a16="http://schemas.microsoft.com/office/drawing/2014/main" id="{474D9426-18A7-46BC-AD42-E2B289474104}"/>
                </a:ext>
              </a:extLst>
            </p:cNvPr>
            <p:cNvSpPr/>
            <p:nvPr/>
          </p:nvSpPr>
          <p:spPr>
            <a:xfrm>
              <a:off x="1799356" y="2561611"/>
              <a:ext cx="1098134" cy="1223515"/>
            </a:xfrm>
            <a:custGeom>
              <a:avLst/>
              <a:gdLst/>
              <a:ahLst/>
              <a:cxnLst>
                <a:cxn ang="0">
                  <a:pos x="wd2" y="hd2"/>
                </a:cxn>
                <a:cxn ang="5400000">
                  <a:pos x="wd2" y="hd2"/>
                </a:cxn>
                <a:cxn ang="10800000">
                  <a:pos x="wd2" y="hd2"/>
                </a:cxn>
                <a:cxn ang="16200000">
                  <a:pos x="wd2" y="hd2"/>
                </a:cxn>
              </a:cxnLst>
              <a:rect l="0" t="0" r="r" b="b"/>
              <a:pathLst>
                <a:path w="21600" h="21600" extrusionOk="0">
                  <a:moveTo>
                    <a:pt x="3153" y="0"/>
                  </a:moveTo>
                  <a:cubicBezTo>
                    <a:pt x="2228" y="0"/>
                    <a:pt x="1672" y="0"/>
                    <a:pt x="1302" y="145"/>
                  </a:cubicBezTo>
                  <a:cubicBezTo>
                    <a:pt x="768" y="328"/>
                    <a:pt x="349" y="722"/>
                    <a:pt x="155" y="1224"/>
                  </a:cubicBezTo>
                  <a:cubicBezTo>
                    <a:pt x="0" y="1572"/>
                    <a:pt x="0" y="2095"/>
                    <a:pt x="0" y="2965"/>
                  </a:cubicBezTo>
                  <a:lnTo>
                    <a:pt x="0" y="16292"/>
                  </a:lnTo>
                  <a:lnTo>
                    <a:pt x="5645" y="21600"/>
                  </a:lnTo>
                  <a:lnTo>
                    <a:pt x="18447" y="21600"/>
                  </a:lnTo>
                  <a:cubicBezTo>
                    <a:pt x="19372" y="21600"/>
                    <a:pt x="19924" y="21600"/>
                    <a:pt x="20294" y="21455"/>
                  </a:cubicBezTo>
                  <a:cubicBezTo>
                    <a:pt x="20827" y="21272"/>
                    <a:pt x="21251" y="20878"/>
                    <a:pt x="21445" y="20376"/>
                  </a:cubicBezTo>
                  <a:cubicBezTo>
                    <a:pt x="21600" y="20028"/>
                    <a:pt x="21600" y="19509"/>
                    <a:pt x="21600" y="18639"/>
                  </a:cubicBezTo>
                  <a:lnTo>
                    <a:pt x="21600" y="2965"/>
                  </a:lnTo>
                  <a:cubicBezTo>
                    <a:pt x="21600" y="2095"/>
                    <a:pt x="21600" y="1572"/>
                    <a:pt x="21445" y="1224"/>
                  </a:cubicBezTo>
                  <a:cubicBezTo>
                    <a:pt x="21251" y="722"/>
                    <a:pt x="20827" y="328"/>
                    <a:pt x="20294" y="145"/>
                  </a:cubicBezTo>
                  <a:cubicBezTo>
                    <a:pt x="19924" y="0"/>
                    <a:pt x="19372" y="0"/>
                    <a:pt x="18447" y="0"/>
                  </a:cubicBezTo>
                  <a:lnTo>
                    <a:pt x="3153" y="0"/>
                  </a:lnTo>
                  <a:close/>
                </a:path>
              </a:pathLst>
            </a:custGeom>
            <a:gradFill>
              <a:gsLst>
                <a:gs pos="100000">
                  <a:schemeClr val="accent3"/>
                </a:gs>
                <a:gs pos="0">
                  <a:schemeClr val="accent3">
                    <a:lumMod val="60000"/>
                    <a:lumOff val="40000"/>
                  </a:schemeClr>
                </a:gs>
              </a:gsLst>
              <a:lin ang="2707316"/>
            </a:gradFill>
            <a:ln w="12700">
              <a:miter lim="400000"/>
            </a:ln>
          </p:spPr>
          <p:txBody>
            <a:bodyPr lIns="91440" tIns="0" rIns="91440" bIns="137160" anchor="ctr"/>
            <a:lstStyle/>
            <a:p>
              <a:pPr algn="ctr" defTabSz="1528703">
                <a:lnSpc>
                  <a:spcPts val="1500"/>
                </a:lnSpc>
                <a:defRPr sz="5400" b="0">
                  <a:solidFill>
                    <a:srgbClr val="FFFFFF"/>
                  </a:solidFill>
                  <a:latin typeface="+mn-lt"/>
                  <a:ea typeface="+mn-ea"/>
                  <a:cs typeface="+mn-cs"/>
                  <a:sym typeface="Helvetica Neue Medium"/>
                </a:defRPr>
              </a:pPr>
              <a:r>
                <a:rPr lang="en-US" sz="1000" dirty="0">
                  <a:solidFill>
                    <a:schemeClr val="bg1"/>
                  </a:solidFill>
                  <a:latin typeface="Montserrat" panose="00000500000000000000" pitchFamily="50" charset="0"/>
                </a:rPr>
                <a:t>All basic banking transactions</a:t>
              </a:r>
              <a:endParaRPr sz="1000" dirty="0">
                <a:solidFill>
                  <a:schemeClr val="bg1"/>
                </a:solidFill>
                <a:latin typeface="Montserrat" panose="00000500000000000000" pitchFamily="50" charset="0"/>
              </a:endParaRPr>
            </a:p>
          </p:txBody>
        </p:sp>
        <p:sp>
          <p:nvSpPr>
            <p:cNvPr id="45" name="Shape">
              <a:extLst>
                <a:ext uri="{FF2B5EF4-FFF2-40B4-BE49-F238E27FC236}">
                  <a16:creationId xmlns:a16="http://schemas.microsoft.com/office/drawing/2014/main" id="{4202CDFD-6F38-4578-82CD-17E905923944}"/>
                </a:ext>
              </a:extLst>
            </p:cNvPr>
            <p:cNvSpPr/>
            <p:nvPr/>
          </p:nvSpPr>
          <p:spPr>
            <a:xfrm rot="10800000">
              <a:off x="1799939" y="3485140"/>
              <a:ext cx="286982" cy="3006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9551"/>
                  </a:lnTo>
                  <a:cubicBezTo>
                    <a:pt x="0" y="13090"/>
                    <a:pt x="1" y="15203"/>
                    <a:pt x="592" y="16619"/>
                  </a:cubicBezTo>
                  <a:cubicBezTo>
                    <a:pt x="1335" y="18660"/>
                    <a:pt x="2940" y="20265"/>
                    <a:pt x="4981" y="21008"/>
                  </a:cubicBezTo>
                  <a:cubicBezTo>
                    <a:pt x="6397" y="21599"/>
                    <a:pt x="8526" y="21600"/>
                    <a:pt x="12066" y="21600"/>
                  </a:cubicBezTo>
                  <a:lnTo>
                    <a:pt x="21600" y="21600"/>
                  </a:lnTo>
                  <a:lnTo>
                    <a:pt x="0" y="0"/>
                  </a:lnTo>
                  <a:close/>
                </a:path>
              </a:pathLst>
            </a:custGeom>
            <a:solidFill>
              <a:schemeClr val="tx2">
                <a:alpha val="30000"/>
              </a:schemeClr>
            </a:solidFill>
            <a:ln w="12700">
              <a:miter lim="400000"/>
            </a:ln>
          </p:spPr>
          <p:txBody>
            <a:bodyPr lIns="0" tIns="0" rIns="0" bIns="137160" anchor="ctr"/>
            <a:lstStyle/>
            <a:p>
              <a:pPr defTabSz="1528703">
                <a:defRPr sz="5400" b="0">
                  <a:solidFill>
                    <a:srgbClr val="FFFFFF"/>
                  </a:solidFill>
                  <a:latin typeface="+mn-lt"/>
                  <a:ea typeface="+mn-ea"/>
                  <a:cs typeface="+mn-cs"/>
                  <a:sym typeface="Helvetica Neue Medium"/>
                </a:defRPr>
              </a:pPr>
              <a:endParaRPr>
                <a:solidFill>
                  <a:schemeClr val="bg1"/>
                </a:solidFill>
              </a:endParaRPr>
            </a:p>
          </p:txBody>
        </p:sp>
      </p:grpSp>
      <p:grpSp>
        <p:nvGrpSpPr>
          <p:cNvPr id="49" name="Group 48">
            <a:extLst>
              <a:ext uri="{FF2B5EF4-FFF2-40B4-BE49-F238E27FC236}">
                <a16:creationId xmlns:a16="http://schemas.microsoft.com/office/drawing/2014/main" id="{A3355F55-CE3C-4D38-B630-80FAC97CBDF6}"/>
              </a:ext>
            </a:extLst>
          </p:cNvPr>
          <p:cNvGrpSpPr/>
          <p:nvPr/>
        </p:nvGrpSpPr>
        <p:grpSpPr>
          <a:xfrm>
            <a:off x="4586564" y="3130249"/>
            <a:ext cx="927238" cy="931296"/>
            <a:chOff x="1799356" y="2561611"/>
            <a:chExt cx="1098134" cy="1224203"/>
          </a:xfrm>
        </p:grpSpPr>
        <p:sp>
          <p:nvSpPr>
            <p:cNvPr id="50" name="Shape">
              <a:extLst>
                <a:ext uri="{FF2B5EF4-FFF2-40B4-BE49-F238E27FC236}">
                  <a16:creationId xmlns:a16="http://schemas.microsoft.com/office/drawing/2014/main" id="{447A66D0-730F-43F6-9EAF-3B9E501EE2AD}"/>
                </a:ext>
              </a:extLst>
            </p:cNvPr>
            <p:cNvSpPr/>
            <p:nvPr/>
          </p:nvSpPr>
          <p:spPr>
            <a:xfrm>
              <a:off x="1799356" y="2561611"/>
              <a:ext cx="1098134" cy="1223515"/>
            </a:xfrm>
            <a:custGeom>
              <a:avLst/>
              <a:gdLst/>
              <a:ahLst/>
              <a:cxnLst>
                <a:cxn ang="0">
                  <a:pos x="wd2" y="hd2"/>
                </a:cxn>
                <a:cxn ang="5400000">
                  <a:pos x="wd2" y="hd2"/>
                </a:cxn>
                <a:cxn ang="10800000">
                  <a:pos x="wd2" y="hd2"/>
                </a:cxn>
                <a:cxn ang="16200000">
                  <a:pos x="wd2" y="hd2"/>
                </a:cxn>
              </a:cxnLst>
              <a:rect l="0" t="0" r="r" b="b"/>
              <a:pathLst>
                <a:path w="21600" h="21600" extrusionOk="0">
                  <a:moveTo>
                    <a:pt x="3153" y="0"/>
                  </a:moveTo>
                  <a:cubicBezTo>
                    <a:pt x="2228" y="0"/>
                    <a:pt x="1672" y="0"/>
                    <a:pt x="1302" y="145"/>
                  </a:cubicBezTo>
                  <a:cubicBezTo>
                    <a:pt x="768" y="328"/>
                    <a:pt x="349" y="722"/>
                    <a:pt x="155" y="1224"/>
                  </a:cubicBezTo>
                  <a:cubicBezTo>
                    <a:pt x="0" y="1572"/>
                    <a:pt x="0" y="2095"/>
                    <a:pt x="0" y="2965"/>
                  </a:cubicBezTo>
                  <a:lnTo>
                    <a:pt x="0" y="16292"/>
                  </a:lnTo>
                  <a:lnTo>
                    <a:pt x="5645" y="21600"/>
                  </a:lnTo>
                  <a:lnTo>
                    <a:pt x="18447" y="21600"/>
                  </a:lnTo>
                  <a:cubicBezTo>
                    <a:pt x="19372" y="21600"/>
                    <a:pt x="19924" y="21600"/>
                    <a:pt x="20294" y="21455"/>
                  </a:cubicBezTo>
                  <a:cubicBezTo>
                    <a:pt x="20827" y="21272"/>
                    <a:pt x="21251" y="20878"/>
                    <a:pt x="21445" y="20376"/>
                  </a:cubicBezTo>
                  <a:cubicBezTo>
                    <a:pt x="21600" y="20028"/>
                    <a:pt x="21600" y="19509"/>
                    <a:pt x="21600" y="18639"/>
                  </a:cubicBezTo>
                  <a:lnTo>
                    <a:pt x="21600" y="2965"/>
                  </a:lnTo>
                  <a:cubicBezTo>
                    <a:pt x="21600" y="2095"/>
                    <a:pt x="21600" y="1572"/>
                    <a:pt x="21445" y="1224"/>
                  </a:cubicBezTo>
                  <a:cubicBezTo>
                    <a:pt x="21251" y="722"/>
                    <a:pt x="20827" y="328"/>
                    <a:pt x="20294" y="145"/>
                  </a:cubicBezTo>
                  <a:cubicBezTo>
                    <a:pt x="19924" y="0"/>
                    <a:pt x="19372" y="0"/>
                    <a:pt x="18447" y="0"/>
                  </a:cubicBezTo>
                  <a:lnTo>
                    <a:pt x="3153" y="0"/>
                  </a:lnTo>
                  <a:close/>
                </a:path>
              </a:pathLst>
            </a:custGeom>
            <a:gradFill>
              <a:gsLst>
                <a:gs pos="100000">
                  <a:schemeClr val="accent3"/>
                </a:gs>
                <a:gs pos="0">
                  <a:schemeClr val="accent3">
                    <a:lumMod val="60000"/>
                    <a:lumOff val="40000"/>
                  </a:schemeClr>
                </a:gs>
              </a:gsLst>
              <a:lin ang="2707316"/>
            </a:gradFill>
            <a:ln w="12700">
              <a:miter lim="400000"/>
            </a:ln>
          </p:spPr>
          <p:txBody>
            <a:bodyPr lIns="91440" tIns="0" rIns="91440" bIns="137160" anchor="ctr"/>
            <a:lstStyle/>
            <a:p>
              <a:pPr algn="ctr" defTabSz="1528703">
                <a:lnSpc>
                  <a:spcPts val="1500"/>
                </a:lnSpc>
                <a:defRPr sz="5400" b="0">
                  <a:solidFill>
                    <a:srgbClr val="FFFFFF"/>
                  </a:solidFill>
                  <a:latin typeface="+mn-lt"/>
                  <a:ea typeface="+mn-ea"/>
                  <a:cs typeface="+mn-cs"/>
                  <a:sym typeface="Helvetica Neue Medium"/>
                </a:defRPr>
              </a:pPr>
              <a:r>
                <a:rPr lang="en-US" sz="1000" dirty="0">
                  <a:solidFill>
                    <a:schemeClr val="bg1"/>
                  </a:solidFill>
                  <a:latin typeface="Montserrat" panose="00000500000000000000" pitchFamily="50" charset="0"/>
                </a:rPr>
                <a:t>Family account</a:t>
              </a:r>
              <a:endParaRPr sz="1000" dirty="0">
                <a:solidFill>
                  <a:schemeClr val="bg1"/>
                </a:solidFill>
                <a:latin typeface="Montserrat" panose="00000500000000000000" pitchFamily="50" charset="0"/>
              </a:endParaRPr>
            </a:p>
          </p:txBody>
        </p:sp>
        <p:sp>
          <p:nvSpPr>
            <p:cNvPr id="51" name="Shape">
              <a:extLst>
                <a:ext uri="{FF2B5EF4-FFF2-40B4-BE49-F238E27FC236}">
                  <a16:creationId xmlns:a16="http://schemas.microsoft.com/office/drawing/2014/main" id="{41182A88-A7AE-4CB2-9A15-DFD1698D3C29}"/>
                </a:ext>
              </a:extLst>
            </p:cNvPr>
            <p:cNvSpPr/>
            <p:nvPr/>
          </p:nvSpPr>
          <p:spPr>
            <a:xfrm rot="10800000">
              <a:off x="1799939" y="3485140"/>
              <a:ext cx="286982" cy="3006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9551"/>
                  </a:lnTo>
                  <a:cubicBezTo>
                    <a:pt x="0" y="13090"/>
                    <a:pt x="1" y="15203"/>
                    <a:pt x="592" y="16619"/>
                  </a:cubicBezTo>
                  <a:cubicBezTo>
                    <a:pt x="1335" y="18660"/>
                    <a:pt x="2940" y="20265"/>
                    <a:pt x="4981" y="21008"/>
                  </a:cubicBezTo>
                  <a:cubicBezTo>
                    <a:pt x="6397" y="21599"/>
                    <a:pt x="8526" y="21600"/>
                    <a:pt x="12066" y="21600"/>
                  </a:cubicBezTo>
                  <a:lnTo>
                    <a:pt x="21600" y="21600"/>
                  </a:lnTo>
                  <a:lnTo>
                    <a:pt x="0" y="0"/>
                  </a:lnTo>
                  <a:close/>
                </a:path>
              </a:pathLst>
            </a:custGeom>
            <a:solidFill>
              <a:schemeClr val="tx2">
                <a:alpha val="30000"/>
              </a:schemeClr>
            </a:solidFill>
            <a:ln w="12700">
              <a:miter lim="400000"/>
            </a:ln>
          </p:spPr>
          <p:txBody>
            <a:bodyPr lIns="0" tIns="0" rIns="0" bIns="137160" anchor="ctr"/>
            <a:lstStyle/>
            <a:p>
              <a:pPr defTabSz="1528703">
                <a:defRPr sz="5400" b="0">
                  <a:solidFill>
                    <a:srgbClr val="FFFFFF"/>
                  </a:solidFill>
                  <a:latin typeface="+mn-lt"/>
                  <a:ea typeface="+mn-ea"/>
                  <a:cs typeface="+mn-cs"/>
                  <a:sym typeface="Helvetica Neue Medium"/>
                </a:defRPr>
              </a:pPr>
              <a:endParaRPr>
                <a:solidFill>
                  <a:schemeClr val="bg1"/>
                </a:solidFill>
              </a:endParaRPr>
            </a:p>
          </p:txBody>
        </p:sp>
      </p:grpSp>
      <p:grpSp>
        <p:nvGrpSpPr>
          <p:cNvPr id="52" name="Group 51">
            <a:extLst>
              <a:ext uri="{FF2B5EF4-FFF2-40B4-BE49-F238E27FC236}">
                <a16:creationId xmlns:a16="http://schemas.microsoft.com/office/drawing/2014/main" id="{3D3F7388-9319-45F3-A4AE-7A7364FB28F7}"/>
              </a:ext>
            </a:extLst>
          </p:cNvPr>
          <p:cNvGrpSpPr/>
          <p:nvPr/>
        </p:nvGrpSpPr>
        <p:grpSpPr>
          <a:xfrm>
            <a:off x="5846604" y="4133559"/>
            <a:ext cx="968534" cy="931296"/>
            <a:chOff x="1799356" y="2561611"/>
            <a:chExt cx="1098134" cy="1224203"/>
          </a:xfrm>
        </p:grpSpPr>
        <p:sp>
          <p:nvSpPr>
            <p:cNvPr id="53" name="Shape">
              <a:extLst>
                <a:ext uri="{FF2B5EF4-FFF2-40B4-BE49-F238E27FC236}">
                  <a16:creationId xmlns:a16="http://schemas.microsoft.com/office/drawing/2014/main" id="{3206321D-1D10-45C2-8CED-F9AF5E1C1471}"/>
                </a:ext>
              </a:extLst>
            </p:cNvPr>
            <p:cNvSpPr/>
            <p:nvPr/>
          </p:nvSpPr>
          <p:spPr>
            <a:xfrm>
              <a:off x="1799356" y="2561611"/>
              <a:ext cx="1098134" cy="1223515"/>
            </a:xfrm>
            <a:custGeom>
              <a:avLst/>
              <a:gdLst/>
              <a:ahLst/>
              <a:cxnLst>
                <a:cxn ang="0">
                  <a:pos x="wd2" y="hd2"/>
                </a:cxn>
                <a:cxn ang="5400000">
                  <a:pos x="wd2" y="hd2"/>
                </a:cxn>
                <a:cxn ang="10800000">
                  <a:pos x="wd2" y="hd2"/>
                </a:cxn>
                <a:cxn ang="16200000">
                  <a:pos x="wd2" y="hd2"/>
                </a:cxn>
              </a:cxnLst>
              <a:rect l="0" t="0" r="r" b="b"/>
              <a:pathLst>
                <a:path w="21600" h="21600" extrusionOk="0">
                  <a:moveTo>
                    <a:pt x="3153" y="0"/>
                  </a:moveTo>
                  <a:cubicBezTo>
                    <a:pt x="2228" y="0"/>
                    <a:pt x="1672" y="0"/>
                    <a:pt x="1302" y="145"/>
                  </a:cubicBezTo>
                  <a:cubicBezTo>
                    <a:pt x="768" y="328"/>
                    <a:pt x="349" y="722"/>
                    <a:pt x="155" y="1224"/>
                  </a:cubicBezTo>
                  <a:cubicBezTo>
                    <a:pt x="0" y="1572"/>
                    <a:pt x="0" y="2095"/>
                    <a:pt x="0" y="2965"/>
                  </a:cubicBezTo>
                  <a:lnTo>
                    <a:pt x="0" y="16292"/>
                  </a:lnTo>
                  <a:lnTo>
                    <a:pt x="5645" y="21600"/>
                  </a:lnTo>
                  <a:lnTo>
                    <a:pt x="18447" y="21600"/>
                  </a:lnTo>
                  <a:cubicBezTo>
                    <a:pt x="19372" y="21600"/>
                    <a:pt x="19924" y="21600"/>
                    <a:pt x="20294" y="21455"/>
                  </a:cubicBezTo>
                  <a:cubicBezTo>
                    <a:pt x="20827" y="21272"/>
                    <a:pt x="21251" y="20878"/>
                    <a:pt x="21445" y="20376"/>
                  </a:cubicBezTo>
                  <a:cubicBezTo>
                    <a:pt x="21600" y="20028"/>
                    <a:pt x="21600" y="19509"/>
                    <a:pt x="21600" y="18639"/>
                  </a:cubicBezTo>
                  <a:lnTo>
                    <a:pt x="21600" y="2965"/>
                  </a:lnTo>
                  <a:cubicBezTo>
                    <a:pt x="21600" y="2095"/>
                    <a:pt x="21600" y="1572"/>
                    <a:pt x="21445" y="1224"/>
                  </a:cubicBezTo>
                  <a:cubicBezTo>
                    <a:pt x="21251" y="722"/>
                    <a:pt x="20827" y="328"/>
                    <a:pt x="20294" y="145"/>
                  </a:cubicBezTo>
                  <a:cubicBezTo>
                    <a:pt x="19924" y="0"/>
                    <a:pt x="19372" y="0"/>
                    <a:pt x="18447" y="0"/>
                  </a:cubicBezTo>
                  <a:lnTo>
                    <a:pt x="3153" y="0"/>
                  </a:lnTo>
                  <a:close/>
                </a:path>
              </a:pathLst>
            </a:custGeom>
            <a:gradFill>
              <a:gsLst>
                <a:gs pos="100000">
                  <a:schemeClr val="accent3"/>
                </a:gs>
                <a:gs pos="0">
                  <a:schemeClr val="accent3">
                    <a:lumMod val="60000"/>
                    <a:lumOff val="40000"/>
                  </a:schemeClr>
                </a:gs>
              </a:gsLst>
              <a:lin ang="2707316"/>
            </a:gradFill>
            <a:ln w="12700">
              <a:miter lim="400000"/>
            </a:ln>
          </p:spPr>
          <p:txBody>
            <a:bodyPr lIns="91440" tIns="0" rIns="91440" bIns="137160" anchor="ctr"/>
            <a:lstStyle/>
            <a:p>
              <a:pPr algn="ctr" defTabSz="1528703">
                <a:lnSpc>
                  <a:spcPts val="1500"/>
                </a:lnSpc>
                <a:defRPr sz="5400" b="0">
                  <a:solidFill>
                    <a:srgbClr val="FFFFFF"/>
                  </a:solidFill>
                  <a:latin typeface="+mn-lt"/>
                  <a:ea typeface="+mn-ea"/>
                  <a:cs typeface="+mn-cs"/>
                  <a:sym typeface="Helvetica Neue Medium"/>
                </a:defRPr>
              </a:pPr>
              <a:r>
                <a:rPr lang="en-US" sz="1000" dirty="0">
                  <a:solidFill>
                    <a:schemeClr val="bg1"/>
                  </a:solidFill>
                  <a:latin typeface="Montserrat" panose="00000500000000000000" pitchFamily="50" charset="0"/>
                </a:rPr>
                <a:t>Personal Load preferences</a:t>
              </a:r>
              <a:endParaRPr sz="1000" dirty="0">
                <a:solidFill>
                  <a:schemeClr val="bg1"/>
                </a:solidFill>
                <a:latin typeface="Montserrat" panose="00000500000000000000" pitchFamily="50" charset="0"/>
              </a:endParaRPr>
            </a:p>
          </p:txBody>
        </p:sp>
        <p:sp>
          <p:nvSpPr>
            <p:cNvPr id="54" name="Shape">
              <a:extLst>
                <a:ext uri="{FF2B5EF4-FFF2-40B4-BE49-F238E27FC236}">
                  <a16:creationId xmlns:a16="http://schemas.microsoft.com/office/drawing/2014/main" id="{448F0E89-F97E-478B-BA26-DD9D91737951}"/>
                </a:ext>
              </a:extLst>
            </p:cNvPr>
            <p:cNvSpPr/>
            <p:nvPr/>
          </p:nvSpPr>
          <p:spPr>
            <a:xfrm rot="10800000">
              <a:off x="1799939" y="3485140"/>
              <a:ext cx="286982" cy="3006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9551"/>
                  </a:lnTo>
                  <a:cubicBezTo>
                    <a:pt x="0" y="13090"/>
                    <a:pt x="1" y="15203"/>
                    <a:pt x="592" y="16619"/>
                  </a:cubicBezTo>
                  <a:cubicBezTo>
                    <a:pt x="1335" y="18660"/>
                    <a:pt x="2940" y="20265"/>
                    <a:pt x="4981" y="21008"/>
                  </a:cubicBezTo>
                  <a:cubicBezTo>
                    <a:pt x="6397" y="21599"/>
                    <a:pt x="8526" y="21600"/>
                    <a:pt x="12066" y="21600"/>
                  </a:cubicBezTo>
                  <a:lnTo>
                    <a:pt x="21600" y="21600"/>
                  </a:lnTo>
                  <a:lnTo>
                    <a:pt x="0" y="0"/>
                  </a:lnTo>
                  <a:close/>
                </a:path>
              </a:pathLst>
            </a:custGeom>
            <a:solidFill>
              <a:schemeClr val="tx2">
                <a:alpha val="30000"/>
              </a:schemeClr>
            </a:solidFill>
            <a:ln w="12700">
              <a:miter lim="400000"/>
            </a:ln>
          </p:spPr>
          <p:txBody>
            <a:bodyPr lIns="0" tIns="0" rIns="0" bIns="137160" anchor="ctr"/>
            <a:lstStyle/>
            <a:p>
              <a:pPr defTabSz="1528703">
                <a:defRPr sz="5400" b="0">
                  <a:solidFill>
                    <a:srgbClr val="FFFFFF"/>
                  </a:solidFill>
                  <a:latin typeface="+mn-lt"/>
                  <a:ea typeface="+mn-ea"/>
                  <a:cs typeface="+mn-cs"/>
                  <a:sym typeface="Helvetica Neue Medium"/>
                </a:defRPr>
              </a:pPr>
              <a:endParaRPr>
                <a:solidFill>
                  <a:schemeClr val="bg1"/>
                </a:solidFill>
              </a:endParaRPr>
            </a:p>
          </p:txBody>
        </p:sp>
      </p:grpSp>
      <p:grpSp>
        <p:nvGrpSpPr>
          <p:cNvPr id="55" name="Group 54">
            <a:extLst>
              <a:ext uri="{FF2B5EF4-FFF2-40B4-BE49-F238E27FC236}">
                <a16:creationId xmlns:a16="http://schemas.microsoft.com/office/drawing/2014/main" id="{9D21D8CF-2296-4D77-8E94-E6511BB00223}"/>
              </a:ext>
            </a:extLst>
          </p:cNvPr>
          <p:cNvGrpSpPr/>
          <p:nvPr/>
        </p:nvGrpSpPr>
        <p:grpSpPr>
          <a:xfrm>
            <a:off x="8632009" y="2317944"/>
            <a:ext cx="927238" cy="931296"/>
            <a:chOff x="1799356" y="2561611"/>
            <a:chExt cx="1098134" cy="1224203"/>
          </a:xfrm>
        </p:grpSpPr>
        <p:sp>
          <p:nvSpPr>
            <p:cNvPr id="56" name="Shape">
              <a:extLst>
                <a:ext uri="{FF2B5EF4-FFF2-40B4-BE49-F238E27FC236}">
                  <a16:creationId xmlns:a16="http://schemas.microsoft.com/office/drawing/2014/main" id="{FC8290F8-F865-4841-8BBC-242A0625368F}"/>
                </a:ext>
              </a:extLst>
            </p:cNvPr>
            <p:cNvSpPr/>
            <p:nvPr/>
          </p:nvSpPr>
          <p:spPr>
            <a:xfrm>
              <a:off x="1799356" y="2561611"/>
              <a:ext cx="1098134" cy="1223515"/>
            </a:xfrm>
            <a:custGeom>
              <a:avLst/>
              <a:gdLst/>
              <a:ahLst/>
              <a:cxnLst>
                <a:cxn ang="0">
                  <a:pos x="wd2" y="hd2"/>
                </a:cxn>
                <a:cxn ang="5400000">
                  <a:pos x="wd2" y="hd2"/>
                </a:cxn>
                <a:cxn ang="10800000">
                  <a:pos x="wd2" y="hd2"/>
                </a:cxn>
                <a:cxn ang="16200000">
                  <a:pos x="wd2" y="hd2"/>
                </a:cxn>
              </a:cxnLst>
              <a:rect l="0" t="0" r="r" b="b"/>
              <a:pathLst>
                <a:path w="21600" h="21600" extrusionOk="0">
                  <a:moveTo>
                    <a:pt x="3153" y="0"/>
                  </a:moveTo>
                  <a:cubicBezTo>
                    <a:pt x="2228" y="0"/>
                    <a:pt x="1672" y="0"/>
                    <a:pt x="1302" y="145"/>
                  </a:cubicBezTo>
                  <a:cubicBezTo>
                    <a:pt x="768" y="328"/>
                    <a:pt x="349" y="722"/>
                    <a:pt x="155" y="1224"/>
                  </a:cubicBezTo>
                  <a:cubicBezTo>
                    <a:pt x="0" y="1572"/>
                    <a:pt x="0" y="2095"/>
                    <a:pt x="0" y="2965"/>
                  </a:cubicBezTo>
                  <a:lnTo>
                    <a:pt x="0" y="16292"/>
                  </a:lnTo>
                  <a:lnTo>
                    <a:pt x="5645" y="21600"/>
                  </a:lnTo>
                  <a:lnTo>
                    <a:pt x="18447" y="21600"/>
                  </a:lnTo>
                  <a:cubicBezTo>
                    <a:pt x="19372" y="21600"/>
                    <a:pt x="19924" y="21600"/>
                    <a:pt x="20294" y="21455"/>
                  </a:cubicBezTo>
                  <a:cubicBezTo>
                    <a:pt x="20827" y="21272"/>
                    <a:pt x="21251" y="20878"/>
                    <a:pt x="21445" y="20376"/>
                  </a:cubicBezTo>
                  <a:cubicBezTo>
                    <a:pt x="21600" y="20028"/>
                    <a:pt x="21600" y="19509"/>
                    <a:pt x="21600" y="18639"/>
                  </a:cubicBezTo>
                  <a:lnTo>
                    <a:pt x="21600" y="2965"/>
                  </a:lnTo>
                  <a:cubicBezTo>
                    <a:pt x="21600" y="2095"/>
                    <a:pt x="21600" y="1572"/>
                    <a:pt x="21445" y="1224"/>
                  </a:cubicBezTo>
                  <a:cubicBezTo>
                    <a:pt x="21251" y="722"/>
                    <a:pt x="20827" y="328"/>
                    <a:pt x="20294" y="145"/>
                  </a:cubicBezTo>
                  <a:cubicBezTo>
                    <a:pt x="19924" y="0"/>
                    <a:pt x="19372" y="0"/>
                    <a:pt x="18447" y="0"/>
                  </a:cubicBezTo>
                  <a:lnTo>
                    <a:pt x="3153" y="0"/>
                  </a:lnTo>
                  <a:close/>
                </a:path>
              </a:pathLst>
            </a:custGeom>
            <a:gradFill>
              <a:gsLst>
                <a:gs pos="100000">
                  <a:schemeClr val="accent2"/>
                </a:gs>
                <a:gs pos="0">
                  <a:schemeClr val="accent2">
                    <a:lumMod val="60000"/>
                    <a:lumOff val="40000"/>
                  </a:schemeClr>
                </a:gs>
              </a:gsLst>
              <a:lin ang="2707316"/>
            </a:gradFill>
            <a:ln w="12700">
              <a:miter lim="400000"/>
            </a:ln>
          </p:spPr>
          <p:txBody>
            <a:bodyPr lIns="91440" tIns="0" rIns="91440" bIns="137160" anchor="ctr"/>
            <a:lstStyle/>
            <a:p>
              <a:pPr algn="ctr" defTabSz="1528703">
                <a:lnSpc>
                  <a:spcPts val="1500"/>
                </a:lnSpc>
              </a:pPr>
              <a:r>
                <a:rPr lang="en-US" sz="1000" dirty="0">
                  <a:solidFill>
                    <a:schemeClr val="bg1"/>
                  </a:solidFill>
                  <a:latin typeface="Montserrat" panose="00000500000000000000" pitchFamily="50" charset="0"/>
                </a:rPr>
                <a:t>Integration with chat bots</a:t>
              </a:r>
              <a:endParaRPr sz="1000" dirty="0">
                <a:solidFill>
                  <a:schemeClr val="bg1"/>
                </a:solidFill>
                <a:latin typeface="Montserrat" panose="00000500000000000000" pitchFamily="50" charset="0"/>
              </a:endParaRPr>
            </a:p>
          </p:txBody>
        </p:sp>
        <p:sp>
          <p:nvSpPr>
            <p:cNvPr id="57" name="Shape">
              <a:extLst>
                <a:ext uri="{FF2B5EF4-FFF2-40B4-BE49-F238E27FC236}">
                  <a16:creationId xmlns:a16="http://schemas.microsoft.com/office/drawing/2014/main" id="{8FD1C324-D711-4ACF-B7F9-19BFFC046AE8}"/>
                </a:ext>
              </a:extLst>
            </p:cNvPr>
            <p:cNvSpPr/>
            <p:nvPr/>
          </p:nvSpPr>
          <p:spPr>
            <a:xfrm rot="10800000">
              <a:off x="1799939" y="3485140"/>
              <a:ext cx="286982" cy="3006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9551"/>
                  </a:lnTo>
                  <a:cubicBezTo>
                    <a:pt x="0" y="13090"/>
                    <a:pt x="1" y="15203"/>
                    <a:pt x="592" y="16619"/>
                  </a:cubicBezTo>
                  <a:cubicBezTo>
                    <a:pt x="1335" y="18660"/>
                    <a:pt x="2940" y="20265"/>
                    <a:pt x="4981" y="21008"/>
                  </a:cubicBezTo>
                  <a:cubicBezTo>
                    <a:pt x="6397" y="21599"/>
                    <a:pt x="8526" y="21600"/>
                    <a:pt x="12066" y="21600"/>
                  </a:cubicBezTo>
                  <a:lnTo>
                    <a:pt x="21600" y="21600"/>
                  </a:lnTo>
                  <a:lnTo>
                    <a:pt x="0" y="0"/>
                  </a:lnTo>
                  <a:close/>
                </a:path>
              </a:pathLst>
            </a:custGeom>
            <a:solidFill>
              <a:schemeClr val="tx2">
                <a:alpha val="30000"/>
              </a:schemeClr>
            </a:solidFill>
            <a:ln w="12700">
              <a:miter lim="400000"/>
            </a:ln>
          </p:spPr>
          <p:txBody>
            <a:bodyPr lIns="0" tIns="0" rIns="0" bIns="137160" anchor="ctr"/>
            <a:lstStyle/>
            <a:p>
              <a:pPr defTabSz="1528703">
                <a:defRPr sz="5400" b="0">
                  <a:solidFill>
                    <a:srgbClr val="FFFFFF"/>
                  </a:solidFill>
                  <a:latin typeface="+mn-lt"/>
                  <a:ea typeface="+mn-ea"/>
                  <a:cs typeface="+mn-cs"/>
                  <a:sym typeface="Helvetica Neue Medium"/>
                </a:defRPr>
              </a:pPr>
              <a:endParaRPr>
                <a:solidFill>
                  <a:schemeClr val="bg1"/>
                </a:solidFill>
              </a:endParaRPr>
            </a:p>
          </p:txBody>
        </p:sp>
      </p:grpSp>
      <p:grpSp>
        <p:nvGrpSpPr>
          <p:cNvPr id="58" name="Group 57">
            <a:extLst>
              <a:ext uri="{FF2B5EF4-FFF2-40B4-BE49-F238E27FC236}">
                <a16:creationId xmlns:a16="http://schemas.microsoft.com/office/drawing/2014/main" id="{57A60DCF-4E3B-4C8B-B5A4-750F49452CC6}"/>
              </a:ext>
            </a:extLst>
          </p:cNvPr>
          <p:cNvGrpSpPr/>
          <p:nvPr/>
        </p:nvGrpSpPr>
        <p:grpSpPr>
          <a:xfrm>
            <a:off x="9851733" y="3341142"/>
            <a:ext cx="927238" cy="931296"/>
            <a:chOff x="1799356" y="2561611"/>
            <a:chExt cx="1098134" cy="1224203"/>
          </a:xfrm>
        </p:grpSpPr>
        <p:sp>
          <p:nvSpPr>
            <p:cNvPr id="59" name="Shape">
              <a:extLst>
                <a:ext uri="{FF2B5EF4-FFF2-40B4-BE49-F238E27FC236}">
                  <a16:creationId xmlns:a16="http://schemas.microsoft.com/office/drawing/2014/main" id="{B437ACB2-75FC-4802-B272-28086C103C7D}"/>
                </a:ext>
              </a:extLst>
            </p:cNvPr>
            <p:cNvSpPr/>
            <p:nvPr/>
          </p:nvSpPr>
          <p:spPr>
            <a:xfrm>
              <a:off x="1799356" y="2561611"/>
              <a:ext cx="1098134" cy="1223515"/>
            </a:xfrm>
            <a:custGeom>
              <a:avLst/>
              <a:gdLst/>
              <a:ahLst/>
              <a:cxnLst>
                <a:cxn ang="0">
                  <a:pos x="wd2" y="hd2"/>
                </a:cxn>
                <a:cxn ang="5400000">
                  <a:pos x="wd2" y="hd2"/>
                </a:cxn>
                <a:cxn ang="10800000">
                  <a:pos x="wd2" y="hd2"/>
                </a:cxn>
                <a:cxn ang="16200000">
                  <a:pos x="wd2" y="hd2"/>
                </a:cxn>
              </a:cxnLst>
              <a:rect l="0" t="0" r="r" b="b"/>
              <a:pathLst>
                <a:path w="21600" h="21600" extrusionOk="0">
                  <a:moveTo>
                    <a:pt x="3153" y="0"/>
                  </a:moveTo>
                  <a:cubicBezTo>
                    <a:pt x="2228" y="0"/>
                    <a:pt x="1672" y="0"/>
                    <a:pt x="1302" y="145"/>
                  </a:cubicBezTo>
                  <a:cubicBezTo>
                    <a:pt x="768" y="328"/>
                    <a:pt x="349" y="722"/>
                    <a:pt x="155" y="1224"/>
                  </a:cubicBezTo>
                  <a:cubicBezTo>
                    <a:pt x="0" y="1572"/>
                    <a:pt x="0" y="2095"/>
                    <a:pt x="0" y="2965"/>
                  </a:cubicBezTo>
                  <a:lnTo>
                    <a:pt x="0" y="16292"/>
                  </a:lnTo>
                  <a:lnTo>
                    <a:pt x="5645" y="21600"/>
                  </a:lnTo>
                  <a:lnTo>
                    <a:pt x="18447" y="21600"/>
                  </a:lnTo>
                  <a:cubicBezTo>
                    <a:pt x="19372" y="21600"/>
                    <a:pt x="19924" y="21600"/>
                    <a:pt x="20294" y="21455"/>
                  </a:cubicBezTo>
                  <a:cubicBezTo>
                    <a:pt x="20827" y="21272"/>
                    <a:pt x="21251" y="20878"/>
                    <a:pt x="21445" y="20376"/>
                  </a:cubicBezTo>
                  <a:cubicBezTo>
                    <a:pt x="21600" y="20028"/>
                    <a:pt x="21600" y="19509"/>
                    <a:pt x="21600" y="18639"/>
                  </a:cubicBezTo>
                  <a:lnTo>
                    <a:pt x="21600" y="2965"/>
                  </a:lnTo>
                  <a:cubicBezTo>
                    <a:pt x="21600" y="2095"/>
                    <a:pt x="21600" y="1572"/>
                    <a:pt x="21445" y="1224"/>
                  </a:cubicBezTo>
                  <a:cubicBezTo>
                    <a:pt x="21251" y="722"/>
                    <a:pt x="20827" y="328"/>
                    <a:pt x="20294" y="145"/>
                  </a:cubicBezTo>
                  <a:cubicBezTo>
                    <a:pt x="19924" y="0"/>
                    <a:pt x="19372" y="0"/>
                    <a:pt x="18447" y="0"/>
                  </a:cubicBezTo>
                  <a:lnTo>
                    <a:pt x="3153" y="0"/>
                  </a:lnTo>
                  <a:close/>
                </a:path>
              </a:pathLst>
            </a:custGeom>
            <a:gradFill>
              <a:gsLst>
                <a:gs pos="100000">
                  <a:schemeClr val="accent2"/>
                </a:gs>
                <a:gs pos="0">
                  <a:schemeClr val="accent2">
                    <a:lumMod val="60000"/>
                    <a:lumOff val="40000"/>
                  </a:schemeClr>
                </a:gs>
              </a:gsLst>
              <a:lin ang="2707316"/>
            </a:gradFill>
            <a:ln w="12700">
              <a:miter lim="400000"/>
            </a:ln>
          </p:spPr>
          <p:txBody>
            <a:bodyPr lIns="91440" tIns="0" rIns="91440" bIns="137160" anchor="ctr"/>
            <a:lstStyle/>
            <a:p>
              <a:pPr algn="ctr" defTabSz="1528703">
                <a:lnSpc>
                  <a:spcPts val="1500"/>
                </a:lnSpc>
                <a:defRPr sz="5400" b="0">
                  <a:solidFill>
                    <a:srgbClr val="FFFFFF"/>
                  </a:solidFill>
                  <a:latin typeface="+mn-lt"/>
                  <a:ea typeface="+mn-ea"/>
                  <a:cs typeface="+mn-cs"/>
                  <a:sym typeface="Helvetica Neue Medium"/>
                </a:defRPr>
              </a:pPr>
              <a:r>
                <a:rPr lang="en-US" sz="1000" dirty="0">
                  <a:solidFill>
                    <a:schemeClr val="bg1"/>
                  </a:solidFill>
                  <a:latin typeface="Montserrat" panose="00000500000000000000" pitchFamily="50" charset="0"/>
                </a:rPr>
                <a:t>Creating Wishlist</a:t>
              </a:r>
              <a:endParaRPr sz="1000" dirty="0">
                <a:solidFill>
                  <a:schemeClr val="bg1"/>
                </a:solidFill>
                <a:latin typeface="Montserrat" panose="00000500000000000000" pitchFamily="50" charset="0"/>
              </a:endParaRPr>
            </a:p>
          </p:txBody>
        </p:sp>
        <p:sp>
          <p:nvSpPr>
            <p:cNvPr id="60" name="Shape">
              <a:extLst>
                <a:ext uri="{FF2B5EF4-FFF2-40B4-BE49-F238E27FC236}">
                  <a16:creationId xmlns:a16="http://schemas.microsoft.com/office/drawing/2014/main" id="{207765F3-E12A-4085-A722-179042E4A94E}"/>
                </a:ext>
              </a:extLst>
            </p:cNvPr>
            <p:cNvSpPr/>
            <p:nvPr/>
          </p:nvSpPr>
          <p:spPr>
            <a:xfrm rot="10800000">
              <a:off x="1799939" y="3485140"/>
              <a:ext cx="286982" cy="3006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9551"/>
                  </a:lnTo>
                  <a:cubicBezTo>
                    <a:pt x="0" y="13090"/>
                    <a:pt x="1" y="15203"/>
                    <a:pt x="592" y="16619"/>
                  </a:cubicBezTo>
                  <a:cubicBezTo>
                    <a:pt x="1335" y="18660"/>
                    <a:pt x="2940" y="20265"/>
                    <a:pt x="4981" y="21008"/>
                  </a:cubicBezTo>
                  <a:cubicBezTo>
                    <a:pt x="6397" y="21599"/>
                    <a:pt x="8526" y="21600"/>
                    <a:pt x="12066" y="21600"/>
                  </a:cubicBezTo>
                  <a:lnTo>
                    <a:pt x="21600" y="21600"/>
                  </a:lnTo>
                  <a:lnTo>
                    <a:pt x="0" y="0"/>
                  </a:lnTo>
                  <a:close/>
                </a:path>
              </a:pathLst>
            </a:custGeom>
            <a:solidFill>
              <a:schemeClr val="tx2">
                <a:alpha val="30000"/>
              </a:schemeClr>
            </a:solidFill>
            <a:ln w="12700">
              <a:miter lim="400000"/>
            </a:ln>
          </p:spPr>
          <p:txBody>
            <a:bodyPr lIns="0" tIns="0" rIns="0" bIns="137160" anchor="ctr"/>
            <a:lstStyle/>
            <a:p>
              <a:pPr defTabSz="1528703">
                <a:defRPr sz="5400" b="0">
                  <a:solidFill>
                    <a:srgbClr val="FFFFFF"/>
                  </a:solidFill>
                  <a:latin typeface="+mn-lt"/>
                  <a:ea typeface="+mn-ea"/>
                  <a:cs typeface="+mn-cs"/>
                  <a:sym typeface="Helvetica Neue Medium"/>
                </a:defRPr>
              </a:pPr>
              <a:endParaRPr>
                <a:solidFill>
                  <a:schemeClr val="bg1"/>
                </a:solidFill>
              </a:endParaRPr>
            </a:p>
          </p:txBody>
        </p:sp>
      </p:grpSp>
      <p:grpSp>
        <p:nvGrpSpPr>
          <p:cNvPr id="63" name="Group 62">
            <a:extLst>
              <a:ext uri="{FF2B5EF4-FFF2-40B4-BE49-F238E27FC236}">
                <a16:creationId xmlns:a16="http://schemas.microsoft.com/office/drawing/2014/main" id="{6E33CF50-42B8-45F7-9A0C-8D22EC0C0956}"/>
              </a:ext>
            </a:extLst>
          </p:cNvPr>
          <p:cNvGrpSpPr/>
          <p:nvPr/>
        </p:nvGrpSpPr>
        <p:grpSpPr>
          <a:xfrm>
            <a:off x="8306244" y="4133036"/>
            <a:ext cx="1030162" cy="931296"/>
            <a:chOff x="1799356" y="2561611"/>
            <a:chExt cx="1098134" cy="1224203"/>
          </a:xfrm>
        </p:grpSpPr>
        <p:sp>
          <p:nvSpPr>
            <p:cNvPr id="64" name="Shape">
              <a:extLst>
                <a:ext uri="{FF2B5EF4-FFF2-40B4-BE49-F238E27FC236}">
                  <a16:creationId xmlns:a16="http://schemas.microsoft.com/office/drawing/2014/main" id="{FEC11927-9631-4736-86A2-0D1B94E3E84B}"/>
                </a:ext>
              </a:extLst>
            </p:cNvPr>
            <p:cNvSpPr/>
            <p:nvPr/>
          </p:nvSpPr>
          <p:spPr>
            <a:xfrm>
              <a:off x="1799356" y="2561611"/>
              <a:ext cx="1098134" cy="1223515"/>
            </a:xfrm>
            <a:custGeom>
              <a:avLst/>
              <a:gdLst/>
              <a:ahLst/>
              <a:cxnLst>
                <a:cxn ang="0">
                  <a:pos x="wd2" y="hd2"/>
                </a:cxn>
                <a:cxn ang="5400000">
                  <a:pos x="wd2" y="hd2"/>
                </a:cxn>
                <a:cxn ang="10800000">
                  <a:pos x="wd2" y="hd2"/>
                </a:cxn>
                <a:cxn ang="16200000">
                  <a:pos x="wd2" y="hd2"/>
                </a:cxn>
              </a:cxnLst>
              <a:rect l="0" t="0" r="r" b="b"/>
              <a:pathLst>
                <a:path w="21600" h="21600" extrusionOk="0">
                  <a:moveTo>
                    <a:pt x="3153" y="0"/>
                  </a:moveTo>
                  <a:cubicBezTo>
                    <a:pt x="2228" y="0"/>
                    <a:pt x="1672" y="0"/>
                    <a:pt x="1302" y="145"/>
                  </a:cubicBezTo>
                  <a:cubicBezTo>
                    <a:pt x="768" y="328"/>
                    <a:pt x="349" y="722"/>
                    <a:pt x="155" y="1224"/>
                  </a:cubicBezTo>
                  <a:cubicBezTo>
                    <a:pt x="0" y="1572"/>
                    <a:pt x="0" y="2095"/>
                    <a:pt x="0" y="2965"/>
                  </a:cubicBezTo>
                  <a:lnTo>
                    <a:pt x="0" y="16292"/>
                  </a:lnTo>
                  <a:lnTo>
                    <a:pt x="5645" y="21600"/>
                  </a:lnTo>
                  <a:lnTo>
                    <a:pt x="18447" y="21600"/>
                  </a:lnTo>
                  <a:cubicBezTo>
                    <a:pt x="19372" y="21600"/>
                    <a:pt x="19924" y="21600"/>
                    <a:pt x="20294" y="21455"/>
                  </a:cubicBezTo>
                  <a:cubicBezTo>
                    <a:pt x="20827" y="21272"/>
                    <a:pt x="21251" y="20878"/>
                    <a:pt x="21445" y="20376"/>
                  </a:cubicBezTo>
                  <a:cubicBezTo>
                    <a:pt x="21600" y="20028"/>
                    <a:pt x="21600" y="19509"/>
                    <a:pt x="21600" y="18639"/>
                  </a:cubicBezTo>
                  <a:lnTo>
                    <a:pt x="21600" y="2965"/>
                  </a:lnTo>
                  <a:cubicBezTo>
                    <a:pt x="21600" y="2095"/>
                    <a:pt x="21600" y="1572"/>
                    <a:pt x="21445" y="1224"/>
                  </a:cubicBezTo>
                  <a:cubicBezTo>
                    <a:pt x="21251" y="722"/>
                    <a:pt x="20827" y="328"/>
                    <a:pt x="20294" y="145"/>
                  </a:cubicBezTo>
                  <a:cubicBezTo>
                    <a:pt x="19924" y="0"/>
                    <a:pt x="19372" y="0"/>
                    <a:pt x="18447" y="0"/>
                  </a:cubicBezTo>
                  <a:lnTo>
                    <a:pt x="3153" y="0"/>
                  </a:lnTo>
                  <a:close/>
                </a:path>
              </a:pathLst>
            </a:custGeom>
            <a:gradFill>
              <a:gsLst>
                <a:gs pos="100000">
                  <a:schemeClr val="accent2"/>
                </a:gs>
                <a:gs pos="0">
                  <a:schemeClr val="accent2">
                    <a:lumMod val="60000"/>
                    <a:lumOff val="40000"/>
                  </a:schemeClr>
                </a:gs>
              </a:gsLst>
              <a:lin ang="2707316"/>
            </a:gradFill>
            <a:ln w="12700">
              <a:miter lim="400000"/>
            </a:ln>
          </p:spPr>
          <p:txBody>
            <a:bodyPr lIns="91440" tIns="0" rIns="91440" bIns="137160" anchor="ctr"/>
            <a:lstStyle/>
            <a:p>
              <a:pPr algn="ctr" defTabSz="1528703">
                <a:lnSpc>
                  <a:spcPts val="1500"/>
                </a:lnSpc>
                <a:defRPr sz="5400" b="0">
                  <a:solidFill>
                    <a:srgbClr val="FFFFFF"/>
                  </a:solidFill>
                  <a:latin typeface="+mn-lt"/>
                  <a:ea typeface="+mn-ea"/>
                  <a:cs typeface="+mn-cs"/>
                  <a:sym typeface="Helvetica Neue Medium"/>
                </a:defRPr>
              </a:pPr>
              <a:r>
                <a:rPr lang="en-US" sz="1000" dirty="0">
                  <a:solidFill>
                    <a:schemeClr val="bg1"/>
                  </a:solidFill>
                  <a:latin typeface="Montserrat" panose="00000500000000000000" pitchFamily="50" charset="0"/>
                </a:rPr>
                <a:t>Token free identification</a:t>
              </a:r>
              <a:endParaRPr sz="1000" dirty="0">
                <a:solidFill>
                  <a:schemeClr val="bg1"/>
                </a:solidFill>
                <a:latin typeface="Montserrat" panose="00000500000000000000" pitchFamily="50" charset="0"/>
              </a:endParaRPr>
            </a:p>
          </p:txBody>
        </p:sp>
        <p:sp>
          <p:nvSpPr>
            <p:cNvPr id="65" name="Shape">
              <a:extLst>
                <a:ext uri="{FF2B5EF4-FFF2-40B4-BE49-F238E27FC236}">
                  <a16:creationId xmlns:a16="http://schemas.microsoft.com/office/drawing/2014/main" id="{92A92F31-6597-45E3-A427-55B5C3CC1493}"/>
                </a:ext>
              </a:extLst>
            </p:cNvPr>
            <p:cNvSpPr/>
            <p:nvPr/>
          </p:nvSpPr>
          <p:spPr>
            <a:xfrm rot="10800000">
              <a:off x="1799939" y="3485140"/>
              <a:ext cx="286982" cy="3006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9551"/>
                  </a:lnTo>
                  <a:cubicBezTo>
                    <a:pt x="0" y="13090"/>
                    <a:pt x="1" y="15203"/>
                    <a:pt x="592" y="16619"/>
                  </a:cubicBezTo>
                  <a:cubicBezTo>
                    <a:pt x="1335" y="18660"/>
                    <a:pt x="2940" y="20265"/>
                    <a:pt x="4981" y="21008"/>
                  </a:cubicBezTo>
                  <a:cubicBezTo>
                    <a:pt x="6397" y="21599"/>
                    <a:pt x="8526" y="21600"/>
                    <a:pt x="12066" y="21600"/>
                  </a:cubicBezTo>
                  <a:lnTo>
                    <a:pt x="21600" y="21600"/>
                  </a:lnTo>
                  <a:lnTo>
                    <a:pt x="0" y="0"/>
                  </a:lnTo>
                  <a:close/>
                </a:path>
              </a:pathLst>
            </a:custGeom>
            <a:solidFill>
              <a:schemeClr val="tx2">
                <a:alpha val="30000"/>
              </a:schemeClr>
            </a:solidFill>
            <a:ln w="12700">
              <a:miter lim="400000"/>
            </a:ln>
          </p:spPr>
          <p:txBody>
            <a:bodyPr lIns="0" tIns="0" rIns="0" bIns="137160" anchor="ctr"/>
            <a:lstStyle/>
            <a:p>
              <a:pPr defTabSz="1528703">
                <a:defRPr sz="5400" b="0">
                  <a:solidFill>
                    <a:srgbClr val="FFFFFF"/>
                  </a:solidFill>
                  <a:latin typeface="+mn-lt"/>
                  <a:ea typeface="+mn-ea"/>
                  <a:cs typeface="+mn-cs"/>
                  <a:sym typeface="Helvetica Neue Medium"/>
                </a:defRPr>
              </a:pPr>
              <a:endParaRPr>
                <a:solidFill>
                  <a:schemeClr val="bg1"/>
                </a:solidFill>
              </a:endParaRPr>
            </a:p>
          </p:txBody>
        </p:sp>
      </p:grpSp>
      <p:sp>
        <p:nvSpPr>
          <p:cNvPr id="67" name="TextBox 66">
            <a:extLst>
              <a:ext uri="{FF2B5EF4-FFF2-40B4-BE49-F238E27FC236}">
                <a16:creationId xmlns:a16="http://schemas.microsoft.com/office/drawing/2014/main" id="{285199A8-2074-4E2C-9A8A-A3A635BD92CB}"/>
              </a:ext>
            </a:extLst>
          </p:cNvPr>
          <p:cNvSpPr txBox="1"/>
          <p:nvPr/>
        </p:nvSpPr>
        <p:spPr>
          <a:xfrm>
            <a:off x="781321" y="537014"/>
            <a:ext cx="5022850" cy="1107996"/>
          </a:xfrm>
          <a:prstGeom prst="rect">
            <a:avLst/>
          </a:prstGeom>
          <a:noFill/>
        </p:spPr>
        <p:txBody>
          <a:bodyPr wrap="none" lIns="182880" tIns="91440" rIns="182880" bIns="91440" rtlCol="0" anchor="ctr" anchorCtr="0">
            <a:spAutoFit/>
          </a:bodyPr>
          <a:lstStyle/>
          <a:p>
            <a:r>
              <a:rPr lang="en-US" sz="3000" b="1" dirty="0">
                <a:gradFill flip="none" rotWithShape="1">
                  <a:gsLst>
                    <a:gs pos="0">
                      <a:schemeClr val="tx2">
                        <a:lumMod val="60000"/>
                        <a:lumOff val="40000"/>
                      </a:schemeClr>
                    </a:gs>
                    <a:gs pos="100000">
                      <a:schemeClr val="tx2"/>
                    </a:gs>
                  </a:gsLst>
                  <a:lin ang="5400000" scaled="0"/>
                  <a:tileRect/>
                </a:gradFill>
                <a:latin typeface="Montserrat" panose="00000500000000000000" pitchFamily="50" charset="0"/>
              </a:rPr>
              <a:t>PRODUCT EVOLUTION </a:t>
            </a:r>
          </a:p>
          <a:p>
            <a:r>
              <a:rPr lang="en-US" sz="3000" b="1" dirty="0">
                <a:gradFill flip="none" rotWithShape="1">
                  <a:gsLst>
                    <a:gs pos="0">
                      <a:schemeClr val="tx2">
                        <a:lumMod val="60000"/>
                        <a:lumOff val="40000"/>
                      </a:schemeClr>
                    </a:gs>
                    <a:gs pos="100000">
                      <a:schemeClr val="tx2"/>
                    </a:gs>
                  </a:gsLst>
                  <a:lin ang="5400000" scaled="0"/>
                  <a:tileRect/>
                </a:gradFill>
                <a:latin typeface="Montserrat" panose="00000500000000000000" pitchFamily="50" charset="0"/>
              </a:rPr>
              <a:t>CANVAS</a:t>
            </a:r>
          </a:p>
        </p:txBody>
      </p:sp>
    </p:spTree>
    <p:extLst>
      <p:ext uri="{BB962C8B-B14F-4D97-AF65-F5344CB8AC3E}">
        <p14:creationId xmlns:p14="http://schemas.microsoft.com/office/powerpoint/2010/main" val="2569533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par>
                                <p:cTn id="8" presetID="16" presetClass="entr" presetSubtype="42"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outHorizontal)">
                                      <p:cBhvr>
                                        <p:cTn id="10" dur="1000"/>
                                        <p:tgtEl>
                                          <p:spTgt spid="15"/>
                                        </p:tgtEl>
                                      </p:cBhvr>
                                    </p:animEffect>
                                  </p:childTnLst>
                                </p:cTn>
                              </p:par>
                              <p:par>
                                <p:cTn id="11" presetID="16" presetClass="entr" presetSubtype="42" fill="hold" grpId="0" nodeType="withEffect">
                                  <p:stCondLst>
                                    <p:cond delay="750"/>
                                  </p:stCondLst>
                                  <p:childTnLst>
                                    <p:set>
                                      <p:cBhvr>
                                        <p:cTn id="12" dur="1" fill="hold">
                                          <p:stCondLst>
                                            <p:cond delay="0"/>
                                          </p:stCondLst>
                                        </p:cTn>
                                        <p:tgtEl>
                                          <p:spTgt spid="14"/>
                                        </p:tgtEl>
                                        <p:attrNameLst>
                                          <p:attrName>style.visibility</p:attrName>
                                        </p:attrNameLst>
                                      </p:cBhvr>
                                      <p:to>
                                        <p:strVal val="visible"/>
                                      </p:to>
                                    </p:set>
                                    <p:animEffect transition="in" filter="barn(outHorizontal)">
                                      <p:cBhvr>
                                        <p:cTn id="13" dur="1000"/>
                                        <p:tgtEl>
                                          <p:spTgt spid="14"/>
                                        </p:tgtEl>
                                      </p:cBhvr>
                                    </p:animEffect>
                                  </p:childTnLst>
                                </p:cTn>
                              </p:par>
                              <p:par>
                                <p:cTn id="14" presetID="16" presetClass="entr" presetSubtype="42" fill="hold" grpId="0" nodeType="withEffect">
                                  <p:stCondLst>
                                    <p:cond delay="1500"/>
                                  </p:stCondLst>
                                  <p:childTnLst>
                                    <p:set>
                                      <p:cBhvr>
                                        <p:cTn id="15" dur="1" fill="hold">
                                          <p:stCondLst>
                                            <p:cond delay="0"/>
                                          </p:stCondLst>
                                        </p:cTn>
                                        <p:tgtEl>
                                          <p:spTgt spid="13"/>
                                        </p:tgtEl>
                                        <p:attrNameLst>
                                          <p:attrName>style.visibility</p:attrName>
                                        </p:attrNameLst>
                                      </p:cBhvr>
                                      <p:to>
                                        <p:strVal val="visible"/>
                                      </p:to>
                                    </p:set>
                                    <p:animEffect transition="in" filter="barn(outHorizontal)">
                                      <p:cBhvr>
                                        <p:cTn id="16" dur="1000"/>
                                        <p:tgtEl>
                                          <p:spTgt spid="13"/>
                                        </p:tgtEl>
                                      </p:cBhvr>
                                    </p:animEffect>
                                  </p:childTnLst>
                                </p:cTn>
                              </p:par>
                              <p:par>
                                <p:cTn id="17" presetID="12" presetClass="entr" presetSubtype="4" fill="hold" grpId="0" nodeType="withEffect">
                                  <p:stCondLst>
                                    <p:cond delay="75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750"/>
                                        <p:tgtEl>
                                          <p:spTgt spid="23"/>
                                        </p:tgtEl>
                                        <p:attrNameLst>
                                          <p:attrName>ppt_y</p:attrName>
                                        </p:attrNameLst>
                                      </p:cBhvr>
                                      <p:tavLst>
                                        <p:tav tm="0">
                                          <p:val>
                                            <p:strVal val="#ppt_y+#ppt_h*1.125000"/>
                                          </p:val>
                                        </p:tav>
                                        <p:tav tm="100000">
                                          <p:val>
                                            <p:strVal val="#ppt_y"/>
                                          </p:val>
                                        </p:tav>
                                      </p:tavLst>
                                    </p:anim>
                                    <p:animEffect transition="in" filter="wipe(up)">
                                      <p:cBhvr>
                                        <p:cTn id="20" dur="750"/>
                                        <p:tgtEl>
                                          <p:spTgt spid="23"/>
                                        </p:tgtEl>
                                      </p:cBhvr>
                                    </p:animEffect>
                                  </p:childTnLst>
                                </p:cTn>
                              </p:par>
                              <p:par>
                                <p:cTn id="21" presetID="12" presetClass="entr" presetSubtype="1" fill="hold" grpId="0" nodeType="withEffect">
                                  <p:stCondLst>
                                    <p:cond delay="75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750"/>
                                        <p:tgtEl>
                                          <p:spTgt spid="25"/>
                                        </p:tgtEl>
                                        <p:attrNameLst>
                                          <p:attrName>ppt_y</p:attrName>
                                        </p:attrNameLst>
                                      </p:cBhvr>
                                      <p:tavLst>
                                        <p:tav tm="0">
                                          <p:val>
                                            <p:strVal val="#ppt_y-#ppt_h*1.125000"/>
                                          </p:val>
                                        </p:tav>
                                        <p:tav tm="100000">
                                          <p:val>
                                            <p:strVal val="#ppt_y"/>
                                          </p:val>
                                        </p:tav>
                                      </p:tavLst>
                                    </p:anim>
                                    <p:animEffect transition="in" filter="wipe(down)">
                                      <p:cBhvr>
                                        <p:cTn id="24" dur="750"/>
                                        <p:tgtEl>
                                          <p:spTgt spid="25"/>
                                        </p:tgtEl>
                                      </p:cBhvr>
                                    </p:animEffect>
                                  </p:childTnLst>
                                </p:cTn>
                              </p:par>
                              <p:par>
                                <p:cTn id="25" presetID="12" presetClass="entr" presetSubtype="4" fill="hold" grpId="0" nodeType="withEffect">
                                  <p:stCondLst>
                                    <p:cond delay="150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750"/>
                                        <p:tgtEl>
                                          <p:spTgt spid="26"/>
                                        </p:tgtEl>
                                        <p:attrNameLst>
                                          <p:attrName>ppt_y</p:attrName>
                                        </p:attrNameLst>
                                      </p:cBhvr>
                                      <p:tavLst>
                                        <p:tav tm="0">
                                          <p:val>
                                            <p:strVal val="#ppt_y+#ppt_h*1.125000"/>
                                          </p:val>
                                        </p:tav>
                                        <p:tav tm="100000">
                                          <p:val>
                                            <p:strVal val="#ppt_y"/>
                                          </p:val>
                                        </p:tav>
                                      </p:tavLst>
                                    </p:anim>
                                    <p:animEffect transition="in" filter="wipe(up)">
                                      <p:cBhvr>
                                        <p:cTn id="28" dur="750"/>
                                        <p:tgtEl>
                                          <p:spTgt spid="26"/>
                                        </p:tgtEl>
                                      </p:cBhvr>
                                    </p:animEffect>
                                  </p:childTnLst>
                                </p:cTn>
                              </p:par>
                              <p:par>
                                <p:cTn id="29" presetID="12" presetClass="entr" presetSubtype="1" fill="hold" grpId="0" nodeType="withEffect">
                                  <p:stCondLst>
                                    <p:cond delay="150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750"/>
                                        <p:tgtEl>
                                          <p:spTgt spid="27"/>
                                        </p:tgtEl>
                                        <p:attrNameLst>
                                          <p:attrName>ppt_y</p:attrName>
                                        </p:attrNameLst>
                                      </p:cBhvr>
                                      <p:tavLst>
                                        <p:tav tm="0">
                                          <p:val>
                                            <p:strVal val="#ppt_y-#ppt_h*1.125000"/>
                                          </p:val>
                                        </p:tav>
                                        <p:tav tm="100000">
                                          <p:val>
                                            <p:strVal val="#ppt_y"/>
                                          </p:val>
                                        </p:tav>
                                      </p:tavLst>
                                    </p:anim>
                                    <p:animEffect transition="in" filter="wipe(down)">
                                      <p:cBhvr>
                                        <p:cTn id="32" dur="750"/>
                                        <p:tgtEl>
                                          <p:spTgt spid="27"/>
                                        </p:tgtEl>
                                      </p:cBhvr>
                                    </p:animEffect>
                                  </p:childTnLst>
                                </p:cTn>
                              </p:par>
                              <p:par>
                                <p:cTn id="33" presetID="12" presetClass="entr" presetSubtype="4" fill="hold" grpId="0" nodeType="withEffect">
                                  <p:stCondLst>
                                    <p:cond delay="225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750"/>
                                        <p:tgtEl>
                                          <p:spTgt spid="28"/>
                                        </p:tgtEl>
                                        <p:attrNameLst>
                                          <p:attrName>ppt_y</p:attrName>
                                        </p:attrNameLst>
                                      </p:cBhvr>
                                      <p:tavLst>
                                        <p:tav tm="0">
                                          <p:val>
                                            <p:strVal val="#ppt_y+#ppt_h*1.125000"/>
                                          </p:val>
                                        </p:tav>
                                        <p:tav tm="100000">
                                          <p:val>
                                            <p:strVal val="#ppt_y"/>
                                          </p:val>
                                        </p:tav>
                                      </p:tavLst>
                                    </p:anim>
                                    <p:animEffect transition="in" filter="wipe(up)">
                                      <p:cBhvr>
                                        <p:cTn id="36" dur="750"/>
                                        <p:tgtEl>
                                          <p:spTgt spid="28"/>
                                        </p:tgtEl>
                                      </p:cBhvr>
                                    </p:animEffect>
                                  </p:childTnLst>
                                </p:cTn>
                              </p:par>
                              <p:par>
                                <p:cTn id="37" presetID="12" presetClass="entr" presetSubtype="1" fill="hold" grpId="0" nodeType="withEffect">
                                  <p:stCondLst>
                                    <p:cond delay="225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750"/>
                                        <p:tgtEl>
                                          <p:spTgt spid="29"/>
                                        </p:tgtEl>
                                        <p:attrNameLst>
                                          <p:attrName>ppt_y</p:attrName>
                                        </p:attrNameLst>
                                      </p:cBhvr>
                                      <p:tavLst>
                                        <p:tav tm="0">
                                          <p:val>
                                            <p:strVal val="#ppt_y-#ppt_h*1.125000"/>
                                          </p:val>
                                        </p:tav>
                                        <p:tav tm="100000">
                                          <p:val>
                                            <p:strVal val="#ppt_y"/>
                                          </p:val>
                                        </p:tav>
                                      </p:tavLst>
                                    </p:anim>
                                    <p:animEffect transition="in" filter="wipe(down)">
                                      <p:cBhvr>
                                        <p:cTn id="40" dur="750"/>
                                        <p:tgtEl>
                                          <p:spTgt spid="29"/>
                                        </p:tgtEl>
                                      </p:cBhvr>
                                    </p:animEffect>
                                  </p:childTnLst>
                                </p:cTn>
                              </p:par>
                              <p:par>
                                <p:cTn id="41" presetID="10" presetClass="entr" presetSubtype="0" fill="hold" nodeType="withEffect">
                                  <p:stCondLst>
                                    <p:cond delay="250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1000"/>
                                        <p:tgtEl>
                                          <p:spTgt spid="36"/>
                                        </p:tgtEl>
                                      </p:cBhvr>
                                    </p:animEffect>
                                  </p:childTnLst>
                                </p:cTn>
                              </p:par>
                              <p:par>
                                <p:cTn id="44" presetID="42" presetClass="path" presetSubtype="0" accel="50000" decel="50000" fill="hold" nodeType="withEffect">
                                  <p:stCondLst>
                                    <p:cond delay="2500"/>
                                  </p:stCondLst>
                                  <p:childTnLst>
                                    <p:animMotion origin="layout" path="M -0.00964 -0.01921 L 2.08333E-6 3.7037E-7 " pathEditMode="relative" rAng="0" ptsTypes="AA">
                                      <p:cBhvr>
                                        <p:cTn id="45" dur="1000" fill="hold"/>
                                        <p:tgtEl>
                                          <p:spTgt spid="36"/>
                                        </p:tgtEl>
                                        <p:attrNameLst>
                                          <p:attrName>ppt_x</p:attrName>
                                          <p:attrName>ppt_y</p:attrName>
                                        </p:attrNameLst>
                                      </p:cBhvr>
                                      <p:rCtr x="48200" y="94900"/>
                                    </p:animMotion>
                                  </p:childTnLst>
                                </p:cTn>
                              </p:par>
                              <p:par>
                                <p:cTn id="46" presetID="10" presetClass="entr" presetSubtype="0" fill="hold" nodeType="withEffect">
                                  <p:stCondLst>
                                    <p:cond delay="2600"/>
                                  </p:stCondLst>
                                  <p:childTnLst>
                                    <p:set>
                                      <p:cBhvr>
                                        <p:cTn id="47" dur="1" fill="hold">
                                          <p:stCondLst>
                                            <p:cond delay="0"/>
                                          </p:stCondLst>
                                        </p:cTn>
                                        <p:tgtEl>
                                          <p:spTgt spid="40"/>
                                        </p:tgtEl>
                                        <p:attrNameLst>
                                          <p:attrName>style.visibility</p:attrName>
                                        </p:attrNameLst>
                                      </p:cBhvr>
                                      <p:to>
                                        <p:strVal val="visible"/>
                                      </p:to>
                                    </p:set>
                                    <p:animEffect transition="in" filter="fade">
                                      <p:cBhvr>
                                        <p:cTn id="48" dur="1000"/>
                                        <p:tgtEl>
                                          <p:spTgt spid="40"/>
                                        </p:tgtEl>
                                      </p:cBhvr>
                                    </p:animEffect>
                                  </p:childTnLst>
                                </p:cTn>
                              </p:par>
                              <p:par>
                                <p:cTn id="49" presetID="42" presetClass="path" presetSubtype="0" accel="50000" decel="50000" fill="hold" nodeType="withEffect">
                                  <p:stCondLst>
                                    <p:cond delay="2600"/>
                                  </p:stCondLst>
                                  <p:childTnLst>
                                    <p:animMotion origin="layout" path="M -0.00964 -0.01921 L 2.08333E-6 3.7037E-7 " pathEditMode="relative" rAng="0" ptsTypes="AA">
                                      <p:cBhvr>
                                        <p:cTn id="50" dur="1000" fill="hold"/>
                                        <p:tgtEl>
                                          <p:spTgt spid="40"/>
                                        </p:tgtEl>
                                        <p:attrNameLst>
                                          <p:attrName>ppt_x</p:attrName>
                                          <p:attrName>ppt_y</p:attrName>
                                        </p:attrNameLst>
                                      </p:cBhvr>
                                      <p:rCtr x="48200" y="94900"/>
                                    </p:animMotion>
                                  </p:childTnLst>
                                </p:cTn>
                              </p:par>
                              <p:par>
                                <p:cTn id="51" presetID="10" presetClass="entr" presetSubtype="0" fill="hold" nodeType="withEffect">
                                  <p:stCondLst>
                                    <p:cond delay="310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1000"/>
                                        <p:tgtEl>
                                          <p:spTgt spid="49"/>
                                        </p:tgtEl>
                                      </p:cBhvr>
                                    </p:animEffect>
                                  </p:childTnLst>
                                </p:cTn>
                              </p:par>
                              <p:par>
                                <p:cTn id="54" presetID="42" presetClass="path" presetSubtype="0" accel="50000" decel="50000" fill="hold" nodeType="withEffect">
                                  <p:stCondLst>
                                    <p:cond delay="3100"/>
                                  </p:stCondLst>
                                  <p:childTnLst>
                                    <p:animMotion origin="layout" path="M -0.00964 -0.01921 L 2.08333E-6 3.7037E-7 " pathEditMode="relative" rAng="0" ptsTypes="AA">
                                      <p:cBhvr>
                                        <p:cTn id="55" dur="1000" fill="hold"/>
                                        <p:tgtEl>
                                          <p:spTgt spid="49"/>
                                        </p:tgtEl>
                                        <p:attrNameLst>
                                          <p:attrName>ppt_x</p:attrName>
                                          <p:attrName>ppt_y</p:attrName>
                                        </p:attrNameLst>
                                      </p:cBhvr>
                                      <p:rCtr x="48200" y="94900"/>
                                    </p:animMotion>
                                  </p:childTnLst>
                                </p:cTn>
                              </p:par>
                              <p:par>
                                <p:cTn id="56" presetID="10" presetClass="entr" presetSubtype="0" fill="hold" nodeType="withEffect">
                                  <p:stCondLst>
                                    <p:cond delay="300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1000"/>
                                        <p:tgtEl>
                                          <p:spTgt spid="43"/>
                                        </p:tgtEl>
                                      </p:cBhvr>
                                    </p:animEffect>
                                  </p:childTnLst>
                                </p:cTn>
                              </p:par>
                              <p:par>
                                <p:cTn id="59" presetID="42" presetClass="path" presetSubtype="0" accel="50000" decel="50000" fill="hold" nodeType="withEffect">
                                  <p:stCondLst>
                                    <p:cond delay="3000"/>
                                  </p:stCondLst>
                                  <p:childTnLst>
                                    <p:animMotion origin="layout" path="M -0.00964 -0.01921 L 2.08333E-6 3.7037E-7 " pathEditMode="relative" rAng="0" ptsTypes="AA">
                                      <p:cBhvr>
                                        <p:cTn id="60" dur="1000" fill="hold"/>
                                        <p:tgtEl>
                                          <p:spTgt spid="43"/>
                                        </p:tgtEl>
                                        <p:attrNameLst>
                                          <p:attrName>ppt_x</p:attrName>
                                          <p:attrName>ppt_y</p:attrName>
                                        </p:attrNameLst>
                                      </p:cBhvr>
                                      <p:rCtr x="48200" y="94900"/>
                                    </p:animMotion>
                                  </p:childTnLst>
                                </p:cTn>
                              </p:par>
                              <p:par>
                                <p:cTn id="61" presetID="10" presetClass="entr" presetSubtype="0" fill="hold" nodeType="withEffect">
                                  <p:stCondLst>
                                    <p:cond delay="3200"/>
                                  </p:stCondLst>
                                  <p:childTnLst>
                                    <p:set>
                                      <p:cBhvr>
                                        <p:cTn id="62" dur="1" fill="hold">
                                          <p:stCondLst>
                                            <p:cond delay="0"/>
                                          </p:stCondLst>
                                        </p:cTn>
                                        <p:tgtEl>
                                          <p:spTgt spid="52"/>
                                        </p:tgtEl>
                                        <p:attrNameLst>
                                          <p:attrName>style.visibility</p:attrName>
                                        </p:attrNameLst>
                                      </p:cBhvr>
                                      <p:to>
                                        <p:strVal val="visible"/>
                                      </p:to>
                                    </p:set>
                                    <p:animEffect transition="in" filter="fade">
                                      <p:cBhvr>
                                        <p:cTn id="63" dur="1000"/>
                                        <p:tgtEl>
                                          <p:spTgt spid="52"/>
                                        </p:tgtEl>
                                      </p:cBhvr>
                                    </p:animEffect>
                                  </p:childTnLst>
                                </p:cTn>
                              </p:par>
                              <p:par>
                                <p:cTn id="64" presetID="42" presetClass="path" presetSubtype="0" accel="50000" decel="50000" fill="hold" nodeType="withEffect">
                                  <p:stCondLst>
                                    <p:cond delay="3200"/>
                                  </p:stCondLst>
                                  <p:childTnLst>
                                    <p:animMotion origin="layout" path="M -0.00964 -0.01921 L 2.08333E-6 3.7037E-7 " pathEditMode="relative" rAng="0" ptsTypes="AA">
                                      <p:cBhvr>
                                        <p:cTn id="65" dur="1000" fill="hold"/>
                                        <p:tgtEl>
                                          <p:spTgt spid="52"/>
                                        </p:tgtEl>
                                        <p:attrNameLst>
                                          <p:attrName>ppt_x</p:attrName>
                                          <p:attrName>ppt_y</p:attrName>
                                        </p:attrNameLst>
                                      </p:cBhvr>
                                      <p:rCtr x="48200" y="94900"/>
                                    </p:animMotion>
                                  </p:childTnLst>
                                </p:cTn>
                              </p:par>
                              <p:par>
                                <p:cTn id="66" presetID="10" presetClass="entr" presetSubtype="0" fill="hold" nodeType="withEffect">
                                  <p:stCondLst>
                                    <p:cond delay="3500"/>
                                  </p:stCondLst>
                                  <p:childTnLst>
                                    <p:set>
                                      <p:cBhvr>
                                        <p:cTn id="67" dur="1" fill="hold">
                                          <p:stCondLst>
                                            <p:cond delay="0"/>
                                          </p:stCondLst>
                                        </p:cTn>
                                        <p:tgtEl>
                                          <p:spTgt spid="55"/>
                                        </p:tgtEl>
                                        <p:attrNameLst>
                                          <p:attrName>style.visibility</p:attrName>
                                        </p:attrNameLst>
                                      </p:cBhvr>
                                      <p:to>
                                        <p:strVal val="visible"/>
                                      </p:to>
                                    </p:set>
                                    <p:animEffect transition="in" filter="fade">
                                      <p:cBhvr>
                                        <p:cTn id="68" dur="1000"/>
                                        <p:tgtEl>
                                          <p:spTgt spid="55"/>
                                        </p:tgtEl>
                                      </p:cBhvr>
                                    </p:animEffect>
                                  </p:childTnLst>
                                </p:cTn>
                              </p:par>
                              <p:par>
                                <p:cTn id="69" presetID="42" presetClass="path" presetSubtype="0" accel="50000" decel="50000" fill="hold" nodeType="withEffect">
                                  <p:stCondLst>
                                    <p:cond delay="3500"/>
                                  </p:stCondLst>
                                  <p:childTnLst>
                                    <p:animMotion origin="layout" path="M -0.00964 -0.01921 L 2.08333E-6 3.7037E-7 " pathEditMode="relative" rAng="0" ptsTypes="AA">
                                      <p:cBhvr>
                                        <p:cTn id="70" dur="1000" fill="hold"/>
                                        <p:tgtEl>
                                          <p:spTgt spid="55"/>
                                        </p:tgtEl>
                                        <p:attrNameLst>
                                          <p:attrName>ppt_x</p:attrName>
                                          <p:attrName>ppt_y</p:attrName>
                                        </p:attrNameLst>
                                      </p:cBhvr>
                                      <p:rCtr x="48200" y="94900"/>
                                    </p:animMotion>
                                  </p:childTnLst>
                                </p:cTn>
                              </p:par>
                              <p:par>
                                <p:cTn id="71" presetID="10" presetClass="entr" presetSubtype="0" fill="hold" nodeType="withEffect">
                                  <p:stCondLst>
                                    <p:cond delay="3600"/>
                                  </p:stCondLst>
                                  <p:childTnLst>
                                    <p:set>
                                      <p:cBhvr>
                                        <p:cTn id="72" dur="1" fill="hold">
                                          <p:stCondLst>
                                            <p:cond delay="0"/>
                                          </p:stCondLst>
                                        </p:cTn>
                                        <p:tgtEl>
                                          <p:spTgt spid="63"/>
                                        </p:tgtEl>
                                        <p:attrNameLst>
                                          <p:attrName>style.visibility</p:attrName>
                                        </p:attrNameLst>
                                      </p:cBhvr>
                                      <p:to>
                                        <p:strVal val="visible"/>
                                      </p:to>
                                    </p:set>
                                    <p:animEffect transition="in" filter="fade">
                                      <p:cBhvr>
                                        <p:cTn id="73" dur="1000"/>
                                        <p:tgtEl>
                                          <p:spTgt spid="63"/>
                                        </p:tgtEl>
                                      </p:cBhvr>
                                    </p:animEffect>
                                  </p:childTnLst>
                                </p:cTn>
                              </p:par>
                              <p:par>
                                <p:cTn id="74" presetID="42" presetClass="path" presetSubtype="0" accel="50000" decel="50000" fill="hold" nodeType="withEffect">
                                  <p:stCondLst>
                                    <p:cond delay="3600"/>
                                  </p:stCondLst>
                                  <p:childTnLst>
                                    <p:animMotion origin="layout" path="M -0.00964 -0.01921 L 2.08333E-6 3.7037E-7 " pathEditMode="relative" rAng="0" ptsTypes="AA">
                                      <p:cBhvr>
                                        <p:cTn id="75" dur="1000" fill="hold"/>
                                        <p:tgtEl>
                                          <p:spTgt spid="63"/>
                                        </p:tgtEl>
                                        <p:attrNameLst>
                                          <p:attrName>ppt_x</p:attrName>
                                          <p:attrName>ppt_y</p:attrName>
                                        </p:attrNameLst>
                                      </p:cBhvr>
                                      <p:rCtr x="48200" y="94900"/>
                                    </p:animMotion>
                                  </p:childTnLst>
                                </p:cTn>
                              </p:par>
                              <p:par>
                                <p:cTn id="76" presetID="10" presetClass="entr" presetSubtype="0" fill="hold" nodeType="withEffect">
                                  <p:stCondLst>
                                    <p:cond delay="3700"/>
                                  </p:stCondLst>
                                  <p:childTnLst>
                                    <p:set>
                                      <p:cBhvr>
                                        <p:cTn id="77" dur="1" fill="hold">
                                          <p:stCondLst>
                                            <p:cond delay="0"/>
                                          </p:stCondLst>
                                        </p:cTn>
                                        <p:tgtEl>
                                          <p:spTgt spid="58"/>
                                        </p:tgtEl>
                                        <p:attrNameLst>
                                          <p:attrName>style.visibility</p:attrName>
                                        </p:attrNameLst>
                                      </p:cBhvr>
                                      <p:to>
                                        <p:strVal val="visible"/>
                                      </p:to>
                                    </p:set>
                                    <p:animEffect transition="in" filter="fade">
                                      <p:cBhvr>
                                        <p:cTn id="78" dur="1000"/>
                                        <p:tgtEl>
                                          <p:spTgt spid="58"/>
                                        </p:tgtEl>
                                      </p:cBhvr>
                                    </p:animEffect>
                                  </p:childTnLst>
                                </p:cTn>
                              </p:par>
                              <p:par>
                                <p:cTn id="79" presetID="42" presetClass="path" presetSubtype="0" accel="50000" decel="50000" fill="hold" nodeType="withEffect">
                                  <p:stCondLst>
                                    <p:cond delay="3700"/>
                                  </p:stCondLst>
                                  <p:childTnLst>
                                    <p:animMotion origin="layout" path="M -0.00964 -0.01921 L 2.08333E-6 3.7037E-7 " pathEditMode="relative" rAng="0" ptsTypes="AA">
                                      <p:cBhvr>
                                        <p:cTn id="80" dur="1000" fill="hold"/>
                                        <p:tgtEl>
                                          <p:spTgt spid="58"/>
                                        </p:tgtEl>
                                        <p:attrNameLst>
                                          <p:attrName>ppt_x</p:attrName>
                                          <p:attrName>ppt_y</p:attrName>
                                        </p:attrNameLst>
                                      </p:cBhvr>
                                      <p:rCtr x="48200" y="949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23" grpId="0"/>
      <p:bldP spid="25" grpId="0"/>
      <p:bldP spid="26" grpId="0"/>
      <p:bldP spid="27" grpId="0"/>
      <p:bldP spid="28" grpId="0"/>
      <p:bldP spid="2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Rounded Corners 38">
            <a:extLst>
              <a:ext uri="{FF2B5EF4-FFF2-40B4-BE49-F238E27FC236}">
                <a16:creationId xmlns:a16="http://schemas.microsoft.com/office/drawing/2014/main" id="{4C475DAB-BA74-4A31-8FC7-DFAE217E3FCD}"/>
              </a:ext>
            </a:extLst>
          </p:cNvPr>
          <p:cNvSpPr/>
          <p:nvPr/>
        </p:nvSpPr>
        <p:spPr>
          <a:xfrm>
            <a:off x="1910984" y="1155080"/>
            <a:ext cx="9678555" cy="84338"/>
          </a:xfrm>
          <a:prstGeom prst="roundRect">
            <a:avLst>
              <a:gd name="adj" fmla="val 50000"/>
            </a:avLst>
          </a:prstGeom>
          <a:solidFill>
            <a:schemeClr val="tx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endParaRPr>
          </a:p>
        </p:txBody>
      </p:sp>
      <p:grpSp>
        <p:nvGrpSpPr>
          <p:cNvPr id="11264" name="Group 11263">
            <a:extLst>
              <a:ext uri="{FF2B5EF4-FFF2-40B4-BE49-F238E27FC236}">
                <a16:creationId xmlns:a16="http://schemas.microsoft.com/office/drawing/2014/main" id="{505DEBEA-1CEA-41AD-B09A-43B3F9357910}"/>
              </a:ext>
            </a:extLst>
          </p:cNvPr>
          <p:cNvGrpSpPr/>
          <p:nvPr/>
        </p:nvGrpSpPr>
        <p:grpSpPr>
          <a:xfrm>
            <a:off x="1910984" y="3792450"/>
            <a:ext cx="9678555" cy="1215611"/>
            <a:chOff x="1822883" y="3962401"/>
            <a:chExt cx="9678555" cy="1079023"/>
          </a:xfrm>
          <a:solidFill>
            <a:schemeClr val="tx2">
              <a:lumMod val="20000"/>
              <a:lumOff val="80000"/>
              <a:alpha val="50000"/>
            </a:schemeClr>
          </a:solidFill>
        </p:grpSpPr>
        <p:sp>
          <p:nvSpPr>
            <p:cNvPr id="8" name="Rectangle: Rounded Corners 7">
              <a:extLst>
                <a:ext uri="{FF2B5EF4-FFF2-40B4-BE49-F238E27FC236}">
                  <a16:creationId xmlns:a16="http://schemas.microsoft.com/office/drawing/2014/main" id="{FD33BD32-1FFA-433E-AEDD-01E1A9993840}"/>
                </a:ext>
              </a:extLst>
            </p:cNvPr>
            <p:cNvSpPr/>
            <p:nvPr/>
          </p:nvSpPr>
          <p:spPr>
            <a:xfrm>
              <a:off x="1822883" y="3962401"/>
              <a:ext cx="9678555" cy="7486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a:solidFill>
                  <a:schemeClr val="bg1"/>
                </a:solidFill>
              </a:endParaRPr>
            </a:p>
          </p:txBody>
        </p:sp>
        <p:sp>
          <p:nvSpPr>
            <p:cNvPr id="9" name="Rectangle: Rounded Corners 8">
              <a:extLst>
                <a:ext uri="{FF2B5EF4-FFF2-40B4-BE49-F238E27FC236}">
                  <a16:creationId xmlns:a16="http://schemas.microsoft.com/office/drawing/2014/main" id="{2FC394C3-6ECE-4F5A-949F-7436D0353018}"/>
                </a:ext>
              </a:extLst>
            </p:cNvPr>
            <p:cNvSpPr/>
            <p:nvPr/>
          </p:nvSpPr>
          <p:spPr>
            <a:xfrm>
              <a:off x="1822883" y="4297121"/>
              <a:ext cx="9678555" cy="7486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a:solidFill>
                  <a:schemeClr val="bg1"/>
                </a:solidFill>
              </a:endParaRPr>
            </a:p>
          </p:txBody>
        </p:sp>
        <p:sp>
          <p:nvSpPr>
            <p:cNvPr id="10" name="Rectangle: Rounded Corners 9">
              <a:extLst>
                <a:ext uri="{FF2B5EF4-FFF2-40B4-BE49-F238E27FC236}">
                  <a16:creationId xmlns:a16="http://schemas.microsoft.com/office/drawing/2014/main" id="{30776988-E0DB-438F-8AB2-54DBCDF74274}"/>
                </a:ext>
              </a:extLst>
            </p:cNvPr>
            <p:cNvSpPr/>
            <p:nvPr/>
          </p:nvSpPr>
          <p:spPr>
            <a:xfrm>
              <a:off x="1822883" y="4631842"/>
              <a:ext cx="9678555" cy="7486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a:solidFill>
                  <a:schemeClr val="bg1"/>
                </a:solidFill>
              </a:endParaRPr>
            </a:p>
          </p:txBody>
        </p:sp>
        <p:sp>
          <p:nvSpPr>
            <p:cNvPr id="11" name="Rectangle: Rounded Corners 10">
              <a:extLst>
                <a:ext uri="{FF2B5EF4-FFF2-40B4-BE49-F238E27FC236}">
                  <a16:creationId xmlns:a16="http://schemas.microsoft.com/office/drawing/2014/main" id="{D96A7BC3-CB89-4685-BB40-5F2AAACEF8A6}"/>
                </a:ext>
              </a:extLst>
            </p:cNvPr>
            <p:cNvSpPr/>
            <p:nvPr/>
          </p:nvSpPr>
          <p:spPr>
            <a:xfrm>
              <a:off x="1822883" y="4966562"/>
              <a:ext cx="9678555" cy="7486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a:solidFill>
                  <a:schemeClr val="bg1"/>
                </a:solidFill>
              </a:endParaRPr>
            </a:p>
          </p:txBody>
        </p:sp>
      </p:grpSp>
      <p:grpSp>
        <p:nvGrpSpPr>
          <p:cNvPr id="11265" name="Group 11264">
            <a:extLst>
              <a:ext uri="{FF2B5EF4-FFF2-40B4-BE49-F238E27FC236}">
                <a16:creationId xmlns:a16="http://schemas.microsoft.com/office/drawing/2014/main" id="{3E213EEC-1B98-4A89-B4E8-D31A0193B6F3}"/>
              </a:ext>
            </a:extLst>
          </p:cNvPr>
          <p:cNvGrpSpPr/>
          <p:nvPr/>
        </p:nvGrpSpPr>
        <p:grpSpPr>
          <a:xfrm>
            <a:off x="1910984" y="1908979"/>
            <a:ext cx="9678555" cy="1215611"/>
            <a:chOff x="1822883" y="2219551"/>
            <a:chExt cx="9678555" cy="1079023"/>
          </a:xfrm>
          <a:solidFill>
            <a:schemeClr val="tx2">
              <a:lumMod val="20000"/>
              <a:lumOff val="80000"/>
              <a:alpha val="50000"/>
            </a:schemeClr>
          </a:solidFill>
        </p:grpSpPr>
        <p:sp>
          <p:nvSpPr>
            <p:cNvPr id="23" name="Rectangle: Rounded Corners 22">
              <a:extLst>
                <a:ext uri="{FF2B5EF4-FFF2-40B4-BE49-F238E27FC236}">
                  <a16:creationId xmlns:a16="http://schemas.microsoft.com/office/drawing/2014/main" id="{BD6E1324-617E-4252-8764-41BFD9B14626}"/>
                </a:ext>
              </a:extLst>
            </p:cNvPr>
            <p:cNvSpPr/>
            <p:nvPr/>
          </p:nvSpPr>
          <p:spPr>
            <a:xfrm>
              <a:off x="1822883" y="2219551"/>
              <a:ext cx="9678555" cy="7486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endParaRPr>
            </a:p>
          </p:txBody>
        </p:sp>
        <p:sp>
          <p:nvSpPr>
            <p:cNvPr id="24" name="Rectangle: Rounded Corners 23">
              <a:extLst>
                <a:ext uri="{FF2B5EF4-FFF2-40B4-BE49-F238E27FC236}">
                  <a16:creationId xmlns:a16="http://schemas.microsoft.com/office/drawing/2014/main" id="{1F843379-2A8E-45FE-9402-C31EC60AE1A0}"/>
                </a:ext>
              </a:extLst>
            </p:cNvPr>
            <p:cNvSpPr/>
            <p:nvPr/>
          </p:nvSpPr>
          <p:spPr>
            <a:xfrm>
              <a:off x="1822883" y="2554271"/>
              <a:ext cx="9678555" cy="7486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endParaRPr>
            </a:p>
          </p:txBody>
        </p:sp>
        <p:sp>
          <p:nvSpPr>
            <p:cNvPr id="25" name="Rectangle: Rounded Corners 24">
              <a:extLst>
                <a:ext uri="{FF2B5EF4-FFF2-40B4-BE49-F238E27FC236}">
                  <a16:creationId xmlns:a16="http://schemas.microsoft.com/office/drawing/2014/main" id="{FAFDFD0B-4D6A-44E0-B4D1-E313A5543FD8}"/>
                </a:ext>
              </a:extLst>
            </p:cNvPr>
            <p:cNvSpPr/>
            <p:nvPr/>
          </p:nvSpPr>
          <p:spPr>
            <a:xfrm>
              <a:off x="1822883" y="2888992"/>
              <a:ext cx="9678555" cy="7486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endParaRPr>
            </a:p>
          </p:txBody>
        </p:sp>
        <p:sp>
          <p:nvSpPr>
            <p:cNvPr id="26" name="Rectangle: Rounded Corners 25">
              <a:extLst>
                <a:ext uri="{FF2B5EF4-FFF2-40B4-BE49-F238E27FC236}">
                  <a16:creationId xmlns:a16="http://schemas.microsoft.com/office/drawing/2014/main" id="{1120B3AD-BFFF-4694-AFE3-442474C0115E}"/>
                </a:ext>
              </a:extLst>
            </p:cNvPr>
            <p:cNvSpPr/>
            <p:nvPr/>
          </p:nvSpPr>
          <p:spPr>
            <a:xfrm>
              <a:off x="1822883" y="3223712"/>
              <a:ext cx="9678555" cy="7486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endParaRPr>
            </a:p>
          </p:txBody>
        </p:sp>
      </p:grpSp>
      <p:grpSp>
        <p:nvGrpSpPr>
          <p:cNvPr id="11267" name="Group 11266">
            <a:extLst>
              <a:ext uri="{FF2B5EF4-FFF2-40B4-BE49-F238E27FC236}">
                <a16:creationId xmlns:a16="http://schemas.microsoft.com/office/drawing/2014/main" id="{288B6CF8-662C-450A-9DC2-E32BEAC53D24}"/>
              </a:ext>
            </a:extLst>
          </p:cNvPr>
          <p:cNvGrpSpPr/>
          <p:nvPr/>
        </p:nvGrpSpPr>
        <p:grpSpPr>
          <a:xfrm>
            <a:off x="1910984" y="5675920"/>
            <a:ext cx="9678555" cy="461429"/>
            <a:chOff x="1822883" y="5705251"/>
            <a:chExt cx="9678555" cy="409582"/>
          </a:xfrm>
          <a:solidFill>
            <a:schemeClr val="tx2">
              <a:lumMod val="20000"/>
              <a:lumOff val="80000"/>
              <a:alpha val="50000"/>
            </a:schemeClr>
          </a:solidFill>
        </p:grpSpPr>
        <p:sp>
          <p:nvSpPr>
            <p:cNvPr id="30" name="Rectangle: Rounded Corners 29">
              <a:extLst>
                <a:ext uri="{FF2B5EF4-FFF2-40B4-BE49-F238E27FC236}">
                  <a16:creationId xmlns:a16="http://schemas.microsoft.com/office/drawing/2014/main" id="{24F77C6D-89DF-4AF5-979F-2596B4F1F0C4}"/>
                </a:ext>
              </a:extLst>
            </p:cNvPr>
            <p:cNvSpPr/>
            <p:nvPr/>
          </p:nvSpPr>
          <p:spPr>
            <a:xfrm>
              <a:off x="1822883" y="5705251"/>
              <a:ext cx="9678555" cy="7486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endParaRPr>
            </a:p>
          </p:txBody>
        </p:sp>
        <p:sp>
          <p:nvSpPr>
            <p:cNvPr id="31" name="Rectangle: Rounded Corners 30">
              <a:extLst>
                <a:ext uri="{FF2B5EF4-FFF2-40B4-BE49-F238E27FC236}">
                  <a16:creationId xmlns:a16="http://schemas.microsoft.com/office/drawing/2014/main" id="{5D08342E-9E05-4118-8D4B-1FBC453D669A}"/>
                </a:ext>
              </a:extLst>
            </p:cNvPr>
            <p:cNvSpPr/>
            <p:nvPr/>
          </p:nvSpPr>
          <p:spPr>
            <a:xfrm>
              <a:off x="1822883" y="6039971"/>
              <a:ext cx="9678555" cy="7486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endParaRPr>
            </a:p>
          </p:txBody>
        </p:sp>
      </p:grpSp>
      <p:sp>
        <p:nvSpPr>
          <p:cNvPr id="16" name="Rectangle: Rounded Corners 15">
            <a:extLst>
              <a:ext uri="{FF2B5EF4-FFF2-40B4-BE49-F238E27FC236}">
                <a16:creationId xmlns:a16="http://schemas.microsoft.com/office/drawing/2014/main" id="{DCF0C13B-95A9-4A2A-B0FB-4590EE136AA2}"/>
              </a:ext>
            </a:extLst>
          </p:cNvPr>
          <p:cNvSpPr/>
          <p:nvPr/>
        </p:nvSpPr>
        <p:spPr>
          <a:xfrm>
            <a:off x="516735" y="3588518"/>
            <a:ext cx="11158530" cy="1623475"/>
          </a:xfrm>
          <a:prstGeom prst="roundRect">
            <a:avLst>
              <a:gd name="adj" fmla="val 9264"/>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Rounded Corners 47">
            <a:extLst>
              <a:ext uri="{FF2B5EF4-FFF2-40B4-BE49-F238E27FC236}">
                <a16:creationId xmlns:a16="http://schemas.microsoft.com/office/drawing/2014/main" id="{C5847DE6-A864-44FA-9E3B-8F31F52178D4}"/>
              </a:ext>
            </a:extLst>
          </p:cNvPr>
          <p:cNvSpPr/>
          <p:nvPr/>
        </p:nvSpPr>
        <p:spPr>
          <a:xfrm>
            <a:off x="2131286" y="3716452"/>
            <a:ext cx="2084315" cy="236335"/>
          </a:xfrm>
          <a:prstGeom prst="roundRect">
            <a:avLst>
              <a:gd name="adj" fmla="val 50000"/>
            </a:avLst>
          </a:prstGeom>
          <a:solidFill>
            <a:srgbClr val="47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Montserrat" panose="00000500000000000000" pitchFamily="50" charset="0"/>
              </a:rPr>
              <a:t>Task here</a:t>
            </a:r>
          </a:p>
        </p:txBody>
      </p:sp>
      <p:sp>
        <p:nvSpPr>
          <p:cNvPr id="62" name="Rectangle: Rounded Corners 61">
            <a:extLst>
              <a:ext uri="{FF2B5EF4-FFF2-40B4-BE49-F238E27FC236}">
                <a16:creationId xmlns:a16="http://schemas.microsoft.com/office/drawing/2014/main" id="{832365D0-9004-4882-8C18-061B112307D9}"/>
              </a:ext>
            </a:extLst>
          </p:cNvPr>
          <p:cNvSpPr/>
          <p:nvPr/>
        </p:nvSpPr>
        <p:spPr>
          <a:xfrm>
            <a:off x="4685429" y="4093543"/>
            <a:ext cx="1606117" cy="236335"/>
          </a:xfrm>
          <a:prstGeom prst="roundRect">
            <a:avLst>
              <a:gd name="adj" fmla="val 50000"/>
            </a:avLst>
          </a:prstGeom>
          <a:solidFill>
            <a:srgbClr val="47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Montserrat" panose="00000500000000000000" pitchFamily="50" charset="0"/>
              </a:rPr>
              <a:t>Task here</a:t>
            </a:r>
          </a:p>
        </p:txBody>
      </p:sp>
      <p:sp>
        <p:nvSpPr>
          <p:cNvPr id="71" name="Rectangle: Rounded Corners 70">
            <a:extLst>
              <a:ext uri="{FF2B5EF4-FFF2-40B4-BE49-F238E27FC236}">
                <a16:creationId xmlns:a16="http://schemas.microsoft.com/office/drawing/2014/main" id="{02467863-ACC0-460E-B707-49E66D22F6FF}"/>
              </a:ext>
            </a:extLst>
          </p:cNvPr>
          <p:cNvSpPr/>
          <p:nvPr/>
        </p:nvSpPr>
        <p:spPr>
          <a:xfrm>
            <a:off x="5146020" y="3716452"/>
            <a:ext cx="2076161" cy="236335"/>
          </a:xfrm>
          <a:prstGeom prst="roundRect">
            <a:avLst>
              <a:gd name="adj" fmla="val 50000"/>
            </a:avLst>
          </a:prstGeom>
          <a:solidFill>
            <a:srgbClr val="47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Montserrat" panose="00000500000000000000" pitchFamily="50" charset="0"/>
              </a:rPr>
              <a:t>Task here</a:t>
            </a:r>
          </a:p>
        </p:txBody>
      </p:sp>
      <p:sp>
        <p:nvSpPr>
          <p:cNvPr id="73" name="Rectangle: Rounded Corners 72">
            <a:extLst>
              <a:ext uri="{FF2B5EF4-FFF2-40B4-BE49-F238E27FC236}">
                <a16:creationId xmlns:a16="http://schemas.microsoft.com/office/drawing/2014/main" id="{DDA05B67-6E10-43D3-9923-93AF3351DDB9}"/>
              </a:ext>
            </a:extLst>
          </p:cNvPr>
          <p:cNvSpPr/>
          <p:nvPr/>
        </p:nvSpPr>
        <p:spPr>
          <a:xfrm>
            <a:off x="6019867" y="4470634"/>
            <a:ext cx="2916959" cy="236335"/>
          </a:xfrm>
          <a:prstGeom prst="roundRect">
            <a:avLst>
              <a:gd name="adj" fmla="val 50000"/>
            </a:avLst>
          </a:prstGeom>
          <a:solidFill>
            <a:srgbClr val="47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Montserrat" panose="00000500000000000000" pitchFamily="50" charset="0"/>
              </a:rPr>
              <a:t>Task here</a:t>
            </a:r>
          </a:p>
        </p:txBody>
      </p:sp>
      <p:sp>
        <p:nvSpPr>
          <p:cNvPr id="74" name="Rectangle: Rounded Corners 73">
            <a:extLst>
              <a:ext uri="{FF2B5EF4-FFF2-40B4-BE49-F238E27FC236}">
                <a16:creationId xmlns:a16="http://schemas.microsoft.com/office/drawing/2014/main" id="{857CB64B-B7B6-44AF-A921-83700DC31F1C}"/>
              </a:ext>
            </a:extLst>
          </p:cNvPr>
          <p:cNvSpPr/>
          <p:nvPr/>
        </p:nvSpPr>
        <p:spPr>
          <a:xfrm>
            <a:off x="5446782" y="4847725"/>
            <a:ext cx="1658864" cy="236335"/>
          </a:xfrm>
          <a:prstGeom prst="roundRect">
            <a:avLst>
              <a:gd name="adj" fmla="val 50000"/>
            </a:avLst>
          </a:prstGeom>
          <a:solidFill>
            <a:srgbClr val="47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Montserrat" panose="00000500000000000000" pitchFamily="50" charset="0"/>
              </a:rPr>
              <a:t>Task here</a:t>
            </a:r>
          </a:p>
        </p:txBody>
      </p:sp>
      <p:sp>
        <p:nvSpPr>
          <p:cNvPr id="81" name="Rectangle: Rounded Corners 80">
            <a:extLst>
              <a:ext uri="{FF2B5EF4-FFF2-40B4-BE49-F238E27FC236}">
                <a16:creationId xmlns:a16="http://schemas.microsoft.com/office/drawing/2014/main" id="{160D73F8-FE31-4E72-B26E-962974C93911}"/>
              </a:ext>
            </a:extLst>
          </p:cNvPr>
          <p:cNvSpPr/>
          <p:nvPr/>
        </p:nvSpPr>
        <p:spPr>
          <a:xfrm>
            <a:off x="7822402" y="3716452"/>
            <a:ext cx="2771920" cy="236335"/>
          </a:xfrm>
          <a:prstGeom prst="roundRect">
            <a:avLst>
              <a:gd name="adj" fmla="val 50000"/>
            </a:avLst>
          </a:prstGeom>
          <a:solidFill>
            <a:srgbClr val="47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Montserrat" panose="00000500000000000000" pitchFamily="50" charset="0"/>
              </a:rPr>
              <a:t>Task here</a:t>
            </a:r>
          </a:p>
        </p:txBody>
      </p:sp>
      <p:sp>
        <p:nvSpPr>
          <p:cNvPr id="82" name="Rectangle: Rounded Corners 81">
            <a:extLst>
              <a:ext uri="{FF2B5EF4-FFF2-40B4-BE49-F238E27FC236}">
                <a16:creationId xmlns:a16="http://schemas.microsoft.com/office/drawing/2014/main" id="{E3610371-0C9F-4E01-8F6A-B8F69DD834F6}"/>
              </a:ext>
            </a:extLst>
          </p:cNvPr>
          <p:cNvSpPr/>
          <p:nvPr/>
        </p:nvSpPr>
        <p:spPr>
          <a:xfrm>
            <a:off x="8170281" y="4093543"/>
            <a:ext cx="2076161" cy="236335"/>
          </a:xfrm>
          <a:prstGeom prst="roundRect">
            <a:avLst>
              <a:gd name="adj" fmla="val 50000"/>
            </a:avLst>
          </a:prstGeom>
          <a:solidFill>
            <a:srgbClr val="47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Montserrat" panose="00000500000000000000" pitchFamily="50" charset="0"/>
              </a:rPr>
              <a:t>Task here</a:t>
            </a:r>
          </a:p>
        </p:txBody>
      </p:sp>
      <p:sp>
        <p:nvSpPr>
          <p:cNvPr id="83" name="Rectangle: Rounded Corners 82">
            <a:extLst>
              <a:ext uri="{FF2B5EF4-FFF2-40B4-BE49-F238E27FC236}">
                <a16:creationId xmlns:a16="http://schemas.microsoft.com/office/drawing/2014/main" id="{5DBA8693-9B97-4078-8361-CC999430E903}"/>
              </a:ext>
            </a:extLst>
          </p:cNvPr>
          <p:cNvSpPr/>
          <p:nvPr/>
        </p:nvSpPr>
        <p:spPr>
          <a:xfrm>
            <a:off x="9703589" y="4470634"/>
            <a:ext cx="1638445" cy="236335"/>
          </a:xfrm>
          <a:prstGeom prst="roundRect">
            <a:avLst>
              <a:gd name="adj" fmla="val 50000"/>
            </a:avLst>
          </a:prstGeom>
          <a:solidFill>
            <a:srgbClr val="47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Montserrat" panose="00000500000000000000" pitchFamily="50" charset="0"/>
              </a:rPr>
              <a:t>Task here</a:t>
            </a:r>
          </a:p>
        </p:txBody>
      </p:sp>
      <p:sp>
        <p:nvSpPr>
          <p:cNvPr id="84" name="Rectangle: Rounded Corners 83">
            <a:extLst>
              <a:ext uri="{FF2B5EF4-FFF2-40B4-BE49-F238E27FC236}">
                <a16:creationId xmlns:a16="http://schemas.microsoft.com/office/drawing/2014/main" id="{FC0CB380-F811-41AA-BFA6-E50162B17690}"/>
              </a:ext>
            </a:extLst>
          </p:cNvPr>
          <p:cNvSpPr/>
          <p:nvPr/>
        </p:nvSpPr>
        <p:spPr>
          <a:xfrm>
            <a:off x="8518160" y="4847725"/>
            <a:ext cx="3071379" cy="236335"/>
          </a:xfrm>
          <a:prstGeom prst="roundRect">
            <a:avLst>
              <a:gd name="adj" fmla="val 50000"/>
            </a:avLst>
          </a:prstGeom>
          <a:solidFill>
            <a:srgbClr val="47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Montserrat" panose="00000500000000000000" pitchFamily="50" charset="0"/>
              </a:rPr>
              <a:t>Task here</a:t>
            </a:r>
          </a:p>
        </p:txBody>
      </p:sp>
      <p:sp>
        <p:nvSpPr>
          <p:cNvPr id="21" name="Rectangle: Rounded Corners 20">
            <a:extLst>
              <a:ext uri="{FF2B5EF4-FFF2-40B4-BE49-F238E27FC236}">
                <a16:creationId xmlns:a16="http://schemas.microsoft.com/office/drawing/2014/main" id="{012D2D6A-F48D-42DD-BEE3-DA989B33FA63}"/>
              </a:ext>
            </a:extLst>
          </p:cNvPr>
          <p:cNvSpPr/>
          <p:nvPr/>
        </p:nvSpPr>
        <p:spPr>
          <a:xfrm>
            <a:off x="516735" y="1705047"/>
            <a:ext cx="11158530" cy="1623475"/>
          </a:xfrm>
          <a:prstGeom prst="roundRect">
            <a:avLst>
              <a:gd name="adj" fmla="val 9264"/>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Rounded Corners 51">
            <a:extLst>
              <a:ext uri="{FF2B5EF4-FFF2-40B4-BE49-F238E27FC236}">
                <a16:creationId xmlns:a16="http://schemas.microsoft.com/office/drawing/2014/main" id="{D0224E25-172C-4780-87C8-C6B1FAFC00FA}"/>
              </a:ext>
            </a:extLst>
          </p:cNvPr>
          <p:cNvSpPr/>
          <p:nvPr/>
        </p:nvSpPr>
        <p:spPr>
          <a:xfrm>
            <a:off x="1910984" y="1832981"/>
            <a:ext cx="1225117" cy="236335"/>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Montserrat" panose="00000500000000000000" pitchFamily="50" charset="0"/>
              </a:rPr>
              <a:t>Task here</a:t>
            </a:r>
          </a:p>
        </p:txBody>
      </p:sp>
      <p:sp>
        <p:nvSpPr>
          <p:cNvPr id="65" name="Rectangle: Rounded Corners 64">
            <a:extLst>
              <a:ext uri="{FF2B5EF4-FFF2-40B4-BE49-F238E27FC236}">
                <a16:creationId xmlns:a16="http://schemas.microsoft.com/office/drawing/2014/main" id="{11175195-FB1F-4B0E-B191-53373968F589}"/>
              </a:ext>
            </a:extLst>
          </p:cNvPr>
          <p:cNvSpPr/>
          <p:nvPr/>
        </p:nvSpPr>
        <p:spPr>
          <a:xfrm>
            <a:off x="4577984" y="1832981"/>
            <a:ext cx="1225117" cy="236335"/>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Montserrat" panose="00000500000000000000" pitchFamily="50" charset="0"/>
              </a:rPr>
              <a:t>Task here</a:t>
            </a:r>
          </a:p>
        </p:txBody>
      </p:sp>
      <p:sp>
        <p:nvSpPr>
          <p:cNvPr id="66" name="Rectangle: Rounded Corners 65">
            <a:extLst>
              <a:ext uri="{FF2B5EF4-FFF2-40B4-BE49-F238E27FC236}">
                <a16:creationId xmlns:a16="http://schemas.microsoft.com/office/drawing/2014/main" id="{B62E945B-B981-4BD4-8E7D-7721697CDDD4}"/>
              </a:ext>
            </a:extLst>
          </p:cNvPr>
          <p:cNvSpPr/>
          <p:nvPr/>
        </p:nvSpPr>
        <p:spPr>
          <a:xfrm>
            <a:off x="4066376" y="2210072"/>
            <a:ext cx="1527175" cy="236335"/>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Montserrat" panose="00000500000000000000" pitchFamily="50" charset="0"/>
              </a:rPr>
              <a:t>Task here</a:t>
            </a:r>
          </a:p>
        </p:txBody>
      </p:sp>
      <p:sp>
        <p:nvSpPr>
          <p:cNvPr id="67" name="Rectangle: Rounded Corners 66">
            <a:extLst>
              <a:ext uri="{FF2B5EF4-FFF2-40B4-BE49-F238E27FC236}">
                <a16:creationId xmlns:a16="http://schemas.microsoft.com/office/drawing/2014/main" id="{1B594DD8-2B26-416E-B9C3-9BE5C6309739}"/>
              </a:ext>
            </a:extLst>
          </p:cNvPr>
          <p:cNvSpPr/>
          <p:nvPr/>
        </p:nvSpPr>
        <p:spPr>
          <a:xfrm>
            <a:off x="5025659" y="2587163"/>
            <a:ext cx="2479242" cy="236335"/>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Montserrat" panose="00000500000000000000" pitchFamily="50" charset="0"/>
              </a:rPr>
              <a:t>Task here</a:t>
            </a:r>
          </a:p>
        </p:txBody>
      </p:sp>
      <p:sp>
        <p:nvSpPr>
          <p:cNvPr id="75" name="Rectangle: Rounded Corners 74">
            <a:extLst>
              <a:ext uri="{FF2B5EF4-FFF2-40B4-BE49-F238E27FC236}">
                <a16:creationId xmlns:a16="http://schemas.microsoft.com/office/drawing/2014/main" id="{1B399A78-29E8-42B9-99CE-21BB4FB8498F}"/>
              </a:ext>
            </a:extLst>
          </p:cNvPr>
          <p:cNvSpPr/>
          <p:nvPr/>
        </p:nvSpPr>
        <p:spPr>
          <a:xfrm>
            <a:off x="6019867" y="1832981"/>
            <a:ext cx="2076161" cy="236335"/>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Montserrat" panose="00000500000000000000" pitchFamily="50" charset="0"/>
              </a:rPr>
              <a:t>Task here</a:t>
            </a:r>
          </a:p>
        </p:txBody>
      </p:sp>
      <p:sp>
        <p:nvSpPr>
          <p:cNvPr id="76" name="Rectangle: Rounded Corners 75">
            <a:extLst>
              <a:ext uri="{FF2B5EF4-FFF2-40B4-BE49-F238E27FC236}">
                <a16:creationId xmlns:a16="http://schemas.microsoft.com/office/drawing/2014/main" id="{CEF4B9C0-8CFA-4756-9DC1-44F3DCC6E316}"/>
              </a:ext>
            </a:extLst>
          </p:cNvPr>
          <p:cNvSpPr/>
          <p:nvPr/>
        </p:nvSpPr>
        <p:spPr>
          <a:xfrm>
            <a:off x="6250776" y="2210072"/>
            <a:ext cx="4588452" cy="236335"/>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Montserrat" panose="00000500000000000000" pitchFamily="50" charset="0"/>
              </a:rPr>
              <a:t>Task here</a:t>
            </a:r>
          </a:p>
        </p:txBody>
      </p:sp>
      <p:sp>
        <p:nvSpPr>
          <p:cNvPr id="78" name="Rectangle: Rounded Corners 77">
            <a:extLst>
              <a:ext uri="{FF2B5EF4-FFF2-40B4-BE49-F238E27FC236}">
                <a16:creationId xmlns:a16="http://schemas.microsoft.com/office/drawing/2014/main" id="{B0874C11-3431-404B-8EBF-3F21F18C9277}"/>
              </a:ext>
            </a:extLst>
          </p:cNvPr>
          <p:cNvSpPr/>
          <p:nvPr/>
        </p:nvSpPr>
        <p:spPr>
          <a:xfrm>
            <a:off x="5272414" y="2964254"/>
            <a:ext cx="3571068" cy="236335"/>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Montserrat" panose="00000500000000000000" pitchFamily="50" charset="0"/>
              </a:rPr>
              <a:t>Task here</a:t>
            </a:r>
          </a:p>
        </p:txBody>
      </p:sp>
      <p:sp>
        <p:nvSpPr>
          <p:cNvPr id="85" name="Rectangle: Rounded Corners 84">
            <a:extLst>
              <a:ext uri="{FF2B5EF4-FFF2-40B4-BE49-F238E27FC236}">
                <a16:creationId xmlns:a16="http://schemas.microsoft.com/office/drawing/2014/main" id="{D9B3FA9B-724E-4F56-913E-246BC93C9D2F}"/>
              </a:ext>
            </a:extLst>
          </p:cNvPr>
          <p:cNvSpPr/>
          <p:nvPr/>
        </p:nvSpPr>
        <p:spPr>
          <a:xfrm>
            <a:off x="8518160" y="1832981"/>
            <a:ext cx="2076161" cy="236335"/>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Montserrat" panose="00000500000000000000" pitchFamily="50" charset="0"/>
              </a:rPr>
              <a:t>Task here</a:t>
            </a:r>
          </a:p>
        </p:txBody>
      </p:sp>
      <p:sp>
        <p:nvSpPr>
          <p:cNvPr id="28" name="Rectangle: Rounded Corners 27">
            <a:extLst>
              <a:ext uri="{FF2B5EF4-FFF2-40B4-BE49-F238E27FC236}">
                <a16:creationId xmlns:a16="http://schemas.microsoft.com/office/drawing/2014/main" id="{3714EFDE-79B1-455D-B257-8D09A375474A}"/>
              </a:ext>
            </a:extLst>
          </p:cNvPr>
          <p:cNvSpPr/>
          <p:nvPr/>
        </p:nvSpPr>
        <p:spPr>
          <a:xfrm>
            <a:off x="516735" y="5471989"/>
            <a:ext cx="11158530" cy="890712"/>
          </a:xfrm>
          <a:prstGeom prst="roundRect">
            <a:avLst>
              <a:gd name="adj" fmla="val 17396"/>
            </a:avLst>
          </a:prstGeom>
          <a:noFill/>
          <a:ln w="63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Rounded Corners 55">
            <a:extLst>
              <a:ext uri="{FF2B5EF4-FFF2-40B4-BE49-F238E27FC236}">
                <a16:creationId xmlns:a16="http://schemas.microsoft.com/office/drawing/2014/main" id="{F4993671-174C-45E1-BC02-473FEA5EFCBB}"/>
              </a:ext>
            </a:extLst>
          </p:cNvPr>
          <p:cNvSpPr/>
          <p:nvPr/>
        </p:nvSpPr>
        <p:spPr>
          <a:xfrm>
            <a:off x="3733000" y="5599922"/>
            <a:ext cx="1579563" cy="236335"/>
          </a:xfrm>
          <a:prstGeom prst="roundRect">
            <a:avLst>
              <a:gd name="adj" fmla="val 5000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900" dirty="0">
                <a:solidFill>
                  <a:schemeClr val="tx1"/>
                </a:solidFill>
                <a:latin typeface="Montserrat" panose="00000500000000000000" pitchFamily="50" charset="0"/>
              </a:rPr>
              <a:t>Task here</a:t>
            </a:r>
          </a:p>
        </p:txBody>
      </p:sp>
      <p:sp>
        <p:nvSpPr>
          <p:cNvPr id="57" name="Rectangle: Rounded Corners 56">
            <a:extLst>
              <a:ext uri="{FF2B5EF4-FFF2-40B4-BE49-F238E27FC236}">
                <a16:creationId xmlns:a16="http://schemas.microsoft.com/office/drawing/2014/main" id="{4BB6500E-7944-4569-A579-0640712AAAD4}"/>
              </a:ext>
            </a:extLst>
          </p:cNvPr>
          <p:cNvSpPr/>
          <p:nvPr/>
        </p:nvSpPr>
        <p:spPr>
          <a:xfrm>
            <a:off x="1910984" y="5977013"/>
            <a:ext cx="2422092" cy="236335"/>
          </a:xfrm>
          <a:prstGeom prst="roundRect">
            <a:avLst>
              <a:gd name="adj" fmla="val 5000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900" dirty="0">
                <a:solidFill>
                  <a:schemeClr val="tx1"/>
                </a:solidFill>
                <a:latin typeface="Montserrat" panose="00000500000000000000" pitchFamily="50" charset="0"/>
              </a:rPr>
              <a:t>Task here</a:t>
            </a:r>
          </a:p>
        </p:txBody>
      </p:sp>
      <p:sp>
        <p:nvSpPr>
          <p:cNvPr id="70" name="Rectangle: Rounded Corners 69">
            <a:extLst>
              <a:ext uri="{FF2B5EF4-FFF2-40B4-BE49-F238E27FC236}">
                <a16:creationId xmlns:a16="http://schemas.microsoft.com/office/drawing/2014/main" id="{928B32AA-93CA-4B2A-B857-003AA701BDD4}"/>
              </a:ext>
            </a:extLst>
          </p:cNvPr>
          <p:cNvSpPr/>
          <p:nvPr/>
        </p:nvSpPr>
        <p:spPr>
          <a:xfrm>
            <a:off x="4577984" y="5977013"/>
            <a:ext cx="1606117" cy="236335"/>
          </a:xfrm>
          <a:prstGeom prst="roundRect">
            <a:avLst>
              <a:gd name="adj" fmla="val 5000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900" dirty="0">
                <a:solidFill>
                  <a:schemeClr val="tx1"/>
                </a:solidFill>
                <a:latin typeface="Montserrat" panose="00000500000000000000" pitchFamily="50" charset="0"/>
              </a:rPr>
              <a:t>Task here</a:t>
            </a:r>
          </a:p>
        </p:txBody>
      </p:sp>
      <p:sp>
        <p:nvSpPr>
          <p:cNvPr id="79" name="Rectangle: Rounded Corners 78">
            <a:extLst>
              <a:ext uri="{FF2B5EF4-FFF2-40B4-BE49-F238E27FC236}">
                <a16:creationId xmlns:a16="http://schemas.microsoft.com/office/drawing/2014/main" id="{34646D7A-D2AC-433C-8024-6A04A1A73251}"/>
              </a:ext>
            </a:extLst>
          </p:cNvPr>
          <p:cNvSpPr/>
          <p:nvPr/>
        </p:nvSpPr>
        <p:spPr>
          <a:xfrm>
            <a:off x="6019867" y="5599922"/>
            <a:ext cx="2076161" cy="236335"/>
          </a:xfrm>
          <a:prstGeom prst="roundRect">
            <a:avLst>
              <a:gd name="adj" fmla="val 5000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900" dirty="0">
                <a:solidFill>
                  <a:schemeClr val="tx1"/>
                </a:solidFill>
                <a:latin typeface="Montserrat" panose="00000500000000000000" pitchFamily="50" charset="0"/>
              </a:rPr>
              <a:t>Task here</a:t>
            </a:r>
          </a:p>
        </p:txBody>
      </p:sp>
      <p:sp>
        <p:nvSpPr>
          <p:cNvPr id="80" name="Rectangle: Rounded Corners 79">
            <a:extLst>
              <a:ext uri="{FF2B5EF4-FFF2-40B4-BE49-F238E27FC236}">
                <a16:creationId xmlns:a16="http://schemas.microsoft.com/office/drawing/2014/main" id="{53D332A4-5777-4F83-B748-611D26452E45}"/>
              </a:ext>
            </a:extLst>
          </p:cNvPr>
          <p:cNvSpPr/>
          <p:nvPr/>
        </p:nvSpPr>
        <p:spPr>
          <a:xfrm>
            <a:off x="6355552" y="5977013"/>
            <a:ext cx="2852810" cy="236335"/>
          </a:xfrm>
          <a:prstGeom prst="roundRect">
            <a:avLst>
              <a:gd name="adj" fmla="val 5000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900" dirty="0">
                <a:solidFill>
                  <a:schemeClr val="tx1"/>
                </a:solidFill>
                <a:latin typeface="Montserrat" panose="00000500000000000000" pitchFamily="50" charset="0"/>
              </a:rPr>
              <a:t>Task here</a:t>
            </a:r>
          </a:p>
        </p:txBody>
      </p:sp>
      <p:sp>
        <p:nvSpPr>
          <p:cNvPr id="89" name="Rectangle: Rounded Corners 88">
            <a:extLst>
              <a:ext uri="{FF2B5EF4-FFF2-40B4-BE49-F238E27FC236}">
                <a16:creationId xmlns:a16="http://schemas.microsoft.com/office/drawing/2014/main" id="{4D834E76-F531-48C8-A4C4-5185E7DB8FD6}"/>
              </a:ext>
            </a:extLst>
          </p:cNvPr>
          <p:cNvSpPr/>
          <p:nvPr/>
        </p:nvSpPr>
        <p:spPr>
          <a:xfrm>
            <a:off x="8518160" y="5599922"/>
            <a:ext cx="2766579" cy="236335"/>
          </a:xfrm>
          <a:prstGeom prst="roundRect">
            <a:avLst>
              <a:gd name="adj" fmla="val 5000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900" dirty="0">
                <a:solidFill>
                  <a:schemeClr val="tx1"/>
                </a:solidFill>
                <a:latin typeface="Montserrat" panose="00000500000000000000" pitchFamily="50" charset="0"/>
              </a:rPr>
              <a:t>Task here</a:t>
            </a:r>
          </a:p>
        </p:txBody>
      </p:sp>
      <p:sp>
        <p:nvSpPr>
          <p:cNvPr id="90" name="Rectangle: Rounded Corners 89">
            <a:extLst>
              <a:ext uri="{FF2B5EF4-FFF2-40B4-BE49-F238E27FC236}">
                <a16:creationId xmlns:a16="http://schemas.microsoft.com/office/drawing/2014/main" id="{A37E0A00-433E-47F2-85CF-51ACF86EBDAB}"/>
              </a:ext>
            </a:extLst>
          </p:cNvPr>
          <p:cNvSpPr/>
          <p:nvPr/>
        </p:nvSpPr>
        <p:spPr>
          <a:xfrm>
            <a:off x="9513378" y="5977013"/>
            <a:ext cx="2076161" cy="236335"/>
          </a:xfrm>
          <a:prstGeom prst="roundRect">
            <a:avLst>
              <a:gd name="adj" fmla="val 5000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900" dirty="0">
                <a:solidFill>
                  <a:schemeClr val="tx1"/>
                </a:solidFill>
                <a:latin typeface="Montserrat" panose="00000500000000000000" pitchFamily="50" charset="0"/>
              </a:rPr>
              <a:t>Task here</a:t>
            </a:r>
          </a:p>
        </p:txBody>
      </p:sp>
      <p:sp>
        <p:nvSpPr>
          <p:cNvPr id="37" name="Rectangle: Rounded Corners 36">
            <a:extLst>
              <a:ext uri="{FF2B5EF4-FFF2-40B4-BE49-F238E27FC236}">
                <a16:creationId xmlns:a16="http://schemas.microsoft.com/office/drawing/2014/main" id="{698A5DE5-EC6E-49BF-99B7-FFC7BF2F0935}"/>
              </a:ext>
            </a:extLst>
          </p:cNvPr>
          <p:cNvSpPr/>
          <p:nvPr/>
        </p:nvSpPr>
        <p:spPr>
          <a:xfrm>
            <a:off x="516735" y="949444"/>
            <a:ext cx="11158530" cy="495607"/>
          </a:xfrm>
          <a:prstGeom prst="roundRect">
            <a:avLst>
              <a:gd name="adj" fmla="val 29846"/>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270" name="Group 11269">
            <a:extLst>
              <a:ext uri="{FF2B5EF4-FFF2-40B4-BE49-F238E27FC236}">
                <a16:creationId xmlns:a16="http://schemas.microsoft.com/office/drawing/2014/main" id="{ECF0901C-2927-4130-8664-C80720FA5F59}"/>
              </a:ext>
            </a:extLst>
          </p:cNvPr>
          <p:cNvGrpSpPr/>
          <p:nvPr/>
        </p:nvGrpSpPr>
        <p:grpSpPr>
          <a:xfrm>
            <a:off x="1910984" y="1079082"/>
            <a:ext cx="1116387" cy="236335"/>
            <a:chOff x="1822883" y="1411893"/>
            <a:chExt cx="1116387" cy="209780"/>
          </a:xfrm>
        </p:grpSpPr>
        <p:sp>
          <p:nvSpPr>
            <p:cNvPr id="58" name="Rectangle: Rounded Corners 57">
              <a:extLst>
                <a:ext uri="{FF2B5EF4-FFF2-40B4-BE49-F238E27FC236}">
                  <a16:creationId xmlns:a16="http://schemas.microsoft.com/office/drawing/2014/main" id="{1A3ABE91-8E49-49B8-AD3A-E406487BAB38}"/>
                </a:ext>
              </a:extLst>
            </p:cNvPr>
            <p:cNvSpPr/>
            <p:nvPr/>
          </p:nvSpPr>
          <p:spPr>
            <a:xfrm>
              <a:off x="1822883" y="1411893"/>
              <a:ext cx="1116387" cy="20978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r>
                <a:rPr lang="en-US" sz="900" dirty="0">
                  <a:solidFill>
                    <a:schemeClr val="bg1"/>
                  </a:solidFill>
                  <a:latin typeface="Montserrat" panose="00000500000000000000" pitchFamily="50" charset="0"/>
                </a:rPr>
                <a:t>Milestone 1</a:t>
              </a:r>
            </a:p>
          </p:txBody>
        </p:sp>
        <p:sp>
          <p:nvSpPr>
            <p:cNvPr id="11269" name="Star: 5 Points 11268">
              <a:extLst>
                <a:ext uri="{FF2B5EF4-FFF2-40B4-BE49-F238E27FC236}">
                  <a16:creationId xmlns:a16="http://schemas.microsoft.com/office/drawing/2014/main" id="{27F6AE56-B80E-4BD7-BFC7-75B03F6DA614}"/>
                </a:ext>
              </a:extLst>
            </p:cNvPr>
            <p:cNvSpPr/>
            <p:nvPr/>
          </p:nvSpPr>
          <p:spPr>
            <a:xfrm>
              <a:off x="1907306" y="1468266"/>
              <a:ext cx="109684" cy="97034"/>
            </a:xfrm>
            <a:prstGeom prst="star5">
              <a:avLst>
                <a:gd name="adj" fmla="val 27264"/>
                <a:gd name="hf" fmla="val 105146"/>
                <a:gd name="vf" fmla="val 11055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9" name="Group 98">
            <a:extLst>
              <a:ext uri="{FF2B5EF4-FFF2-40B4-BE49-F238E27FC236}">
                <a16:creationId xmlns:a16="http://schemas.microsoft.com/office/drawing/2014/main" id="{7F05B6E9-BEB3-4166-8159-F297905F871C}"/>
              </a:ext>
            </a:extLst>
          </p:cNvPr>
          <p:cNvGrpSpPr/>
          <p:nvPr/>
        </p:nvGrpSpPr>
        <p:grpSpPr>
          <a:xfrm>
            <a:off x="3857042" y="1079082"/>
            <a:ext cx="1116387" cy="236335"/>
            <a:chOff x="1822883" y="1411893"/>
            <a:chExt cx="1116387" cy="209780"/>
          </a:xfrm>
        </p:grpSpPr>
        <p:sp>
          <p:nvSpPr>
            <p:cNvPr id="100" name="Rectangle: Rounded Corners 99">
              <a:extLst>
                <a:ext uri="{FF2B5EF4-FFF2-40B4-BE49-F238E27FC236}">
                  <a16:creationId xmlns:a16="http://schemas.microsoft.com/office/drawing/2014/main" id="{AC28FA29-8C98-4591-9BE8-E88F8560C4BB}"/>
                </a:ext>
              </a:extLst>
            </p:cNvPr>
            <p:cNvSpPr/>
            <p:nvPr/>
          </p:nvSpPr>
          <p:spPr>
            <a:xfrm>
              <a:off x="1822883" y="1411893"/>
              <a:ext cx="1116387" cy="20978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r>
                <a:rPr lang="en-US" sz="900" dirty="0">
                  <a:solidFill>
                    <a:schemeClr val="bg1"/>
                  </a:solidFill>
                  <a:latin typeface="Montserrat" panose="00000500000000000000" pitchFamily="50" charset="0"/>
                </a:rPr>
                <a:t>Milestone 2</a:t>
              </a:r>
            </a:p>
          </p:txBody>
        </p:sp>
        <p:sp>
          <p:nvSpPr>
            <p:cNvPr id="101" name="Star: 5 Points 100">
              <a:extLst>
                <a:ext uri="{FF2B5EF4-FFF2-40B4-BE49-F238E27FC236}">
                  <a16:creationId xmlns:a16="http://schemas.microsoft.com/office/drawing/2014/main" id="{F40D53BE-CE2D-43AB-BDF5-C805EA9666CF}"/>
                </a:ext>
              </a:extLst>
            </p:cNvPr>
            <p:cNvSpPr/>
            <p:nvPr/>
          </p:nvSpPr>
          <p:spPr>
            <a:xfrm>
              <a:off x="1907306" y="1468266"/>
              <a:ext cx="109684" cy="97034"/>
            </a:xfrm>
            <a:prstGeom prst="star5">
              <a:avLst>
                <a:gd name="adj" fmla="val 27264"/>
                <a:gd name="hf" fmla="val 105146"/>
                <a:gd name="vf" fmla="val 11055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101">
            <a:extLst>
              <a:ext uri="{FF2B5EF4-FFF2-40B4-BE49-F238E27FC236}">
                <a16:creationId xmlns:a16="http://schemas.microsoft.com/office/drawing/2014/main" id="{BF59A8FD-99D3-476E-A97B-CC4CA1EB5277}"/>
              </a:ext>
            </a:extLst>
          </p:cNvPr>
          <p:cNvGrpSpPr/>
          <p:nvPr/>
        </p:nvGrpSpPr>
        <p:grpSpPr>
          <a:xfrm>
            <a:off x="9080206" y="1079082"/>
            <a:ext cx="1116387" cy="236335"/>
            <a:chOff x="1822883" y="1411893"/>
            <a:chExt cx="1116387" cy="209780"/>
          </a:xfrm>
        </p:grpSpPr>
        <p:sp>
          <p:nvSpPr>
            <p:cNvPr id="103" name="Rectangle: Rounded Corners 102">
              <a:extLst>
                <a:ext uri="{FF2B5EF4-FFF2-40B4-BE49-F238E27FC236}">
                  <a16:creationId xmlns:a16="http://schemas.microsoft.com/office/drawing/2014/main" id="{814F4C3F-22CC-4160-BF2D-3AB25659B2F7}"/>
                </a:ext>
              </a:extLst>
            </p:cNvPr>
            <p:cNvSpPr/>
            <p:nvPr/>
          </p:nvSpPr>
          <p:spPr>
            <a:xfrm>
              <a:off x="1822883" y="1411893"/>
              <a:ext cx="1116387" cy="20978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r>
                <a:rPr lang="en-US" sz="900" dirty="0">
                  <a:solidFill>
                    <a:schemeClr val="bg1"/>
                  </a:solidFill>
                  <a:latin typeface="Montserrat" panose="00000500000000000000" pitchFamily="50" charset="0"/>
                </a:rPr>
                <a:t>Milestone 3</a:t>
              </a:r>
            </a:p>
          </p:txBody>
        </p:sp>
        <p:sp>
          <p:nvSpPr>
            <p:cNvPr id="104" name="Star: 5 Points 103">
              <a:extLst>
                <a:ext uri="{FF2B5EF4-FFF2-40B4-BE49-F238E27FC236}">
                  <a16:creationId xmlns:a16="http://schemas.microsoft.com/office/drawing/2014/main" id="{F6D100BE-807B-4A14-9E7A-F1C0FC49D824}"/>
                </a:ext>
              </a:extLst>
            </p:cNvPr>
            <p:cNvSpPr/>
            <p:nvPr/>
          </p:nvSpPr>
          <p:spPr>
            <a:xfrm>
              <a:off x="1907306" y="1468266"/>
              <a:ext cx="109684" cy="97034"/>
            </a:xfrm>
            <a:prstGeom prst="star5">
              <a:avLst>
                <a:gd name="adj" fmla="val 27264"/>
                <a:gd name="hf" fmla="val 105146"/>
                <a:gd name="vf" fmla="val 11055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79" name="Group 11278">
            <a:extLst>
              <a:ext uri="{FF2B5EF4-FFF2-40B4-BE49-F238E27FC236}">
                <a16:creationId xmlns:a16="http://schemas.microsoft.com/office/drawing/2014/main" id="{E5F1EC72-361E-4854-87D3-27B4222836F8}"/>
              </a:ext>
            </a:extLst>
          </p:cNvPr>
          <p:cNvGrpSpPr/>
          <p:nvPr/>
        </p:nvGrpSpPr>
        <p:grpSpPr>
          <a:xfrm>
            <a:off x="1910984" y="495301"/>
            <a:ext cx="9764280" cy="294726"/>
            <a:chOff x="1822883" y="1014374"/>
            <a:chExt cx="9764280" cy="261610"/>
          </a:xfrm>
        </p:grpSpPr>
        <p:sp>
          <p:nvSpPr>
            <p:cNvPr id="11271" name="TextBox 11270">
              <a:extLst>
                <a:ext uri="{FF2B5EF4-FFF2-40B4-BE49-F238E27FC236}">
                  <a16:creationId xmlns:a16="http://schemas.microsoft.com/office/drawing/2014/main" id="{3EDA8870-B082-45AE-A847-B7A282DA27AB}"/>
                </a:ext>
              </a:extLst>
            </p:cNvPr>
            <p:cNvSpPr txBox="1"/>
            <p:nvPr/>
          </p:nvSpPr>
          <p:spPr>
            <a:xfrm>
              <a:off x="2246883" y="1014374"/>
              <a:ext cx="779381" cy="261610"/>
            </a:xfrm>
            <a:prstGeom prst="rect">
              <a:avLst/>
            </a:prstGeom>
            <a:noFill/>
          </p:spPr>
          <p:txBody>
            <a:bodyPr wrap="none" rtlCol="0">
              <a:spAutoFit/>
            </a:bodyPr>
            <a:lstStyle/>
            <a:p>
              <a:pPr algn="ctr"/>
              <a:r>
                <a:rPr lang="en-US" sz="1100" dirty="0">
                  <a:solidFill>
                    <a:schemeClr val="tx2">
                      <a:lumMod val="60000"/>
                      <a:lumOff val="40000"/>
                    </a:schemeClr>
                  </a:solidFill>
                  <a:latin typeface="Montserrat" panose="00000500000000000000" pitchFamily="50" charset="0"/>
                </a:rPr>
                <a:t>Q3 20XX</a:t>
              </a:r>
            </a:p>
          </p:txBody>
        </p:sp>
        <p:sp>
          <p:nvSpPr>
            <p:cNvPr id="110" name="TextBox 109">
              <a:extLst>
                <a:ext uri="{FF2B5EF4-FFF2-40B4-BE49-F238E27FC236}">
                  <a16:creationId xmlns:a16="http://schemas.microsoft.com/office/drawing/2014/main" id="{1857FC58-64AE-4BB6-98D3-C3ED63F9D940}"/>
                </a:ext>
              </a:extLst>
            </p:cNvPr>
            <p:cNvSpPr txBox="1"/>
            <p:nvPr/>
          </p:nvSpPr>
          <p:spPr>
            <a:xfrm>
              <a:off x="3867852" y="1014374"/>
              <a:ext cx="792205" cy="261610"/>
            </a:xfrm>
            <a:prstGeom prst="rect">
              <a:avLst/>
            </a:prstGeom>
            <a:noFill/>
          </p:spPr>
          <p:txBody>
            <a:bodyPr wrap="none" rtlCol="0">
              <a:spAutoFit/>
            </a:bodyPr>
            <a:lstStyle/>
            <a:p>
              <a:pPr algn="ctr"/>
              <a:r>
                <a:rPr lang="en-US" sz="1100" dirty="0">
                  <a:solidFill>
                    <a:schemeClr val="tx2">
                      <a:lumMod val="60000"/>
                      <a:lumOff val="40000"/>
                    </a:schemeClr>
                  </a:solidFill>
                  <a:latin typeface="Montserrat" panose="00000500000000000000" pitchFamily="50" charset="0"/>
                </a:rPr>
                <a:t>Q4 20XX</a:t>
              </a:r>
            </a:p>
          </p:txBody>
        </p:sp>
        <p:sp>
          <p:nvSpPr>
            <p:cNvPr id="111" name="TextBox 110">
              <a:extLst>
                <a:ext uri="{FF2B5EF4-FFF2-40B4-BE49-F238E27FC236}">
                  <a16:creationId xmlns:a16="http://schemas.microsoft.com/office/drawing/2014/main" id="{674F11AE-0C1A-4BA7-A595-2380E46A829D}"/>
                </a:ext>
              </a:extLst>
            </p:cNvPr>
            <p:cNvSpPr txBox="1"/>
            <p:nvPr/>
          </p:nvSpPr>
          <p:spPr>
            <a:xfrm>
              <a:off x="5516073" y="1014374"/>
              <a:ext cx="750526" cy="261610"/>
            </a:xfrm>
            <a:prstGeom prst="rect">
              <a:avLst/>
            </a:prstGeom>
            <a:noFill/>
          </p:spPr>
          <p:txBody>
            <a:bodyPr wrap="none" rtlCol="0">
              <a:spAutoFit/>
            </a:bodyPr>
            <a:lstStyle/>
            <a:p>
              <a:pPr algn="ctr"/>
              <a:r>
                <a:rPr lang="en-US" sz="1100" dirty="0">
                  <a:solidFill>
                    <a:schemeClr val="tx2">
                      <a:lumMod val="60000"/>
                      <a:lumOff val="40000"/>
                    </a:schemeClr>
                  </a:solidFill>
                  <a:latin typeface="Montserrat" panose="00000500000000000000" pitchFamily="50" charset="0"/>
                </a:rPr>
                <a:t>Q1 20XX</a:t>
              </a:r>
            </a:p>
          </p:txBody>
        </p:sp>
        <p:sp>
          <p:nvSpPr>
            <p:cNvPr id="112" name="TextBox 111">
              <a:extLst>
                <a:ext uri="{FF2B5EF4-FFF2-40B4-BE49-F238E27FC236}">
                  <a16:creationId xmlns:a16="http://schemas.microsoft.com/office/drawing/2014/main" id="{761A355E-9A0E-4175-93C0-B742081282C7}"/>
                </a:ext>
              </a:extLst>
            </p:cNvPr>
            <p:cNvSpPr txBox="1"/>
            <p:nvPr/>
          </p:nvSpPr>
          <p:spPr>
            <a:xfrm>
              <a:off x="7129026" y="1014374"/>
              <a:ext cx="779381" cy="261610"/>
            </a:xfrm>
            <a:prstGeom prst="rect">
              <a:avLst/>
            </a:prstGeom>
            <a:noFill/>
          </p:spPr>
          <p:txBody>
            <a:bodyPr wrap="none" rtlCol="0">
              <a:spAutoFit/>
            </a:bodyPr>
            <a:lstStyle/>
            <a:p>
              <a:pPr algn="ctr"/>
              <a:r>
                <a:rPr lang="en-US" sz="1100" dirty="0">
                  <a:solidFill>
                    <a:schemeClr val="tx2">
                      <a:lumMod val="60000"/>
                      <a:lumOff val="40000"/>
                    </a:schemeClr>
                  </a:solidFill>
                  <a:latin typeface="Montserrat" panose="00000500000000000000" pitchFamily="50" charset="0"/>
                </a:rPr>
                <a:t>Q2 20XX</a:t>
              </a:r>
            </a:p>
          </p:txBody>
        </p:sp>
        <p:sp>
          <p:nvSpPr>
            <p:cNvPr id="113" name="TextBox 112">
              <a:extLst>
                <a:ext uri="{FF2B5EF4-FFF2-40B4-BE49-F238E27FC236}">
                  <a16:creationId xmlns:a16="http://schemas.microsoft.com/office/drawing/2014/main" id="{078498E6-C7F8-480E-A643-684A90D7775E}"/>
                </a:ext>
              </a:extLst>
            </p:cNvPr>
            <p:cNvSpPr txBox="1"/>
            <p:nvPr/>
          </p:nvSpPr>
          <p:spPr>
            <a:xfrm>
              <a:off x="8756407" y="1014374"/>
              <a:ext cx="779381" cy="261610"/>
            </a:xfrm>
            <a:prstGeom prst="rect">
              <a:avLst/>
            </a:prstGeom>
            <a:noFill/>
          </p:spPr>
          <p:txBody>
            <a:bodyPr wrap="none" rtlCol="0">
              <a:spAutoFit/>
            </a:bodyPr>
            <a:lstStyle/>
            <a:p>
              <a:pPr algn="ctr"/>
              <a:r>
                <a:rPr lang="en-US" sz="1100" dirty="0">
                  <a:solidFill>
                    <a:schemeClr val="tx2">
                      <a:lumMod val="60000"/>
                      <a:lumOff val="40000"/>
                    </a:schemeClr>
                  </a:solidFill>
                  <a:latin typeface="Montserrat" panose="00000500000000000000" pitchFamily="50" charset="0"/>
                </a:rPr>
                <a:t>Q3 20XX</a:t>
              </a:r>
            </a:p>
          </p:txBody>
        </p:sp>
        <p:sp>
          <p:nvSpPr>
            <p:cNvPr id="114" name="TextBox 113">
              <a:extLst>
                <a:ext uri="{FF2B5EF4-FFF2-40B4-BE49-F238E27FC236}">
                  <a16:creationId xmlns:a16="http://schemas.microsoft.com/office/drawing/2014/main" id="{1C0AD81A-599F-4FAE-99AF-EF19CCF518B1}"/>
                </a:ext>
              </a:extLst>
            </p:cNvPr>
            <p:cNvSpPr txBox="1"/>
            <p:nvPr/>
          </p:nvSpPr>
          <p:spPr>
            <a:xfrm>
              <a:off x="10377376" y="1014374"/>
              <a:ext cx="792205" cy="261610"/>
            </a:xfrm>
            <a:prstGeom prst="rect">
              <a:avLst/>
            </a:prstGeom>
            <a:noFill/>
          </p:spPr>
          <p:txBody>
            <a:bodyPr wrap="none" rtlCol="0">
              <a:spAutoFit/>
            </a:bodyPr>
            <a:lstStyle/>
            <a:p>
              <a:pPr algn="ctr"/>
              <a:r>
                <a:rPr lang="en-US" sz="1100" dirty="0">
                  <a:solidFill>
                    <a:schemeClr val="tx2">
                      <a:lumMod val="60000"/>
                      <a:lumOff val="40000"/>
                    </a:schemeClr>
                  </a:solidFill>
                  <a:latin typeface="Montserrat" panose="00000500000000000000" pitchFamily="50" charset="0"/>
                </a:rPr>
                <a:t>Q4 20XX</a:t>
              </a:r>
            </a:p>
          </p:txBody>
        </p:sp>
        <p:grpSp>
          <p:nvGrpSpPr>
            <p:cNvPr id="11278" name="Group 11277">
              <a:extLst>
                <a:ext uri="{FF2B5EF4-FFF2-40B4-BE49-F238E27FC236}">
                  <a16:creationId xmlns:a16="http://schemas.microsoft.com/office/drawing/2014/main" id="{A822A85C-C47C-4767-8223-EB906005099C}"/>
                </a:ext>
              </a:extLst>
            </p:cNvPr>
            <p:cNvGrpSpPr/>
            <p:nvPr/>
          </p:nvGrpSpPr>
          <p:grpSpPr>
            <a:xfrm>
              <a:off x="1822883" y="1077887"/>
              <a:ext cx="9764280" cy="130640"/>
              <a:chOff x="1822883" y="1229119"/>
              <a:chExt cx="9764280" cy="2414626"/>
            </a:xfrm>
          </p:grpSpPr>
          <p:cxnSp>
            <p:nvCxnSpPr>
              <p:cNvPr id="11277" name="Straight Connector 11276">
                <a:extLst>
                  <a:ext uri="{FF2B5EF4-FFF2-40B4-BE49-F238E27FC236}">
                    <a16:creationId xmlns:a16="http://schemas.microsoft.com/office/drawing/2014/main" id="{21119DD3-B3A7-47CB-8831-1ACF9C93EA61}"/>
                  </a:ext>
                </a:extLst>
              </p:cNvPr>
              <p:cNvCxnSpPr/>
              <p:nvPr/>
            </p:nvCxnSpPr>
            <p:spPr>
              <a:xfrm>
                <a:off x="1822883" y="1229119"/>
                <a:ext cx="0" cy="2414626"/>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1789082C-C588-4BAB-8D55-6C7ADA2ACA2F}"/>
                  </a:ext>
                </a:extLst>
              </p:cNvPr>
              <p:cNvCxnSpPr/>
              <p:nvPr/>
            </p:nvCxnSpPr>
            <p:spPr>
              <a:xfrm>
                <a:off x="3450264" y="1229119"/>
                <a:ext cx="0" cy="2414626"/>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32CC047E-5E89-4B1C-88F0-4B7C2BAA077C}"/>
                  </a:ext>
                </a:extLst>
              </p:cNvPr>
              <p:cNvCxnSpPr/>
              <p:nvPr/>
            </p:nvCxnSpPr>
            <p:spPr>
              <a:xfrm>
                <a:off x="5077645" y="1229119"/>
                <a:ext cx="0" cy="241462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1AC04449-9258-41AB-94BD-78B58A53CB02}"/>
                  </a:ext>
                </a:extLst>
              </p:cNvPr>
              <p:cNvCxnSpPr/>
              <p:nvPr/>
            </p:nvCxnSpPr>
            <p:spPr>
              <a:xfrm>
                <a:off x="6705026" y="1229119"/>
                <a:ext cx="0" cy="2414626"/>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489E8B3B-07BB-4E71-8DF9-5144F6AE0A7C}"/>
                  </a:ext>
                </a:extLst>
              </p:cNvPr>
              <p:cNvCxnSpPr/>
              <p:nvPr/>
            </p:nvCxnSpPr>
            <p:spPr>
              <a:xfrm>
                <a:off x="8332407" y="1229119"/>
                <a:ext cx="0" cy="2414626"/>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A06301E5-3AB0-43EB-A4B0-1974BED270AE}"/>
                  </a:ext>
                </a:extLst>
              </p:cNvPr>
              <p:cNvCxnSpPr/>
              <p:nvPr/>
            </p:nvCxnSpPr>
            <p:spPr>
              <a:xfrm>
                <a:off x="9959788" y="1229119"/>
                <a:ext cx="0" cy="2414626"/>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B7F03A43-9D82-4BA4-A0D5-72142448FB4E}"/>
                  </a:ext>
                </a:extLst>
              </p:cNvPr>
              <p:cNvCxnSpPr/>
              <p:nvPr/>
            </p:nvCxnSpPr>
            <p:spPr>
              <a:xfrm>
                <a:off x="11587163" y="1229119"/>
                <a:ext cx="0" cy="2414626"/>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sp>
        <p:nvSpPr>
          <p:cNvPr id="141" name="TextBox 140">
            <a:extLst>
              <a:ext uri="{FF2B5EF4-FFF2-40B4-BE49-F238E27FC236}">
                <a16:creationId xmlns:a16="http://schemas.microsoft.com/office/drawing/2014/main" id="{B9374F63-A3E7-4EE4-A496-C5AD21BC86C7}"/>
              </a:ext>
            </a:extLst>
          </p:cNvPr>
          <p:cNvSpPr txBox="1"/>
          <p:nvPr/>
        </p:nvSpPr>
        <p:spPr>
          <a:xfrm>
            <a:off x="588705" y="1074137"/>
            <a:ext cx="1053494" cy="246221"/>
          </a:xfrm>
          <a:prstGeom prst="rect">
            <a:avLst/>
          </a:prstGeom>
          <a:noFill/>
        </p:spPr>
        <p:txBody>
          <a:bodyPr wrap="none" rtlCol="0" anchor="ctr" anchorCtr="0">
            <a:spAutoFit/>
          </a:bodyPr>
          <a:lstStyle/>
          <a:p>
            <a:r>
              <a:rPr lang="en-US" sz="1000" b="1" dirty="0">
                <a:solidFill>
                  <a:schemeClr val="accent2"/>
                </a:solidFill>
                <a:latin typeface="Montserrat" panose="00000500000000000000" pitchFamily="50" charset="0"/>
              </a:rPr>
              <a:t>MILESTONES</a:t>
            </a:r>
          </a:p>
        </p:txBody>
      </p:sp>
      <p:sp>
        <p:nvSpPr>
          <p:cNvPr id="142" name="TextBox 141">
            <a:extLst>
              <a:ext uri="{FF2B5EF4-FFF2-40B4-BE49-F238E27FC236}">
                <a16:creationId xmlns:a16="http://schemas.microsoft.com/office/drawing/2014/main" id="{324265D9-45A9-4F71-B913-6236A337FBFF}"/>
              </a:ext>
            </a:extLst>
          </p:cNvPr>
          <p:cNvSpPr txBox="1"/>
          <p:nvPr/>
        </p:nvSpPr>
        <p:spPr>
          <a:xfrm>
            <a:off x="588705" y="2252802"/>
            <a:ext cx="978153" cy="527965"/>
          </a:xfrm>
          <a:prstGeom prst="rect">
            <a:avLst/>
          </a:prstGeom>
          <a:noFill/>
        </p:spPr>
        <p:txBody>
          <a:bodyPr wrap="none" rtlCol="0" anchor="ctr" anchorCtr="0">
            <a:spAutoFit/>
          </a:bodyPr>
          <a:lstStyle/>
          <a:p>
            <a:pPr>
              <a:lnSpc>
                <a:spcPct val="150000"/>
              </a:lnSpc>
            </a:pPr>
            <a:r>
              <a:rPr lang="en-US" sz="1000" b="1" dirty="0">
                <a:solidFill>
                  <a:schemeClr val="tx2">
                    <a:lumMod val="60000"/>
                    <a:lumOff val="40000"/>
                  </a:schemeClr>
                </a:solidFill>
                <a:latin typeface="Montserrat" panose="00000500000000000000" pitchFamily="50" charset="0"/>
              </a:rPr>
              <a:t>CONSUMER</a:t>
            </a:r>
          </a:p>
          <a:p>
            <a:pPr>
              <a:lnSpc>
                <a:spcPct val="150000"/>
              </a:lnSpc>
            </a:pPr>
            <a:r>
              <a:rPr lang="en-US" sz="1000" b="1" dirty="0">
                <a:solidFill>
                  <a:schemeClr val="tx2">
                    <a:lumMod val="60000"/>
                    <a:lumOff val="40000"/>
                  </a:schemeClr>
                </a:solidFill>
                <a:latin typeface="Montserrat" panose="00000500000000000000" pitchFamily="50" charset="0"/>
              </a:rPr>
              <a:t>GROWTH</a:t>
            </a:r>
          </a:p>
        </p:txBody>
      </p:sp>
      <p:sp>
        <p:nvSpPr>
          <p:cNvPr id="143" name="TextBox 142">
            <a:extLst>
              <a:ext uri="{FF2B5EF4-FFF2-40B4-BE49-F238E27FC236}">
                <a16:creationId xmlns:a16="http://schemas.microsoft.com/office/drawing/2014/main" id="{2F5F85B8-8AAD-4081-A18A-368E82F28E2D}"/>
              </a:ext>
            </a:extLst>
          </p:cNvPr>
          <p:cNvSpPr txBox="1"/>
          <p:nvPr/>
        </p:nvSpPr>
        <p:spPr>
          <a:xfrm>
            <a:off x="588705" y="4136273"/>
            <a:ext cx="1034257" cy="527965"/>
          </a:xfrm>
          <a:prstGeom prst="rect">
            <a:avLst/>
          </a:prstGeom>
          <a:noFill/>
        </p:spPr>
        <p:txBody>
          <a:bodyPr wrap="none" rtlCol="0" anchor="ctr" anchorCtr="0">
            <a:spAutoFit/>
          </a:bodyPr>
          <a:lstStyle/>
          <a:p>
            <a:pPr>
              <a:lnSpc>
                <a:spcPct val="150000"/>
              </a:lnSpc>
            </a:pPr>
            <a:r>
              <a:rPr lang="en-US" sz="1000" b="1" dirty="0">
                <a:solidFill>
                  <a:schemeClr val="tx2">
                    <a:lumMod val="60000"/>
                    <a:lumOff val="40000"/>
                  </a:schemeClr>
                </a:solidFill>
                <a:latin typeface="Montserrat" panose="00000500000000000000" pitchFamily="50" charset="0"/>
              </a:rPr>
              <a:t>ENTERPRISE</a:t>
            </a:r>
          </a:p>
          <a:p>
            <a:pPr>
              <a:lnSpc>
                <a:spcPct val="150000"/>
              </a:lnSpc>
            </a:pPr>
            <a:r>
              <a:rPr lang="en-US" sz="1000" b="1" dirty="0">
                <a:solidFill>
                  <a:schemeClr val="tx2">
                    <a:lumMod val="60000"/>
                    <a:lumOff val="40000"/>
                  </a:schemeClr>
                </a:solidFill>
                <a:latin typeface="Montserrat" panose="00000500000000000000" pitchFamily="50" charset="0"/>
              </a:rPr>
              <a:t>GROWTH</a:t>
            </a:r>
          </a:p>
        </p:txBody>
      </p:sp>
      <p:sp>
        <p:nvSpPr>
          <p:cNvPr id="144" name="TextBox 143">
            <a:extLst>
              <a:ext uri="{FF2B5EF4-FFF2-40B4-BE49-F238E27FC236}">
                <a16:creationId xmlns:a16="http://schemas.microsoft.com/office/drawing/2014/main" id="{16CC0F20-794A-4090-A111-115A47131452}"/>
              </a:ext>
            </a:extLst>
          </p:cNvPr>
          <p:cNvSpPr txBox="1"/>
          <p:nvPr/>
        </p:nvSpPr>
        <p:spPr>
          <a:xfrm>
            <a:off x="588705" y="5768778"/>
            <a:ext cx="1056700" cy="297133"/>
          </a:xfrm>
          <a:prstGeom prst="rect">
            <a:avLst/>
          </a:prstGeom>
          <a:noFill/>
        </p:spPr>
        <p:txBody>
          <a:bodyPr wrap="none" rtlCol="0" anchor="ctr" anchorCtr="0">
            <a:spAutoFit/>
          </a:bodyPr>
          <a:lstStyle/>
          <a:p>
            <a:pPr>
              <a:lnSpc>
                <a:spcPct val="150000"/>
              </a:lnSpc>
            </a:pPr>
            <a:r>
              <a:rPr lang="en-US" sz="1000" b="1" dirty="0">
                <a:solidFill>
                  <a:schemeClr val="tx2">
                    <a:lumMod val="60000"/>
                    <a:lumOff val="40000"/>
                  </a:schemeClr>
                </a:solidFill>
                <a:latin typeface="Montserrat" panose="00000500000000000000" pitchFamily="50" charset="0"/>
              </a:rPr>
              <a:t>SCALABILITY</a:t>
            </a:r>
          </a:p>
        </p:txBody>
      </p:sp>
    </p:spTree>
    <p:extLst>
      <p:ext uri="{BB962C8B-B14F-4D97-AF65-F5344CB8AC3E}">
        <p14:creationId xmlns:p14="http://schemas.microsoft.com/office/powerpoint/2010/main" val="3982511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1500" fill="hold"/>
                                        <p:tgtEl>
                                          <p:spTgt spid="21"/>
                                        </p:tgtEl>
                                        <p:attrNameLst>
                                          <p:attrName>ppt_x</p:attrName>
                                        </p:attrNameLst>
                                      </p:cBhvr>
                                      <p:tavLst>
                                        <p:tav tm="0">
                                          <p:val>
                                            <p:strVal val="#ppt_x-#ppt_w/2"/>
                                          </p:val>
                                        </p:tav>
                                        <p:tav tm="100000">
                                          <p:val>
                                            <p:strVal val="#ppt_x"/>
                                          </p:val>
                                        </p:tav>
                                      </p:tavLst>
                                    </p:anim>
                                    <p:anim calcmode="lin" valueType="num">
                                      <p:cBhvr>
                                        <p:cTn id="8" dur="1500" fill="hold"/>
                                        <p:tgtEl>
                                          <p:spTgt spid="21"/>
                                        </p:tgtEl>
                                        <p:attrNameLst>
                                          <p:attrName>ppt_y</p:attrName>
                                        </p:attrNameLst>
                                      </p:cBhvr>
                                      <p:tavLst>
                                        <p:tav tm="0">
                                          <p:val>
                                            <p:strVal val="#ppt_y"/>
                                          </p:val>
                                        </p:tav>
                                        <p:tav tm="100000">
                                          <p:val>
                                            <p:strVal val="#ppt_y"/>
                                          </p:val>
                                        </p:tav>
                                      </p:tavLst>
                                    </p:anim>
                                    <p:anim calcmode="lin" valueType="num">
                                      <p:cBhvr>
                                        <p:cTn id="9" dur="1500" fill="hold"/>
                                        <p:tgtEl>
                                          <p:spTgt spid="21"/>
                                        </p:tgtEl>
                                        <p:attrNameLst>
                                          <p:attrName>ppt_w</p:attrName>
                                        </p:attrNameLst>
                                      </p:cBhvr>
                                      <p:tavLst>
                                        <p:tav tm="0">
                                          <p:val>
                                            <p:fltVal val="0"/>
                                          </p:val>
                                        </p:tav>
                                        <p:tav tm="100000">
                                          <p:val>
                                            <p:strVal val="#ppt_w"/>
                                          </p:val>
                                        </p:tav>
                                      </p:tavLst>
                                    </p:anim>
                                    <p:anim calcmode="lin" valueType="num">
                                      <p:cBhvr>
                                        <p:cTn id="10" dur="1500" fill="hold"/>
                                        <p:tgtEl>
                                          <p:spTgt spid="21"/>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p:cTn id="13" dur="1500" fill="hold"/>
                                        <p:tgtEl>
                                          <p:spTgt spid="37"/>
                                        </p:tgtEl>
                                        <p:attrNameLst>
                                          <p:attrName>ppt_x</p:attrName>
                                        </p:attrNameLst>
                                      </p:cBhvr>
                                      <p:tavLst>
                                        <p:tav tm="0">
                                          <p:val>
                                            <p:strVal val="#ppt_x-#ppt_w/2"/>
                                          </p:val>
                                        </p:tav>
                                        <p:tav tm="100000">
                                          <p:val>
                                            <p:strVal val="#ppt_x"/>
                                          </p:val>
                                        </p:tav>
                                      </p:tavLst>
                                    </p:anim>
                                    <p:anim calcmode="lin" valueType="num">
                                      <p:cBhvr>
                                        <p:cTn id="14" dur="1500" fill="hold"/>
                                        <p:tgtEl>
                                          <p:spTgt spid="37"/>
                                        </p:tgtEl>
                                        <p:attrNameLst>
                                          <p:attrName>ppt_y</p:attrName>
                                        </p:attrNameLst>
                                      </p:cBhvr>
                                      <p:tavLst>
                                        <p:tav tm="0">
                                          <p:val>
                                            <p:strVal val="#ppt_y"/>
                                          </p:val>
                                        </p:tav>
                                        <p:tav tm="100000">
                                          <p:val>
                                            <p:strVal val="#ppt_y"/>
                                          </p:val>
                                        </p:tav>
                                      </p:tavLst>
                                    </p:anim>
                                    <p:anim calcmode="lin" valueType="num">
                                      <p:cBhvr>
                                        <p:cTn id="15" dur="1500" fill="hold"/>
                                        <p:tgtEl>
                                          <p:spTgt spid="37"/>
                                        </p:tgtEl>
                                        <p:attrNameLst>
                                          <p:attrName>ppt_w</p:attrName>
                                        </p:attrNameLst>
                                      </p:cBhvr>
                                      <p:tavLst>
                                        <p:tav tm="0">
                                          <p:val>
                                            <p:fltVal val="0"/>
                                          </p:val>
                                        </p:tav>
                                        <p:tav tm="100000">
                                          <p:val>
                                            <p:strVal val="#ppt_w"/>
                                          </p:val>
                                        </p:tav>
                                      </p:tavLst>
                                    </p:anim>
                                    <p:anim calcmode="lin" valueType="num">
                                      <p:cBhvr>
                                        <p:cTn id="16" dur="1500" fill="hold"/>
                                        <p:tgtEl>
                                          <p:spTgt spid="37"/>
                                        </p:tgtEl>
                                        <p:attrNameLst>
                                          <p:attrName>ppt_h</p:attrName>
                                        </p:attrNameLst>
                                      </p:cBhvr>
                                      <p:tavLst>
                                        <p:tav tm="0">
                                          <p:val>
                                            <p:strVal val="#ppt_h"/>
                                          </p:val>
                                        </p:tav>
                                        <p:tav tm="100000">
                                          <p:val>
                                            <p:strVal val="#ppt_h"/>
                                          </p:val>
                                        </p:tav>
                                      </p:tavLst>
                                    </p:anim>
                                  </p:childTnLst>
                                </p:cTn>
                              </p:par>
                              <p:par>
                                <p:cTn id="17" presetID="17" presetClass="entr" presetSubtype="8"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1500" fill="hold"/>
                                        <p:tgtEl>
                                          <p:spTgt spid="16"/>
                                        </p:tgtEl>
                                        <p:attrNameLst>
                                          <p:attrName>ppt_x</p:attrName>
                                        </p:attrNameLst>
                                      </p:cBhvr>
                                      <p:tavLst>
                                        <p:tav tm="0">
                                          <p:val>
                                            <p:strVal val="#ppt_x-#ppt_w/2"/>
                                          </p:val>
                                        </p:tav>
                                        <p:tav tm="100000">
                                          <p:val>
                                            <p:strVal val="#ppt_x"/>
                                          </p:val>
                                        </p:tav>
                                      </p:tavLst>
                                    </p:anim>
                                    <p:anim calcmode="lin" valueType="num">
                                      <p:cBhvr>
                                        <p:cTn id="20" dur="1500" fill="hold"/>
                                        <p:tgtEl>
                                          <p:spTgt spid="16"/>
                                        </p:tgtEl>
                                        <p:attrNameLst>
                                          <p:attrName>ppt_y</p:attrName>
                                        </p:attrNameLst>
                                      </p:cBhvr>
                                      <p:tavLst>
                                        <p:tav tm="0">
                                          <p:val>
                                            <p:strVal val="#ppt_y"/>
                                          </p:val>
                                        </p:tav>
                                        <p:tav tm="100000">
                                          <p:val>
                                            <p:strVal val="#ppt_y"/>
                                          </p:val>
                                        </p:tav>
                                      </p:tavLst>
                                    </p:anim>
                                    <p:anim calcmode="lin" valueType="num">
                                      <p:cBhvr>
                                        <p:cTn id="21" dur="1500" fill="hold"/>
                                        <p:tgtEl>
                                          <p:spTgt spid="16"/>
                                        </p:tgtEl>
                                        <p:attrNameLst>
                                          <p:attrName>ppt_w</p:attrName>
                                        </p:attrNameLst>
                                      </p:cBhvr>
                                      <p:tavLst>
                                        <p:tav tm="0">
                                          <p:val>
                                            <p:fltVal val="0"/>
                                          </p:val>
                                        </p:tav>
                                        <p:tav tm="100000">
                                          <p:val>
                                            <p:strVal val="#ppt_w"/>
                                          </p:val>
                                        </p:tav>
                                      </p:tavLst>
                                    </p:anim>
                                    <p:anim calcmode="lin" valueType="num">
                                      <p:cBhvr>
                                        <p:cTn id="22" dur="1500" fill="hold"/>
                                        <p:tgtEl>
                                          <p:spTgt spid="16"/>
                                        </p:tgtEl>
                                        <p:attrNameLst>
                                          <p:attrName>ppt_h</p:attrName>
                                        </p:attrNameLst>
                                      </p:cBhvr>
                                      <p:tavLst>
                                        <p:tav tm="0">
                                          <p:val>
                                            <p:strVal val="#ppt_h"/>
                                          </p:val>
                                        </p:tav>
                                        <p:tav tm="100000">
                                          <p:val>
                                            <p:strVal val="#ppt_h"/>
                                          </p:val>
                                        </p:tav>
                                      </p:tavLst>
                                    </p:anim>
                                  </p:childTnLst>
                                </p:cTn>
                              </p:par>
                              <p:par>
                                <p:cTn id="23" presetID="17" presetClass="entr" presetSubtype="8"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1500" fill="hold"/>
                                        <p:tgtEl>
                                          <p:spTgt spid="28"/>
                                        </p:tgtEl>
                                        <p:attrNameLst>
                                          <p:attrName>ppt_x</p:attrName>
                                        </p:attrNameLst>
                                      </p:cBhvr>
                                      <p:tavLst>
                                        <p:tav tm="0">
                                          <p:val>
                                            <p:strVal val="#ppt_x-#ppt_w/2"/>
                                          </p:val>
                                        </p:tav>
                                        <p:tav tm="100000">
                                          <p:val>
                                            <p:strVal val="#ppt_x"/>
                                          </p:val>
                                        </p:tav>
                                      </p:tavLst>
                                    </p:anim>
                                    <p:anim calcmode="lin" valueType="num">
                                      <p:cBhvr>
                                        <p:cTn id="26" dur="1500" fill="hold"/>
                                        <p:tgtEl>
                                          <p:spTgt spid="28"/>
                                        </p:tgtEl>
                                        <p:attrNameLst>
                                          <p:attrName>ppt_y</p:attrName>
                                        </p:attrNameLst>
                                      </p:cBhvr>
                                      <p:tavLst>
                                        <p:tav tm="0">
                                          <p:val>
                                            <p:strVal val="#ppt_y"/>
                                          </p:val>
                                        </p:tav>
                                        <p:tav tm="100000">
                                          <p:val>
                                            <p:strVal val="#ppt_y"/>
                                          </p:val>
                                        </p:tav>
                                      </p:tavLst>
                                    </p:anim>
                                    <p:anim calcmode="lin" valueType="num">
                                      <p:cBhvr>
                                        <p:cTn id="27" dur="1500" fill="hold"/>
                                        <p:tgtEl>
                                          <p:spTgt spid="28"/>
                                        </p:tgtEl>
                                        <p:attrNameLst>
                                          <p:attrName>ppt_w</p:attrName>
                                        </p:attrNameLst>
                                      </p:cBhvr>
                                      <p:tavLst>
                                        <p:tav tm="0">
                                          <p:val>
                                            <p:fltVal val="0"/>
                                          </p:val>
                                        </p:tav>
                                        <p:tav tm="100000">
                                          <p:val>
                                            <p:strVal val="#ppt_w"/>
                                          </p:val>
                                        </p:tav>
                                      </p:tavLst>
                                    </p:anim>
                                    <p:anim calcmode="lin" valueType="num">
                                      <p:cBhvr>
                                        <p:cTn id="28" dur="1500" fill="hold"/>
                                        <p:tgtEl>
                                          <p:spTgt spid="28"/>
                                        </p:tgtEl>
                                        <p:attrNameLst>
                                          <p:attrName>ppt_h</p:attrName>
                                        </p:attrNameLst>
                                      </p:cBhvr>
                                      <p:tavLst>
                                        <p:tav tm="0">
                                          <p:val>
                                            <p:strVal val="#ppt_h"/>
                                          </p:val>
                                        </p:tav>
                                        <p:tav tm="100000">
                                          <p:val>
                                            <p:strVal val="#ppt_h"/>
                                          </p:val>
                                        </p:tav>
                                      </p:tavLst>
                                    </p:anim>
                                  </p:childTnLst>
                                </p:cTn>
                              </p:par>
                              <p:par>
                                <p:cTn id="29" presetID="22" presetClass="entr" presetSubtype="8" fill="hold" grpId="0" nodeType="withEffect">
                                  <p:stCondLst>
                                    <p:cond delay="2250"/>
                                  </p:stCondLst>
                                  <p:childTnLst>
                                    <p:set>
                                      <p:cBhvr>
                                        <p:cTn id="30" dur="1" fill="hold">
                                          <p:stCondLst>
                                            <p:cond delay="0"/>
                                          </p:stCondLst>
                                        </p:cTn>
                                        <p:tgtEl>
                                          <p:spTgt spid="141"/>
                                        </p:tgtEl>
                                        <p:attrNameLst>
                                          <p:attrName>style.visibility</p:attrName>
                                        </p:attrNameLst>
                                      </p:cBhvr>
                                      <p:to>
                                        <p:strVal val="visible"/>
                                      </p:to>
                                    </p:set>
                                    <p:animEffect transition="in" filter="wipe(left)">
                                      <p:cBhvr>
                                        <p:cTn id="31" dur="1000"/>
                                        <p:tgtEl>
                                          <p:spTgt spid="141"/>
                                        </p:tgtEl>
                                      </p:cBhvr>
                                    </p:animEffect>
                                  </p:childTnLst>
                                </p:cTn>
                              </p:par>
                              <p:par>
                                <p:cTn id="32" presetID="22" presetClass="entr" presetSubtype="8" fill="hold" grpId="0" nodeType="withEffect">
                                  <p:stCondLst>
                                    <p:cond delay="3000"/>
                                  </p:stCondLst>
                                  <p:childTnLst>
                                    <p:set>
                                      <p:cBhvr>
                                        <p:cTn id="33" dur="1" fill="hold">
                                          <p:stCondLst>
                                            <p:cond delay="0"/>
                                          </p:stCondLst>
                                        </p:cTn>
                                        <p:tgtEl>
                                          <p:spTgt spid="142"/>
                                        </p:tgtEl>
                                        <p:attrNameLst>
                                          <p:attrName>style.visibility</p:attrName>
                                        </p:attrNameLst>
                                      </p:cBhvr>
                                      <p:to>
                                        <p:strVal val="visible"/>
                                      </p:to>
                                    </p:set>
                                    <p:animEffect transition="in" filter="wipe(left)">
                                      <p:cBhvr>
                                        <p:cTn id="34" dur="1000"/>
                                        <p:tgtEl>
                                          <p:spTgt spid="142"/>
                                        </p:tgtEl>
                                      </p:cBhvr>
                                    </p:animEffect>
                                  </p:childTnLst>
                                </p:cTn>
                              </p:par>
                              <p:par>
                                <p:cTn id="35" presetID="22" presetClass="entr" presetSubtype="8" fill="hold" grpId="0" nodeType="withEffect">
                                  <p:stCondLst>
                                    <p:cond delay="3750"/>
                                  </p:stCondLst>
                                  <p:childTnLst>
                                    <p:set>
                                      <p:cBhvr>
                                        <p:cTn id="36" dur="1" fill="hold">
                                          <p:stCondLst>
                                            <p:cond delay="0"/>
                                          </p:stCondLst>
                                        </p:cTn>
                                        <p:tgtEl>
                                          <p:spTgt spid="143"/>
                                        </p:tgtEl>
                                        <p:attrNameLst>
                                          <p:attrName>style.visibility</p:attrName>
                                        </p:attrNameLst>
                                      </p:cBhvr>
                                      <p:to>
                                        <p:strVal val="visible"/>
                                      </p:to>
                                    </p:set>
                                    <p:animEffect transition="in" filter="wipe(left)">
                                      <p:cBhvr>
                                        <p:cTn id="37" dur="1000"/>
                                        <p:tgtEl>
                                          <p:spTgt spid="143"/>
                                        </p:tgtEl>
                                      </p:cBhvr>
                                    </p:animEffect>
                                  </p:childTnLst>
                                </p:cTn>
                              </p:par>
                              <p:par>
                                <p:cTn id="38" presetID="22" presetClass="entr" presetSubtype="8" fill="hold" grpId="0" nodeType="withEffect">
                                  <p:stCondLst>
                                    <p:cond delay="4500"/>
                                  </p:stCondLst>
                                  <p:childTnLst>
                                    <p:set>
                                      <p:cBhvr>
                                        <p:cTn id="39" dur="1" fill="hold">
                                          <p:stCondLst>
                                            <p:cond delay="0"/>
                                          </p:stCondLst>
                                        </p:cTn>
                                        <p:tgtEl>
                                          <p:spTgt spid="144"/>
                                        </p:tgtEl>
                                        <p:attrNameLst>
                                          <p:attrName>style.visibility</p:attrName>
                                        </p:attrNameLst>
                                      </p:cBhvr>
                                      <p:to>
                                        <p:strVal val="visible"/>
                                      </p:to>
                                    </p:set>
                                    <p:animEffect transition="in" filter="wipe(left)">
                                      <p:cBhvr>
                                        <p:cTn id="40" dur="1000"/>
                                        <p:tgtEl>
                                          <p:spTgt spid="144"/>
                                        </p:tgtEl>
                                      </p:cBhvr>
                                    </p:animEffect>
                                  </p:childTnLst>
                                </p:cTn>
                              </p:par>
                              <p:par>
                                <p:cTn id="41" presetID="12" presetClass="entr" presetSubtype="4" fill="hold" nodeType="withEffect">
                                  <p:stCondLst>
                                    <p:cond delay="1500"/>
                                  </p:stCondLst>
                                  <p:childTnLst>
                                    <p:set>
                                      <p:cBhvr>
                                        <p:cTn id="42" dur="1" fill="hold">
                                          <p:stCondLst>
                                            <p:cond delay="0"/>
                                          </p:stCondLst>
                                        </p:cTn>
                                        <p:tgtEl>
                                          <p:spTgt spid="11279"/>
                                        </p:tgtEl>
                                        <p:attrNameLst>
                                          <p:attrName>style.visibility</p:attrName>
                                        </p:attrNameLst>
                                      </p:cBhvr>
                                      <p:to>
                                        <p:strVal val="visible"/>
                                      </p:to>
                                    </p:set>
                                    <p:anim calcmode="lin" valueType="num">
                                      <p:cBhvr additive="base">
                                        <p:cTn id="43" dur="750"/>
                                        <p:tgtEl>
                                          <p:spTgt spid="11279"/>
                                        </p:tgtEl>
                                        <p:attrNameLst>
                                          <p:attrName>ppt_y</p:attrName>
                                        </p:attrNameLst>
                                      </p:cBhvr>
                                      <p:tavLst>
                                        <p:tav tm="0">
                                          <p:val>
                                            <p:strVal val="#ppt_y+#ppt_h*1.125000"/>
                                          </p:val>
                                        </p:tav>
                                        <p:tav tm="100000">
                                          <p:val>
                                            <p:strVal val="#ppt_y"/>
                                          </p:val>
                                        </p:tav>
                                      </p:tavLst>
                                    </p:anim>
                                    <p:animEffect transition="in" filter="wipe(up)">
                                      <p:cBhvr>
                                        <p:cTn id="44" dur="750"/>
                                        <p:tgtEl>
                                          <p:spTgt spid="11279"/>
                                        </p:tgtEl>
                                      </p:cBhvr>
                                    </p:animEffect>
                                  </p:childTnLst>
                                </p:cTn>
                              </p:par>
                              <p:par>
                                <p:cTn id="45" presetID="10" presetClass="entr" presetSubtype="0" fill="hold" grpId="0" nodeType="withEffect">
                                  <p:stCondLst>
                                    <p:cond delay="150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1000"/>
                                        <p:tgtEl>
                                          <p:spTgt spid="39"/>
                                        </p:tgtEl>
                                      </p:cBhvr>
                                    </p:animEffect>
                                  </p:childTnLst>
                                </p:cTn>
                              </p:par>
                              <p:par>
                                <p:cTn id="48" presetID="10" presetClass="entr" presetSubtype="0" fill="hold" nodeType="withEffect">
                                  <p:stCondLst>
                                    <p:cond delay="1500"/>
                                  </p:stCondLst>
                                  <p:childTnLst>
                                    <p:set>
                                      <p:cBhvr>
                                        <p:cTn id="49" dur="1" fill="hold">
                                          <p:stCondLst>
                                            <p:cond delay="0"/>
                                          </p:stCondLst>
                                        </p:cTn>
                                        <p:tgtEl>
                                          <p:spTgt spid="11265"/>
                                        </p:tgtEl>
                                        <p:attrNameLst>
                                          <p:attrName>style.visibility</p:attrName>
                                        </p:attrNameLst>
                                      </p:cBhvr>
                                      <p:to>
                                        <p:strVal val="visible"/>
                                      </p:to>
                                    </p:set>
                                    <p:animEffect transition="in" filter="fade">
                                      <p:cBhvr>
                                        <p:cTn id="50" dur="1000"/>
                                        <p:tgtEl>
                                          <p:spTgt spid="11265"/>
                                        </p:tgtEl>
                                      </p:cBhvr>
                                    </p:animEffect>
                                  </p:childTnLst>
                                </p:cTn>
                              </p:par>
                              <p:par>
                                <p:cTn id="51" presetID="10" presetClass="entr" presetSubtype="0" fill="hold" nodeType="withEffect">
                                  <p:stCondLst>
                                    <p:cond delay="1500"/>
                                  </p:stCondLst>
                                  <p:childTnLst>
                                    <p:set>
                                      <p:cBhvr>
                                        <p:cTn id="52" dur="1" fill="hold">
                                          <p:stCondLst>
                                            <p:cond delay="0"/>
                                          </p:stCondLst>
                                        </p:cTn>
                                        <p:tgtEl>
                                          <p:spTgt spid="11264"/>
                                        </p:tgtEl>
                                        <p:attrNameLst>
                                          <p:attrName>style.visibility</p:attrName>
                                        </p:attrNameLst>
                                      </p:cBhvr>
                                      <p:to>
                                        <p:strVal val="visible"/>
                                      </p:to>
                                    </p:set>
                                    <p:animEffect transition="in" filter="fade">
                                      <p:cBhvr>
                                        <p:cTn id="53" dur="1000"/>
                                        <p:tgtEl>
                                          <p:spTgt spid="11264"/>
                                        </p:tgtEl>
                                      </p:cBhvr>
                                    </p:animEffect>
                                  </p:childTnLst>
                                </p:cTn>
                              </p:par>
                              <p:par>
                                <p:cTn id="54" presetID="10" presetClass="entr" presetSubtype="0" fill="hold" nodeType="withEffect">
                                  <p:stCondLst>
                                    <p:cond delay="1500"/>
                                  </p:stCondLst>
                                  <p:childTnLst>
                                    <p:set>
                                      <p:cBhvr>
                                        <p:cTn id="55" dur="1" fill="hold">
                                          <p:stCondLst>
                                            <p:cond delay="0"/>
                                          </p:stCondLst>
                                        </p:cTn>
                                        <p:tgtEl>
                                          <p:spTgt spid="11267"/>
                                        </p:tgtEl>
                                        <p:attrNameLst>
                                          <p:attrName>style.visibility</p:attrName>
                                        </p:attrNameLst>
                                      </p:cBhvr>
                                      <p:to>
                                        <p:strVal val="visible"/>
                                      </p:to>
                                    </p:set>
                                    <p:animEffect transition="in" filter="fade">
                                      <p:cBhvr>
                                        <p:cTn id="56" dur="1000"/>
                                        <p:tgtEl>
                                          <p:spTgt spid="11267"/>
                                        </p:tgtEl>
                                      </p:cBhvr>
                                    </p:animEffect>
                                  </p:childTnLst>
                                </p:cTn>
                              </p:par>
                              <p:par>
                                <p:cTn id="57" presetID="55" presetClass="entr" presetSubtype="0" fill="hold" nodeType="withEffect">
                                  <p:stCondLst>
                                    <p:cond delay="2250"/>
                                  </p:stCondLst>
                                  <p:childTnLst>
                                    <p:set>
                                      <p:cBhvr>
                                        <p:cTn id="58" dur="1" fill="hold">
                                          <p:stCondLst>
                                            <p:cond delay="0"/>
                                          </p:stCondLst>
                                        </p:cTn>
                                        <p:tgtEl>
                                          <p:spTgt spid="11270"/>
                                        </p:tgtEl>
                                        <p:attrNameLst>
                                          <p:attrName>style.visibility</p:attrName>
                                        </p:attrNameLst>
                                      </p:cBhvr>
                                      <p:to>
                                        <p:strVal val="visible"/>
                                      </p:to>
                                    </p:set>
                                    <p:anim calcmode="lin" valueType="num">
                                      <p:cBhvr>
                                        <p:cTn id="59" dur="1000" fill="hold"/>
                                        <p:tgtEl>
                                          <p:spTgt spid="11270"/>
                                        </p:tgtEl>
                                        <p:attrNameLst>
                                          <p:attrName>ppt_w</p:attrName>
                                        </p:attrNameLst>
                                      </p:cBhvr>
                                      <p:tavLst>
                                        <p:tav tm="0">
                                          <p:val>
                                            <p:strVal val="#ppt_w*0.70"/>
                                          </p:val>
                                        </p:tav>
                                        <p:tav tm="100000">
                                          <p:val>
                                            <p:strVal val="#ppt_w"/>
                                          </p:val>
                                        </p:tav>
                                      </p:tavLst>
                                    </p:anim>
                                    <p:anim calcmode="lin" valueType="num">
                                      <p:cBhvr>
                                        <p:cTn id="60" dur="1000" fill="hold"/>
                                        <p:tgtEl>
                                          <p:spTgt spid="11270"/>
                                        </p:tgtEl>
                                        <p:attrNameLst>
                                          <p:attrName>ppt_h</p:attrName>
                                        </p:attrNameLst>
                                      </p:cBhvr>
                                      <p:tavLst>
                                        <p:tav tm="0">
                                          <p:val>
                                            <p:strVal val="#ppt_h"/>
                                          </p:val>
                                        </p:tav>
                                        <p:tav tm="100000">
                                          <p:val>
                                            <p:strVal val="#ppt_h"/>
                                          </p:val>
                                        </p:tav>
                                      </p:tavLst>
                                    </p:anim>
                                    <p:animEffect transition="in" filter="fade">
                                      <p:cBhvr>
                                        <p:cTn id="61" dur="1000"/>
                                        <p:tgtEl>
                                          <p:spTgt spid="11270"/>
                                        </p:tgtEl>
                                      </p:cBhvr>
                                    </p:animEffect>
                                  </p:childTnLst>
                                </p:cTn>
                              </p:par>
                              <p:par>
                                <p:cTn id="62" presetID="55" presetClass="entr" presetSubtype="0" fill="hold" nodeType="withEffect">
                                  <p:stCondLst>
                                    <p:cond delay="2250"/>
                                  </p:stCondLst>
                                  <p:childTnLst>
                                    <p:set>
                                      <p:cBhvr>
                                        <p:cTn id="63" dur="1" fill="hold">
                                          <p:stCondLst>
                                            <p:cond delay="0"/>
                                          </p:stCondLst>
                                        </p:cTn>
                                        <p:tgtEl>
                                          <p:spTgt spid="99"/>
                                        </p:tgtEl>
                                        <p:attrNameLst>
                                          <p:attrName>style.visibility</p:attrName>
                                        </p:attrNameLst>
                                      </p:cBhvr>
                                      <p:to>
                                        <p:strVal val="visible"/>
                                      </p:to>
                                    </p:set>
                                    <p:anim calcmode="lin" valueType="num">
                                      <p:cBhvr>
                                        <p:cTn id="64" dur="1000" fill="hold"/>
                                        <p:tgtEl>
                                          <p:spTgt spid="99"/>
                                        </p:tgtEl>
                                        <p:attrNameLst>
                                          <p:attrName>ppt_w</p:attrName>
                                        </p:attrNameLst>
                                      </p:cBhvr>
                                      <p:tavLst>
                                        <p:tav tm="0">
                                          <p:val>
                                            <p:strVal val="#ppt_w*0.70"/>
                                          </p:val>
                                        </p:tav>
                                        <p:tav tm="100000">
                                          <p:val>
                                            <p:strVal val="#ppt_w"/>
                                          </p:val>
                                        </p:tav>
                                      </p:tavLst>
                                    </p:anim>
                                    <p:anim calcmode="lin" valueType="num">
                                      <p:cBhvr>
                                        <p:cTn id="65" dur="1000" fill="hold"/>
                                        <p:tgtEl>
                                          <p:spTgt spid="99"/>
                                        </p:tgtEl>
                                        <p:attrNameLst>
                                          <p:attrName>ppt_h</p:attrName>
                                        </p:attrNameLst>
                                      </p:cBhvr>
                                      <p:tavLst>
                                        <p:tav tm="0">
                                          <p:val>
                                            <p:strVal val="#ppt_h"/>
                                          </p:val>
                                        </p:tav>
                                        <p:tav tm="100000">
                                          <p:val>
                                            <p:strVal val="#ppt_h"/>
                                          </p:val>
                                        </p:tav>
                                      </p:tavLst>
                                    </p:anim>
                                    <p:animEffect transition="in" filter="fade">
                                      <p:cBhvr>
                                        <p:cTn id="66" dur="1000"/>
                                        <p:tgtEl>
                                          <p:spTgt spid="99"/>
                                        </p:tgtEl>
                                      </p:cBhvr>
                                    </p:animEffect>
                                  </p:childTnLst>
                                </p:cTn>
                              </p:par>
                              <p:par>
                                <p:cTn id="67" presetID="55" presetClass="entr" presetSubtype="0" fill="hold" nodeType="withEffect">
                                  <p:stCondLst>
                                    <p:cond delay="2250"/>
                                  </p:stCondLst>
                                  <p:childTnLst>
                                    <p:set>
                                      <p:cBhvr>
                                        <p:cTn id="68" dur="1" fill="hold">
                                          <p:stCondLst>
                                            <p:cond delay="0"/>
                                          </p:stCondLst>
                                        </p:cTn>
                                        <p:tgtEl>
                                          <p:spTgt spid="102"/>
                                        </p:tgtEl>
                                        <p:attrNameLst>
                                          <p:attrName>style.visibility</p:attrName>
                                        </p:attrNameLst>
                                      </p:cBhvr>
                                      <p:to>
                                        <p:strVal val="visible"/>
                                      </p:to>
                                    </p:set>
                                    <p:anim calcmode="lin" valueType="num">
                                      <p:cBhvr>
                                        <p:cTn id="69" dur="1000" fill="hold"/>
                                        <p:tgtEl>
                                          <p:spTgt spid="102"/>
                                        </p:tgtEl>
                                        <p:attrNameLst>
                                          <p:attrName>ppt_w</p:attrName>
                                        </p:attrNameLst>
                                      </p:cBhvr>
                                      <p:tavLst>
                                        <p:tav tm="0">
                                          <p:val>
                                            <p:strVal val="#ppt_w*0.70"/>
                                          </p:val>
                                        </p:tav>
                                        <p:tav tm="100000">
                                          <p:val>
                                            <p:strVal val="#ppt_w"/>
                                          </p:val>
                                        </p:tav>
                                      </p:tavLst>
                                    </p:anim>
                                    <p:anim calcmode="lin" valueType="num">
                                      <p:cBhvr>
                                        <p:cTn id="70" dur="1000" fill="hold"/>
                                        <p:tgtEl>
                                          <p:spTgt spid="102"/>
                                        </p:tgtEl>
                                        <p:attrNameLst>
                                          <p:attrName>ppt_h</p:attrName>
                                        </p:attrNameLst>
                                      </p:cBhvr>
                                      <p:tavLst>
                                        <p:tav tm="0">
                                          <p:val>
                                            <p:strVal val="#ppt_h"/>
                                          </p:val>
                                        </p:tav>
                                        <p:tav tm="100000">
                                          <p:val>
                                            <p:strVal val="#ppt_h"/>
                                          </p:val>
                                        </p:tav>
                                      </p:tavLst>
                                    </p:anim>
                                    <p:animEffect transition="in" filter="fade">
                                      <p:cBhvr>
                                        <p:cTn id="71" dur="1000"/>
                                        <p:tgtEl>
                                          <p:spTgt spid="102"/>
                                        </p:tgtEl>
                                      </p:cBhvr>
                                    </p:animEffect>
                                  </p:childTnLst>
                                </p:cTn>
                              </p:par>
                              <p:par>
                                <p:cTn id="72" presetID="55" presetClass="entr" presetSubtype="0" fill="hold" grpId="0" nodeType="withEffect">
                                  <p:stCondLst>
                                    <p:cond delay="3000"/>
                                  </p:stCondLst>
                                  <p:childTnLst>
                                    <p:set>
                                      <p:cBhvr>
                                        <p:cTn id="73" dur="1" fill="hold">
                                          <p:stCondLst>
                                            <p:cond delay="0"/>
                                          </p:stCondLst>
                                        </p:cTn>
                                        <p:tgtEl>
                                          <p:spTgt spid="52"/>
                                        </p:tgtEl>
                                        <p:attrNameLst>
                                          <p:attrName>style.visibility</p:attrName>
                                        </p:attrNameLst>
                                      </p:cBhvr>
                                      <p:to>
                                        <p:strVal val="visible"/>
                                      </p:to>
                                    </p:set>
                                    <p:anim calcmode="lin" valueType="num">
                                      <p:cBhvr>
                                        <p:cTn id="74" dur="1000" fill="hold"/>
                                        <p:tgtEl>
                                          <p:spTgt spid="52"/>
                                        </p:tgtEl>
                                        <p:attrNameLst>
                                          <p:attrName>ppt_w</p:attrName>
                                        </p:attrNameLst>
                                      </p:cBhvr>
                                      <p:tavLst>
                                        <p:tav tm="0">
                                          <p:val>
                                            <p:strVal val="#ppt_w*0.70"/>
                                          </p:val>
                                        </p:tav>
                                        <p:tav tm="100000">
                                          <p:val>
                                            <p:strVal val="#ppt_w"/>
                                          </p:val>
                                        </p:tav>
                                      </p:tavLst>
                                    </p:anim>
                                    <p:anim calcmode="lin" valueType="num">
                                      <p:cBhvr>
                                        <p:cTn id="75" dur="1000" fill="hold"/>
                                        <p:tgtEl>
                                          <p:spTgt spid="52"/>
                                        </p:tgtEl>
                                        <p:attrNameLst>
                                          <p:attrName>ppt_h</p:attrName>
                                        </p:attrNameLst>
                                      </p:cBhvr>
                                      <p:tavLst>
                                        <p:tav tm="0">
                                          <p:val>
                                            <p:strVal val="#ppt_h"/>
                                          </p:val>
                                        </p:tav>
                                        <p:tav tm="100000">
                                          <p:val>
                                            <p:strVal val="#ppt_h"/>
                                          </p:val>
                                        </p:tav>
                                      </p:tavLst>
                                    </p:anim>
                                    <p:animEffect transition="in" filter="fade">
                                      <p:cBhvr>
                                        <p:cTn id="76" dur="1000"/>
                                        <p:tgtEl>
                                          <p:spTgt spid="52"/>
                                        </p:tgtEl>
                                      </p:cBhvr>
                                    </p:animEffect>
                                  </p:childTnLst>
                                </p:cTn>
                              </p:par>
                              <p:par>
                                <p:cTn id="77" presetID="55" presetClass="entr" presetSubtype="0" fill="hold" grpId="0" nodeType="withEffect">
                                  <p:stCondLst>
                                    <p:cond delay="3000"/>
                                  </p:stCondLst>
                                  <p:childTnLst>
                                    <p:set>
                                      <p:cBhvr>
                                        <p:cTn id="78" dur="1" fill="hold">
                                          <p:stCondLst>
                                            <p:cond delay="0"/>
                                          </p:stCondLst>
                                        </p:cTn>
                                        <p:tgtEl>
                                          <p:spTgt spid="65"/>
                                        </p:tgtEl>
                                        <p:attrNameLst>
                                          <p:attrName>style.visibility</p:attrName>
                                        </p:attrNameLst>
                                      </p:cBhvr>
                                      <p:to>
                                        <p:strVal val="visible"/>
                                      </p:to>
                                    </p:set>
                                    <p:anim calcmode="lin" valueType="num">
                                      <p:cBhvr>
                                        <p:cTn id="79" dur="1000" fill="hold"/>
                                        <p:tgtEl>
                                          <p:spTgt spid="65"/>
                                        </p:tgtEl>
                                        <p:attrNameLst>
                                          <p:attrName>ppt_w</p:attrName>
                                        </p:attrNameLst>
                                      </p:cBhvr>
                                      <p:tavLst>
                                        <p:tav tm="0">
                                          <p:val>
                                            <p:strVal val="#ppt_w*0.70"/>
                                          </p:val>
                                        </p:tav>
                                        <p:tav tm="100000">
                                          <p:val>
                                            <p:strVal val="#ppt_w"/>
                                          </p:val>
                                        </p:tav>
                                      </p:tavLst>
                                    </p:anim>
                                    <p:anim calcmode="lin" valueType="num">
                                      <p:cBhvr>
                                        <p:cTn id="80" dur="1000" fill="hold"/>
                                        <p:tgtEl>
                                          <p:spTgt spid="65"/>
                                        </p:tgtEl>
                                        <p:attrNameLst>
                                          <p:attrName>ppt_h</p:attrName>
                                        </p:attrNameLst>
                                      </p:cBhvr>
                                      <p:tavLst>
                                        <p:tav tm="0">
                                          <p:val>
                                            <p:strVal val="#ppt_h"/>
                                          </p:val>
                                        </p:tav>
                                        <p:tav tm="100000">
                                          <p:val>
                                            <p:strVal val="#ppt_h"/>
                                          </p:val>
                                        </p:tav>
                                      </p:tavLst>
                                    </p:anim>
                                    <p:animEffect transition="in" filter="fade">
                                      <p:cBhvr>
                                        <p:cTn id="81" dur="1000"/>
                                        <p:tgtEl>
                                          <p:spTgt spid="65"/>
                                        </p:tgtEl>
                                      </p:cBhvr>
                                    </p:animEffect>
                                  </p:childTnLst>
                                </p:cTn>
                              </p:par>
                              <p:par>
                                <p:cTn id="82" presetID="55" presetClass="entr" presetSubtype="0" fill="hold" grpId="0" nodeType="withEffect">
                                  <p:stCondLst>
                                    <p:cond delay="3000"/>
                                  </p:stCondLst>
                                  <p:childTnLst>
                                    <p:set>
                                      <p:cBhvr>
                                        <p:cTn id="83" dur="1" fill="hold">
                                          <p:stCondLst>
                                            <p:cond delay="0"/>
                                          </p:stCondLst>
                                        </p:cTn>
                                        <p:tgtEl>
                                          <p:spTgt spid="66"/>
                                        </p:tgtEl>
                                        <p:attrNameLst>
                                          <p:attrName>style.visibility</p:attrName>
                                        </p:attrNameLst>
                                      </p:cBhvr>
                                      <p:to>
                                        <p:strVal val="visible"/>
                                      </p:to>
                                    </p:set>
                                    <p:anim calcmode="lin" valueType="num">
                                      <p:cBhvr>
                                        <p:cTn id="84" dur="1000" fill="hold"/>
                                        <p:tgtEl>
                                          <p:spTgt spid="66"/>
                                        </p:tgtEl>
                                        <p:attrNameLst>
                                          <p:attrName>ppt_w</p:attrName>
                                        </p:attrNameLst>
                                      </p:cBhvr>
                                      <p:tavLst>
                                        <p:tav tm="0">
                                          <p:val>
                                            <p:strVal val="#ppt_w*0.70"/>
                                          </p:val>
                                        </p:tav>
                                        <p:tav tm="100000">
                                          <p:val>
                                            <p:strVal val="#ppt_w"/>
                                          </p:val>
                                        </p:tav>
                                      </p:tavLst>
                                    </p:anim>
                                    <p:anim calcmode="lin" valueType="num">
                                      <p:cBhvr>
                                        <p:cTn id="85" dur="1000" fill="hold"/>
                                        <p:tgtEl>
                                          <p:spTgt spid="66"/>
                                        </p:tgtEl>
                                        <p:attrNameLst>
                                          <p:attrName>ppt_h</p:attrName>
                                        </p:attrNameLst>
                                      </p:cBhvr>
                                      <p:tavLst>
                                        <p:tav tm="0">
                                          <p:val>
                                            <p:strVal val="#ppt_h"/>
                                          </p:val>
                                        </p:tav>
                                        <p:tav tm="100000">
                                          <p:val>
                                            <p:strVal val="#ppt_h"/>
                                          </p:val>
                                        </p:tav>
                                      </p:tavLst>
                                    </p:anim>
                                    <p:animEffect transition="in" filter="fade">
                                      <p:cBhvr>
                                        <p:cTn id="86" dur="1000"/>
                                        <p:tgtEl>
                                          <p:spTgt spid="66"/>
                                        </p:tgtEl>
                                      </p:cBhvr>
                                    </p:animEffect>
                                  </p:childTnLst>
                                </p:cTn>
                              </p:par>
                              <p:par>
                                <p:cTn id="87" presetID="55" presetClass="entr" presetSubtype="0" fill="hold" grpId="0" nodeType="withEffect">
                                  <p:stCondLst>
                                    <p:cond delay="3000"/>
                                  </p:stCondLst>
                                  <p:childTnLst>
                                    <p:set>
                                      <p:cBhvr>
                                        <p:cTn id="88" dur="1" fill="hold">
                                          <p:stCondLst>
                                            <p:cond delay="0"/>
                                          </p:stCondLst>
                                        </p:cTn>
                                        <p:tgtEl>
                                          <p:spTgt spid="76"/>
                                        </p:tgtEl>
                                        <p:attrNameLst>
                                          <p:attrName>style.visibility</p:attrName>
                                        </p:attrNameLst>
                                      </p:cBhvr>
                                      <p:to>
                                        <p:strVal val="visible"/>
                                      </p:to>
                                    </p:set>
                                    <p:anim calcmode="lin" valueType="num">
                                      <p:cBhvr>
                                        <p:cTn id="89" dur="1000" fill="hold"/>
                                        <p:tgtEl>
                                          <p:spTgt spid="76"/>
                                        </p:tgtEl>
                                        <p:attrNameLst>
                                          <p:attrName>ppt_w</p:attrName>
                                        </p:attrNameLst>
                                      </p:cBhvr>
                                      <p:tavLst>
                                        <p:tav tm="0">
                                          <p:val>
                                            <p:strVal val="#ppt_w*0.70"/>
                                          </p:val>
                                        </p:tav>
                                        <p:tav tm="100000">
                                          <p:val>
                                            <p:strVal val="#ppt_w"/>
                                          </p:val>
                                        </p:tav>
                                      </p:tavLst>
                                    </p:anim>
                                    <p:anim calcmode="lin" valueType="num">
                                      <p:cBhvr>
                                        <p:cTn id="90" dur="1000" fill="hold"/>
                                        <p:tgtEl>
                                          <p:spTgt spid="76"/>
                                        </p:tgtEl>
                                        <p:attrNameLst>
                                          <p:attrName>ppt_h</p:attrName>
                                        </p:attrNameLst>
                                      </p:cBhvr>
                                      <p:tavLst>
                                        <p:tav tm="0">
                                          <p:val>
                                            <p:strVal val="#ppt_h"/>
                                          </p:val>
                                        </p:tav>
                                        <p:tav tm="100000">
                                          <p:val>
                                            <p:strVal val="#ppt_h"/>
                                          </p:val>
                                        </p:tav>
                                      </p:tavLst>
                                    </p:anim>
                                    <p:animEffect transition="in" filter="fade">
                                      <p:cBhvr>
                                        <p:cTn id="91" dur="1000"/>
                                        <p:tgtEl>
                                          <p:spTgt spid="76"/>
                                        </p:tgtEl>
                                      </p:cBhvr>
                                    </p:animEffect>
                                  </p:childTnLst>
                                </p:cTn>
                              </p:par>
                              <p:par>
                                <p:cTn id="92" presetID="55" presetClass="entr" presetSubtype="0" fill="hold" grpId="0" nodeType="withEffect">
                                  <p:stCondLst>
                                    <p:cond delay="3000"/>
                                  </p:stCondLst>
                                  <p:childTnLst>
                                    <p:set>
                                      <p:cBhvr>
                                        <p:cTn id="93" dur="1" fill="hold">
                                          <p:stCondLst>
                                            <p:cond delay="0"/>
                                          </p:stCondLst>
                                        </p:cTn>
                                        <p:tgtEl>
                                          <p:spTgt spid="75"/>
                                        </p:tgtEl>
                                        <p:attrNameLst>
                                          <p:attrName>style.visibility</p:attrName>
                                        </p:attrNameLst>
                                      </p:cBhvr>
                                      <p:to>
                                        <p:strVal val="visible"/>
                                      </p:to>
                                    </p:set>
                                    <p:anim calcmode="lin" valueType="num">
                                      <p:cBhvr>
                                        <p:cTn id="94" dur="1000" fill="hold"/>
                                        <p:tgtEl>
                                          <p:spTgt spid="75"/>
                                        </p:tgtEl>
                                        <p:attrNameLst>
                                          <p:attrName>ppt_w</p:attrName>
                                        </p:attrNameLst>
                                      </p:cBhvr>
                                      <p:tavLst>
                                        <p:tav tm="0">
                                          <p:val>
                                            <p:strVal val="#ppt_w*0.70"/>
                                          </p:val>
                                        </p:tav>
                                        <p:tav tm="100000">
                                          <p:val>
                                            <p:strVal val="#ppt_w"/>
                                          </p:val>
                                        </p:tav>
                                      </p:tavLst>
                                    </p:anim>
                                    <p:anim calcmode="lin" valueType="num">
                                      <p:cBhvr>
                                        <p:cTn id="95" dur="1000" fill="hold"/>
                                        <p:tgtEl>
                                          <p:spTgt spid="75"/>
                                        </p:tgtEl>
                                        <p:attrNameLst>
                                          <p:attrName>ppt_h</p:attrName>
                                        </p:attrNameLst>
                                      </p:cBhvr>
                                      <p:tavLst>
                                        <p:tav tm="0">
                                          <p:val>
                                            <p:strVal val="#ppt_h"/>
                                          </p:val>
                                        </p:tav>
                                        <p:tav tm="100000">
                                          <p:val>
                                            <p:strVal val="#ppt_h"/>
                                          </p:val>
                                        </p:tav>
                                      </p:tavLst>
                                    </p:anim>
                                    <p:animEffect transition="in" filter="fade">
                                      <p:cBhvr>
                                        <p:cTn id="96" dur="1000"/>
                                        <p:tgtEl>
                                          <p:spTgt spid="75"/>
                                        </p:tgtEl>
                                      </p:cBhvr>
                                    </p:animEffect>
                                  </p:childTnLst>
                                </p:cTn>
                              </p:par>
                              <p:par>
                                <p:cTn id="97" presetID="55" presetClass="entr" presetSubtype="0" fill="hold" grpId="0" nodeType="withEffect">
                                  <p:stCondLst>
                                    <p:cond delay="3000"/>
                                  </p:stCondLst>
                                  <p:childTnLst>
                                    <p:set>
                                      <p:cBhvr>
                                        <p:cTn id="98" dur="1" fill="hold">
                                          <p:stCondLst>
                                            <p:cond delay="0"/>
                                          </p:stCondLst>
                                        </p:cTn>
                                        <p:tgtEl>
                                          <p:spTgt spid="85"/>
                                        </p:tgtEl>
                                        <p:attrNameLst>
                                          <p:attrName>style.visibility</p:attrName>
                                        </p:attrNameLst>
                                      </p:cBhvr>
                                      <p:to>
                                        <p:strVal val="visible"/>
                                      </p:to>
                                    </p:set>
                                    <p:anim calcmode="lin" valueType="num">
                                      <p:cBhvr>
                                        <p:cTn id="99" dur="1000" fill="hold"/>
                                        <p:tgtEl>
                                          <p:spTgt spid="85"/>
                                        </p:tgtEl>
                                        <p:attrNameLst>
                                          <p:attrName>ppt_w</p:attrName>
                                        </p:attrNameLst>
                                      </p:cBhvr>
                                      <p:tavLst>
                                        <p:tav tm="0">
                                          <p:val>
                                            <p:strVal val="#ppt_w*0.70"/>
                                          </p:val>
                                        </p:tav>
                                        <p:tav tm="100000">
                                          <p:val>
                                            <p:strVal val="#ppt_w"/>
                                          </p:val>
                                        </p:tav>
                                      </p:tavLst>
                                    </p:anim>
                                    <p:anim calcmode="lin" valueType="num">
                                      <p:cBhvr>
                                        <p:cTn id="100" dur="1000" fill="hold"/>
                                        <p:tgtEl>
                                          <p:spTgt spid="85"/>
                                        </p:tgtEl>
                                        <p:attrNameLst>
                                          <p:attrName>ppt_h</p:attrName>
                                        </p:attrNameLst>
                                      </p:cBhvr>
                                      <p:tavLst>
                                        <p:tav tm="0">
                                          <p:val>
                                            <p:strVal val="#ppt_h"/>
                                          </p:val>
                                        </p:tav>
                                        <p:tav tm="100000">
                                          <p:val>
                                            <p:strVal val="#ppt_h"/>
                                          </p:val>
                                        </p:tav>
                                      </p:tavLst>
                                    </p:anim>
                                    <p:animEffect transition="in" filter="fade">
                                      <p:cBhvr>
                                        <p:cTn id="101" dur="1000"/>
                                        <p:tgtEl>
                                          <p:spTgt spid="85"/>
                                        </p:tgtEl>
                                      </p:cBhvr>
                                    </p:animEffect>
                                  </p:childTnLst>
                                </p:cTn>
                              </p:par>
                              <p:par>
                                <p:cTn id="102" presetID="55" presetClass="entr" presetSubtype="0" fill="hold" grpId="0" nodeType="withEffect">
                                  <p:stCondLst>
                                    <p:cond delay="3000"/>
                                  </p:stCondLst>
                                  <p:childTnLst>
                                    <p:set>
                                      <p:cBhvr>
                                        <p:cTn id="103" dur="1" fill="hold">
                                          <p:stCondLst>
                                            <p:cond delay="0"/>
                                          </p:stCondLst>
                                        </p:cTn>
                                        <p:tgtEl>
                                          <p:spTgt spid="67"/>
                                        </p:tgtEl>
                                        <p:attrNameLst>
                                          <p:attrName>style.visibility</p:attrName>
                                        </p:attrNameLst>
                                      </p:cBhvr>
                                      <p:to>
                                        <p:strVal val="visible"/>
                                      </p:to>
                                    </p:set>
                                    <p:anim calcmode="lin" valueType="num">
                                      <p:cBhvr>
                                        <p:cTn id="104" dur="1000" fill="hold"/>
                                        <p:tgtEl>
                                          <p:spTgt spid="67"/>
                                        </p:tgtEl>
                                        <p:attrNameLst>
                                          <p:attrName>ppt_w</p:attrName>
                                        </p:attrNameLst>
                                      </p:cBhvr>
                                      <p:tavLst>
                                        <p:tav tm="0">
                                          <p:val>
                                            <p:strVal val="#ppt_w*0.70"/>
                                          </p:val>
                                        </p:tav>
                                        <p:tav tm="100000">
                                          <p:val>
                                            <p:strVal val="#ppt_w"/>
                                          </p:val>
                                        </p:tav>
                                      </p:tavLst>
                                    </p:anim>
                                    <p:anim calcmode="lin" valueType="num">
                                      <p:cBhvr>
                                        <p:cTn id="105" dur="1000" fill="hold"/>
                                        <p:tgtEl>
                                          <p:spTgt spid="67"/>
                                        </p:tgtEl>
                                        <p:attrNameLst>
                                          <p:attrName>ppt_h</p:attrName>
                                        </p:attrNameLst>
                                      </p:cBhvr>
                                      <p:tavLst>
                                        <p:tav tm="0">
                                          <p:val>
                                            <p:strVal val="#ppt_h"/>
                                          </p:val>
                                        </p:tav>
                                        <p:tav tm="100000">
                                          <p:val>
                                            <p:strVal val="#ppt_h"/>
                                          </p:val>
                                        </p:tav>
                                      </p:tavLst>
                                    </p:anim>
                                    <p:animEffect transition="in" filter="fade">
                                      <p:cBhvr>
                                        <p:cTn id="106" dur="1000"/>
                                        <p:tgtEl>
                                          <p:spTgt spid="67"/>
                                        </p:tgtEl>
                                      </p:cBhvr>
                                    </p:animEffect>
                                  </p:childTnLst>
                                </p:cTn>
                              </p:par>
                              <p:par>
                                <p:cTn id="107" presetID="55" presetClass="entr" presetSubtype="0" fill="hold" grpId="0" nodeType="withEffect">
                                  <p:stCondLst>
                                    <p:cond delay="3000"/>
                                  </p:stCondLst>
                                  <p:childTnLst>
                                    <p:set>
                                      <p:cBhvr>
                                        <p:cTn id="108" dur="1" fill="hold">
                                          <p:stCondLst>
                                            <p:cond delay="0"/>
                                          </p:stCondLst>
                                        </p:cTn>
                                        <p:tgtEl>
                                          <p:spTgt spid="78"/>
                                        </p:tgtEl>
                                        <p:attrNameLst>
                                          <p:attrName>style.visibility</p:attrName>
                                        </p:attrNameLst>
                                      </p:cBhvr>
                                      <p:to>
                                        <p:strVal val="visible"/>
                                      </p:to>
                                    </p:set>
                                    <p:anim calcmode="lin" valueType="num">
                                      <p:cBhvr>
                                        <p:cTn id="109" dur="1000" fill="hold"/>
                                        <p:tgtEl>
                                          <p:spTgt spid="78"/>
                                        </p:tgtEl>
                                        <p:attrNameLst>
                                          <p:attrName>ppt_w</p:attrName>
                                        </p:attrNameLst>
                                      </p:cBhvr>
                                      <p:tavLst>
                                        <p:tav tm="0">
                                          <p:val>
                                            <p:strVal val="#ppt_w*0.70"/>
                                          </p:val>
                                        </p:tav>
                                        <p:tav tm="100000">
                                          <p:val>
                                            <p:strVal val="#ppt_w"/>
                                          </p:val>
                                        </p:tav>
                                      </p:tavLst>
                                    </p:anim>
                                    <p:anim calcmode="lin" valueType="num">
                                      <p:cBhvr>
                                        <p:cTn id="110" dur="1000" fill="hold"/>
                                        <p:tgtEl>
                                          <p:spTgt spid="78"/>
                                        </p:tgtEl>
                                        <p:attrNameLst>
                                          <p:attrName>ppt_h</p:attrName>
                                        </p:attrNameLst>
                                      </p:cBhvr>
                                      <p:tavLst>
                                        <p:tav tm="0">
                                          <p:val>
                                            <p:strVal val="#ppt_h"/>
                                          </p:val>
                                        </p:tav>
                                        <p:tav tm="100000">
                                          <p:val>
                                            <p:strVal val="#ppt_h"/>
                                          </p:val>
                                        </p:tav>
                                      </p:tavLst>
                                    </p:anim>
                                    <p:animEffect transition="in" filter="fade">
                                      <p:cBhvr>
                                        <p:cTn id="111" dur="1000"/>
                                        <p:tgtEl>
                                          <p:spTgt spid="78"/>
                                        </p:tgtEl>
                                      </p:cBhvr>
                                    </p:animEffect>
                                  </p:childTnLst>
                                </p:cTn>
                              </p:par>
                              <p:par>
                                <p:cTn id="112" presetID="55" presetClass="entr" presetSubtype="0" fill="hold" grpId="0" nodeType="withEffect">
                                  <p:stCondLst>
                                    <p:cond delay="3750"/>
                                  </p:stCondLst>
                                  <p:childTnLst>
                                    <p:set>
                                      <p:cBhvr>
                                        <p:cTn id="113" dur="1" fill="hold">
                                          <p:stCondLst>
                                            <p:cond delay="0"/>
                                          </p:stCondLst>
                                        </p:cTn>
                                        <p:tgtEl>
                                          <p:spTgt spid="48"/>
                                        </p:tgtEl>
                                        <p:attrNameLst>
                                          <p:attrName>style.visibility</p:attrName>
                                        </p:attrNameLst>
                                      </p:cBhvr>
                                      <p:to>
                                        <p:strVal val="visible"/>
                                      </p:to>
                                    </p:set>
                                    <p:anim calcmode="lin" valueType="num">
                                      <p:cBhvr>
                                        <p:cTn id="114" dur="1000" fill="hold"/>
                                        <p:tgtEl>
                                          <p:spTgt spid="48"/>
                                        </p:tgtEl>
                                        <p:attrNameLst>
                                          <p:attrName>ppt_w</p:attrName>
                                        </p:attrNameLst>
                                      </p:cBhvr>
                                      <p:tavLst>
                                        <p:tav tm="0">
                                          <p:val>
                                            <p:strVal val="#ppt_w*0.70"/>
                                          </p:val>
                                        </p:tav>
                                        <p:tav tm="100000">
                                          <p:val>
                                            <p:strVal val="#ppt_w"/>
                                          </p:val>
                                        </p:tav>
                                      </p:tavLst>
                                    </p:anim>
                                    <p:anim calcmode="lin" valueType="num">
                                      <p:cBhvr>
                                        <p:cTn id="115" dur="1000" fill="hold"/>
                                        <p:tgtEl>
                                          <p:spTgt spid="48"/>
                                        </p:tgtEl>
                                        <p:attrNameLst>
                                          <p:attrName>ppt_h</p:attrName>
                                        </p:attrNameLst>
                                      </p:cBhvr>
                                      <p:tavLst>
                                        <p:tav tm="0">
                                          <p:val>
                                            <p:strVal val="#ppt_h"/>
                                          </p:val>
                                        </p:tav>
                                        <p:tav tm="100000">
                                          <p:val>
                                            <p:strVal val="#ppt_h"/>
                                          </p:val>
                                        </p:tav>
                                      </p:tavLst>
                                    </p:anim>
                                    <p:animEffect transition="in" filter="fade">
                                      <p:cBhvr>
                                        <p:cTn id="116" dur="1000"/>
                                        <p:tgtEl>
                                          <p:spTgt spid="48"/>
                                        </p:tgtEl>
                                      </p:cBhvr>
                                    </p:animEffect>
                                  </p:childTnLst>
                                </p:cTn>
                              </p:par>
                              <p:par>
                                <p:cTn id="117" presetID="55" presetClass="entr" presetSubtype="0" fill="hold" grpId="0" nodeType="withEffect">
                                  <p:stCondLst>
                                    <p:cond delay="3750"/>
                                  </p:stCondLst>
                                  <p:childTnLst>
                                    <p:set>
                                      <p:cBhvr>
                                        <p:cTn id="118" dur="1" fill="hold">
                                          <p:stCondLst>
                                            <p:cond delay="0"/>
                                          </p:stCondLst>
                                        </p:cTn>
                                        <p:tgtEl>
                                          <p:spTgt spid="71"/>
                                        </p:tgtEl>
                                        <p:attrNameLst>
                                          <p:attrName>style.visibility</p:attrName>
                                        </p:attrNameLst>
                                      </p:cBhvr>
                                      <p:to>
                                        <p:strVal val="visible"/>
                                      </p:to>
                                    </p:set>
                                    <p:anim calcmode="lin" valueType="num">
                                      <p:cBhvr>
                                        <p:cTn id="119" dur="1000" fill="hold"/>
                                        <p:tgtEl>
                                          <p:spTgt spid="71"/>
                                        </p:tgtEl>
                                        <p:attrNameLst>
                                          <p:attrName>ppt_w</p:attrName>
                                        </p:attrNameLst>
                                      </p:cBhvr>
                                      <p:tavLst>
                                        <p:tav tm="0">
                                          <p:val>
                                            <p:strVal val="#ppt_w*0.70"/>
                                          </p:val>
                                        </p:tav>
                                        <p:tav tm="100000">
                                          <p:val>
                                            <p:strVal val="#ppt_w"/>
                                          </p:val>
                                        </p:tav>
                                      </p:tavLst>
                                    </p:anim>
                                    <p:anim calcmode="lin" valueType="num">
                                      <p:cBhvr>
                                        <p:cTn id="120" dur="1000" fill="hold"/>
                                        <p:tgtEl>
                                          <p:spTgt spid="71"/>
                                        </p:tgtEl>
                                        <p:attrNameLst>
                                          <p:attrName>ppt_h</p:attrName>
                                        </p:attrNameLst>
                                      </p:cBhvr>
                                      <p:tavLst>
                                        <p:tav tm="0">
                                          <p:val>
                                            <p:strVal val="#ppt_h"/>
                                          </p:val>
                                        </p:tav>
                                        <p:tav tm="100000">
                                          <p:val>
                                            <p:strVal val="#ppt_h"/>
                                          </p:val>
                                        </p:tav>
                                      </p:tavLst>
                                    </p:anim>
                                    <p:animEffect transition="in" filter="fade">
                                      <p:cBhvr>
                                        <p:cTn id="121" dur="1000"/>
                                        <p:tgtEl>
                                          <p:spTgt spid="71"/>
                                        </p:tgtEl>
                                      </p:cBhvr>
                                    </p:animEffect>
                                  </p:childTnLst>
                                </p:cTn>
                              </p:par>
                              <p:par>
                                <p:cTn id="122" presetID="55" presetClass="entr" presetSubtype="0" fill="hold" grpId="0" nodeType="withEffect">
                                  <p:stCondLst>
                                    <p:cond delay="3750"/>
                                  </p:stCondLst>
                                  <p:childTnLst>
                                    <p:set>
                                      <p:cBhvr>
                                        <p:cTn id="123" dur="1" fill="hold">
                                          <p:stCondLst>
                                            <p:cond delay="0"/>
                                          </p:stCondLst>
                                        </p:cTn>
                                        <p:tgtEl>
                                          <p:spTgt spid="62"/>
                                        </p:tgtEl>
                                        <p:attrNameLst>
                                          <p:attrName>style.visibility</p:attrName>
                                        </p:attrNameLst>
                                      </p:cBhvr>
                                      <p:to>
                                        <p:strVal val="visible"/>
                                      </p:to>
                                    </p:set>
                                    <p:anim calcmode="lin" valueType="num">
                                      <p:cBhvr>
                                        <p:cTn id="124" dur="1000" fill="hold"/>
                                        <p:tgtEl>
                                          <p:spTgt spid="62"/>
                                        </p:tgtEl>
                                        <p:attrNameLst>
                                          <p:attrName>ppt_w</p:attrName>
                                        </p:attrNameLst>
                                      </p:cBhvr>
                                      <p:tavLst>
                                        <p:tav tm="0">
                                          <p:val>
                                            <p:strVal val="#ppt_w*0.70"/>
                                          </p:val>
                                        </p:tav>
                                        <p:tav tm="100000">
                                          <p:val>
                                            <p:strVal val="#ppt_w"/>
                                          </p:val>
                                        </p:tav>
                                      </p:tavLst>
                                    </p:anim>
                                    <p:anim calcmode="lin" valueType="num">
                                      <p:cBhvr>
                                        <p:cTn id="125" dur="1000" fill="hold"/>
                                        <p:tgtEl>
                                          <p:spTgt spid="62"/>
                                        </p:tgtEl>
                                        <p:attrNameLst>
                                          <p:attrName>ppt_h</p:attrName>
                                        </p:attrNameLst>
                                      </p:cBhvr>
                                      <p:tavLst>
                                        <p:tav tm="0">
                                          <p:val>
                                            <p:strVal val="#ppt_h"/>
                                          </p:val>
                                        </p:tav>
                                        <p:tav tm="100000">
                                          <p:val>
                                            <p:strVal val="#ppt_h"/>
                                          </p:val>
                                        </p:tav>
                                      </p:tavLst>
                                    </p:anim>
                                    <p:animEffect transition="in" filter="fade">
                                      <p:cBhvr>
                                        <p:cTn id="126" dur="1000"/>
                                        <p:tgtEl>
                                          <p:spTgt spid="62"/>
                                        </p:tgtEl>
                                      </p:cBhvr>
                                    </p:animEffect>
                                  </p:childTnLst>
                                </p:cTn>
                              </p:par>
                              <p:par>
                                <p:cTn id="127" presetID="55" presetClass="entr" presetSubtype="0" fill="hold" grpId="0" nodeType="withEffect">
                                  <p:stCondLst>
                                    <p:cond delay="3750"/>
                                  </p:stCondLst>
                                  <p:childTnLst>
                                    <p:set>
                                      <p:cBhvr>
                                        <p:cTn id="128" dur="1" fill="hold">
                                          <p:stCondLst>
                                            <p:cond delay="0"/>
                                          </p:stCondLst>
                                        </p:cTn>
                                        <p:tgtEl>
                                          <p:spTgt spid="73"/>
                                        </p:tgtEl>
                                        <p:attrNameLst>
                                          <p:attrName>style.visibility</p:attrName>
                                        </p:attrNameLst>
                                      </p:cBhvr>
                                      <p:to>
                                        <p:strVal val="visible"/>
                                      </p:to>
                                    </p:set>
                                    <p:anim calcmode="lin" valueType="num">
                                      <p:cBhvr>
                                        <p:cTn id="129" dur="1000" fill="hold"/>
                                        <p:tgtEl>
                                          <p:spTgt spid="73"/>
                                        </p:tgtEl>
                                        <p:attrNameLst>
                                          <p:attrName>ppt_w</p:attrName>
                                        </p:attrNameLst>
                                      </p:cBhvr>
                                      <p:tavLst>
                                        <p:tav tm="0">
                                          <p:val>
                                            <p:strVal val="#ppt_w*0.70"/>
                                          </p:val>
                                        </p:tav>
                                        <p:tav tm="100000">
                                          <p:val>
                                            <p:strVal val="#ppt_w"/>
                                          </p:val>
                                        </p:tav>
                                      </p:tavLst>
                                    </p:anim>
                                    <p:anim calcmode="lin" valueType="num">
                                      <p:cBhvr>
                                        <p:cTn id="130" dur="1000" fill="hold"/>
                                        <p:tgtEl>
                                          <p:spTgt spid="73"/>
                                        </p:tgtEl>
                                        <p:attrNameLst>
                                          <p:attrName>ppt_h</p:attrName>
                                        </p:attrNameLst>
                                      </p:cBhvr>
                                      <p:tavLst>
                                        <p:tav tm="0">
                                          <p:val>
                                            <p:strVal val="#ppt_h"/>
                                          </p:val>
                                        </p:tav>
                                        <p:tav tm="100000">
                                          <p:val>
                                            <p:strVal val="#ppt_h"/>
                                          </p:val>
                                        </p:tav>
                                      </p:tavLst>
                                    </p:anim>
                                    <p:animEffect transition="in" filter="fade">
                                      <p:cBhvr>
                                        <p:cTn id="131" dur="1000"/>
                                        <p:tgtEl>
                                          <p:spTgt spid="73"/>
                                        </p:tgtEl>
                                      </p:cBhvr>
                                    </p:animEffect>
                                  </p:childTnLst>
                                </p:cTn>
                              </p:par>
                              <p:par>
                                <p:cTn id="132" presetID="55" presetClass="entr" presetSubtype="0" fill="hold" grpId="0" nodeType="withEffect">
                                  <p:stCondLst>
                                    <p:cond delay="3750"/>
                                  </p:stCondLst>
                                  <p:childTnLst>
                                    <p:set>
                                      <p:cBhvr>
                                        <p:cTn id="133" dur="1" fill="hold">
                                          <p:stCondLst>
                                            <p:cond delay="0"/>
                                          </p:stCondLst>
                                        </p:cTn>
                                        <p:tgtEl>
                                          <p:spTgt spid="74"/>
                                        </p:tgtEl>
                                        <p:attrNameLst>
                                          <p:attrName>style.visibility</p:attrName>
                                        </p:attrNameLst>
                                      </p:cBhvr>
                                      <p:to>
                                        <p:strVal val="visible"/>
                                      </p:to>
                                    </p:set>
                                    <p:anim calcmode="lin" valueType="num">
                                      <p:cBhvr>
                                        <p:cTn id="134" dur="1000" fill="hold"/>
                                        <p:tgtEl>
                                          <p:spTgt spid="74"/>
                                        </p:tgtEl>
                                        <p:attrNameLst>
                                          <p:attrName>ppt_w</p:attrName>
                                        </p:attrNameLst>
                                      </p:cBhvr>
                                      <p:tavLst>
                                        <p:tav tm="0">
                                          <p:val>
                                            <p:strVal val="#ppt_w*0.70"/>
                                          </p:val>
                                        </p:tav>
                                        <p:tav tm="100000">
                                          <p:val>
                                            <p:strVal val="#ppt_w"/>
                                          </p:val>
                                        </p:tav>
                                      </p:tavLst>
                                    </p:anim>
                                    <p:anim calcmode="lin" valueType="num">
                                      <p:cBhvr>
                                        <p:cTn id="135" dur="1000" fill="hold"/>
                                        <p:tgtEl>
                                          <p:spTgt spid="74"/>
                                        </p:tgtEl>
                                        <p:attrNameLst>
                                          <p:attrName>ppt_h</p:attrName>
                                        </p:attrNameLst>
                                      </p:cBhvr>
                                      <p:tavLst>
                                        <p:tav tm="0">
                                          <p:val>
                                            <p:strVal val="#ppt_h"/>
                                          </p:val>
                                        </p:tav>
                                        <p:tav tm="100000">
                                          <p:val>
                                            <p:strVal val="#ppt_h"/>
                                          </p:val>
                                        </p:tav>
                                      </p:tavLst>
                                    </p:anim>
                                    <p:animEffect transition="in" filter="fade">
                                      <p:cBhvr>
                                        <p:cTn id="136" dur="1000"/>
                                        <p:tgtEl>
                                          <p:spTgt spid="74"/>
                                        </p:tgtEl>
                                      </p:cBhvr>
                                    </p:animEffect>
                                  </p:childTnLst>
                                </p:cTn>
                              </p:par>
                              <p:par>
                                <p:cTn id="137" presetID="55" presetClass="entr" presetSubtype="0" fill="hold" grpId="0" nodeType="withEffect">
                                  <p:stCondLst>
                                    <p:cond delay="3750"/>
                                  </p:stCondLst>
                                  <p:childTnLst>
                                    <p:set>
                                      <p:cBhvr>
                                        <p:cTn id="138" dur="1" fill="hold">
                                          <p:stCondLst>
                                            <p:cond delay="0"/>
                                          </p:stCondLst>
                                        </p:cTn>
                                        <p:tgtEl>
                                          <p:spTgt spid="84"/>
                                        </p:tgtEl>
                                        <p:attrNameLst>
                                          <p:attrName>style.visibility</p:attrName>
                                        </p:attrNameLst>
                                      </p:cBhvr>
                                      <p:to>
                                        <p:strVal val="visible"/>
                                      </p:to>
                                    </p:set>
                                    <p:anim calcmode="lin" valueType="num">
                                      <p:cBhvr>
                                        <p:cTn id="139" dur="1000" fill="hold"/>
                                        <p:tgtEl>
                                          <p:spTgt spid="84"/>
                                        </p:tgtEl>
                                        <p:attrNameLst>
                                          <p:attrName>ppt_w</p:attrName>
                                        </p:attrNameLst>
                                      </p:cBhvr>
                                      <p:tavLst>
                                        <p:tav tm="0">
                                          <p:val>
                                            <p:strVal val="#ppt_w*0.70"/>
                                          </p:val>
                                        </p:tav>
                                        <p:tav tm="100000">
                                          <p:val>
                                            <p:strVal val="#ppt_w"/>
                                          </p:val>
                                        </p:tav>
                                      </p:tavLst>
                                    </p:anim>
                                    <p:anim calcmode="lin" valueType="num">
                                      <p:cBhvr>
                                        <p:cTn id="140" dur="1000" fill="hold"/>
                                        <p:tgtEl>
                                          <p:spTgt spid="84"/>
                                        </p:tgtEl>
                                        <p:attrNameLst>
                                          <p:attrName>ppt_h</p:attrName>
                                        </p:attrNameLst>
                                      </p:cBhvr>
                                      <p:tavLst>
                                        <p:tav tm="0">
                                          <p:val>
                                            <p:strVal val="#ppt_h"/>
                                          </p:val>
                                        </p:tav>
                                        <p:tav tm="100000">
                                          <p:val>
                                            <p:strVal val="#ppt_h"/>
                                          </p:val>
                                        </p:tav>
                                      </p:tavLst>
                                    </p:anim>
                                    <p:animEffect transition="in" filter="fade">
                                      <p:cBhvr>
                                        <p:cTn id="141" dur="1000"/>
                                        <p:tgtEl>
                                          <p:spTgt spid="84"/>
                                        </p:tgtEl>
                                      </p:cBhvr>
                                    </p:animEffect>
                                  </p:childTnLst>
                                </p:cTn>
                              </p:par>
                              <p:par>
                                <p:cTn id="142" presetID="55" presetClass="entr" presetSubtype="0" fill="hold" grpId="0" nodeType="withEffect">
                                  <p:stCondLst>
                                    <p:cond delay="3750"/>
                                  </p:stCondLst>
                                  <p:childTnLst>
                                    <p:set>
                                      <p:cBhvr>
                                        <p:cTn id="143" dur="1" fill="hold">
                                          <p:stCondLst>
                                            <p:cond delay="0"/>
                                          </p:stCondLst>
                                        </p:cTn>
                                        <p:tgtEl>
                                          <p:spTgt spid="83"/>
                                        </p:tgtEl>
                                        <p:attrNameLst>
                                          <p:attrName>style.visibility</p:attrName>
                                        </p:attrNameLst>
                                      </p:cBhvr>
                                      <p:to>
                                        <p:strVal val="visible"/>
                                      </p:to>
                                    </p:set>
                                    <p:anim calcmode="lin" valueType="num">
                                      <p:cBhvr>
                                        <p:cTn id="144" dur="1000" fill="hold"/>
                                        <p:tgtEl>
                                          <p:spTgt spid="83"/>
                                        </p:tgtEl>
                                        <p:attrNameLst>
                                          <p:attrName>ppt_w</p:attrName>
                                        </p:attrNameLst>
                                      </p:cBhvr>
                                      <p:tavLst>
                                        <p:tav tm="0">
                                          <p:val>
                                            <p:strVal val="#ppt_w*0.70"/>
                                          </p:val>
                                        </p:tav>
                                        <p:tav tm="100000">
                                          <p:val>
                                            <p:strVal val="#ppt_w"/>
                                          </p:val>
                                        </p:tav>
                                      </p:tavLst>
                                    </p:anim>
                                    <p:anim calcmode="lin" valueType="num">
                                      <p:cBhvr>
                                        <p:cTn id="145" dur="1000" fill="hold"/>
                                        <p:tgtEl>
                                          <p:spTgt spid="83"/>
                                        </p:tgtEl>
                                        <p:attrNameLst>
                                          <p:attrName>ppt_h</p:attrName>
                                        </p:attrNameLst>
                                      </p:cBhvr>
                                      <p:tavLst>
                                        <p:tav tm="0">
                                          <p:val>
                                            <p:strVal val="#ppt_h"/>
                                          </p:val>
                                        </p:tav>
                                        <p:tav tm="100000">
                                          <p:val>
                                            <p:strVal val="#ppt_h"/>
                                          </p:val>
                                        </p:tav>
                                      </p:tavLst>
                                    </p:anim>
                                    <p:animEffect transition="in" filter="fade">
                                      <p:cBhvr>
                                        <p:cTn id="146" dur="1000"/>
                                        <p:tgtEl>
                                          <p:spTgt spid="83"/>
                                        </p:tgtEl>
                                      </p:cBhvr>
                                    </p:animEffect>
                                  </p:childTnLst>
                                </p:cTn>
                              </p:par>
                              <p:par>
                                <p:cTn id="147" presetID="55" presetClass="entr" presetSubtype="0" fill="hold" grpId="0" nodeType="withEffect">
                                  <p:stCondLst>
                                    <p:cond delay="3750"/>
                                  </p:stCondLst>
                                  <p:childTnLst>
                                    <p:set>
                                      <p:cBhvr>
                                        <p:cTn id="148" dur="1" fill="hold">
                                          <p:stCondLst>
                                            <p:cond delay="0"/>
                                          </p:stCondLst>
                                        </p:cTn>
                                        <p:tgtEl>
                                          <p:spTgt spid="82"/>
                                        </p:tgtEl>
                                        <p:attrNameLst>
                                          <p:attrName>style.visibility</p:attrName>
                                        </p:attrNameLst>
                                      </p:cBhvr>
                                      <p:to>
                                        <p:strVal val="visible"/>
                                      </p:to>
                                    </p:set>
                                    <p:anim calcmode="lin" valueType="num">
                                      <p:cBhvr>
                                        <p:cTn id="149" dur="1000" fill="hold"/>
                                        <p:tgtEl>
                                          <p:spTgt spid="82"/>
                                        </p:tgtEl>
                                        <p:attrNameLst>
                                          <p:attrName>ppt_w</p:attrName>
                                        </p:attrNameLst>
                                      </p:cBhvr>
                                      <p:tavLst>
                                        <p:tav tm="0">
                                          <p:val>
                                            <p:strVal val="#ppt_w*0.70"/>
                                          </p:val>
                                        </p:tav>
                                        <p:tav tm="100000">
                                          <p:val>
                                            <p:strVal val="#ppt_w"/>
                                          </p:val>
                                        </p:tav>
                                      </p:tavLst>
                                    </p:anim>
                                    <p:anim calcmode="lin" valueType="num">
                                      <p:cBhvr>
                                        <p:cTn id="150" dur="1000" fill="hold"/>
                                        <p:tgtEl>
                                          <p:spTgt spid="82"/>
                                        </p:tgtEl>
                                        <p:attrNameLst>
                                          <p:attrName>ppt_h</p:attrName>
                                        </p:attrNameLst>
                                      </p:cBhvr>
                                      <p:tavLst>
                                        <p:tav tm="0">
                                          <p:val>
                                            <p:strVal val="#ppt_h"/>
                                          </p:val>
                                        </p:tav>
                                        <p:tav tm="100000">
                                          <p:val>
                                            <p:strVal val="#ppt_h"/>
                                          </p:val>
                                        </p:tav>
                                      </p:tavLst>
                                    </p:anim>
                                    <p:animEffect transition="in" filter="fade">
                                      <p:cBhvr>
                                        <p:cTn id="151" dur="1000"/>
                                        <p:tgtEl>
                                          <p:spTgt spid="82"/>
                                        </p:tgtEl>
                                      </p:cBhvr>
                                    </p:animEffect>
                                  </p:childTnLst>
                                </p:cTn>
                              </p:par>
                              <p:par>
                                <p:cTn id="152" presetID="55" presetClass="entr" presetSubtype="0" fill="hold" grpId="0" nodeType="withEffect">
                                  <p:stCondLst>
                                    <p:cond delay="3750"/>
                                  </p:stCondLst>
                                  <p:childTnLst>
                                    <p:set>
                                      <p:cBhvr>
                                        <p:cTn id="153" dur="1" fill="hold">
                                          <p:stCondLst>
                                            <p:cond delay="0"/>
                                          </p:stCondLst>
                                        </p:cTn>
                                        <p:tgtEl>
                                          <p:spTgt spid="81"/>
                                        </p:tgtEl>
                                        <p:attrNameLst>
                                          <p:attrName>style.visibility</p:attrName>
                                        </p:attrNameLst>
                                      </p:cBhvr>
                                      <p:to>
                                        <p:strVal val="visible"/>
                                      </p:to>
                                    </p:set>
                                    <p:anim calcmode="lin" valueType="num">
                                      <p:cBhvr>
                                        <p:cTn id="154" dur="1000" fill="hold"/>
                                        <p:tgtEl>
                                          <p:spTgt spid="81"/>
                                        </p:tgtEl>
                                        <p:attrNameLst>
                                          <p:attrName>ppt_w</p:attrName>
                                        </p:attrNameLst>
                                      </p:cBhvr>
                                      <p:tavLst>
                                        <p:tav tm="0">
                                          <p:val>
                                            <p:strVal val="#ppt_w*0.70"/>
                                          </p:val>
                                        </p:tav>
                                        <p:tav tm="100000">
                                          <p:val>
                                            <p:strVal val="#ppt_w"/>
                                          </p:val>
                                        </p:tav>
                                      </p:tavLst>
                                    </p:anim>
                                    <p:anim calcmode="lin" valueType="num">
                                      <p:cBhvr>
                                        <p:cTn id="155" dur="1000" fill="hold"/>
                                        <p:tgtEl>
                                          <p:spTgt spid="81"/>
                                        </p:tgtEl>
                                        <p:attrNameLst>
                                          <p:attrName>ppt_h</p:attrName>
                                        </p:attrNameLst>
                                      </p:cBhvr>
                                      <p:tavLst>
                                        <p:tav tm="0">
                                          <p:val>
                                            <p:strVal val="#ppt_h"/>
                                          </p:val>
                                        </p:tav>
                                        <p:tav tm="100000">
                                          <p:val>
                                            <p:strVal val="#ppt_h"/>
                                          </p:val>
                                        </p:tav>
                                      </p:tavLst>
                                    </p:anim>
                                    <p:animEffect transition="in" filter="fade">
                                      <p:cBhvr>
                                        <p:cTn id="156" dur="1000"/>
                                        <p:tgtEl>
                                          <p:spTgt spid="81"/>
                                        </p:tgtEl>
                                      </p:cBhvr>
                                    </p:animEffect>
                                  </p:childTnLst>
                                </p:cTn>
                              </p:par>
                              <p:par>
                                <p:cTn id="157" presetID="55" presetClass="entr" presetSubtype="0" fill="hold" grpId="0" nodeType="withEffect">
                                  <p:stCondLst>
                                    <p:cond delay="4500"/>
                                  </p:stCondLst>
                                  <p:childTnLst>
                                    <p:set>
                                      <p:cBhvr>
                                        <p:cTn id="158" dur="1" fill="hold">
                                          <p:stCondLst>
                                            <p:cond delay="0"/>
                                          </p:stCondLst>
                                        </p:cTn>
                                        <p:tgtEl>
                                          <p:spTgt spid="56"/>
                                        </p:tgtEl>
                                        <p:attrNameLst>
                                          <p:attrName>style.visibility</p:attrName>
                                        </p:attrNameLst>
                                      </p:cBhvr>
                                      <p:to>
                                        <p:strVal val="visible"/>
                                      </p:to>
                                    </p:set>
                                    <p:anim calcmode="lin" valueType="num">
                                      <p:cBhvr>
                                        <p:cTn id="159" dur="1000" fill="hold"/>
                                        <p:tgtEl>
                                          <p:spTgt spid="56"/>
                                        </p:tgtEl>
                                        <p:attrNameLst>
                                          <p:attrName>ppt_w</p:attrName>
                                        </p:attrNameLst>
                                      </p:cBhvr>
                                      <p:tavLst>
                                        <p:tav tm="0">
                                          <p:val>
                                            <p:strVal val="#ppt_w*0.70"/>
                                          </p:val>
                                        </p:tav>
                                        <p:tav tm="100000">
                                          <p:val>
                                            <p:strVal val="#ppt_w"/>
                                          </p:val>
                                        </p:tav>
                                      </p:tavLst>
                                    </p:anim>
                                    <p:anim calcmode="lin" valueType="num">
                                      <p:cBhvr>
                                        <p:cTn id="160" dur="1000" fill="hold"/>
                                        <p:tgtEl>
                                          <p:spTgt spid="56"/>
                                        </p:tgtEl>
                                        <p:attrNameLst>
                                          <p:attrName>ppt_h</p:attrName>
                                        </p:attrNameLst>
                                      </p:cBhvr>
                                      <p:tavLst>
                                        <p:tav tm="0">
                                          <p:val>
                                            <p:strVal val="#ppt_h"/>
                                          </p:val>
                                        </p:tav>
                                        <p:tav tm="100000">
                                          <p:val>
                                            <p:strVal val="#ppt_h"/>
                                          </p:val>
                                        </p:tav>
                                      </p:tavLst>
                                    </p:anim>
                                    <p:animEffect transition="in" filter="fade">
                                      <p:cBhvr>
                                        <p:cTn id="161" dur="1000"/>
                                        <p:tgtEl>
                                          <p:spTgt spid="56"/>
                                        </p:tgtEl>
                                      </p:cBhvr>
                                    </p:animEffect>
                                  </p:childTnLst>
                                </p:cTn>
                              </p:par>
                              <p:par>
                                <p:cTn id="162" presetID="55" presetClass="entr" presetSubtype="0" fill="hold" grpId="0" nodeType="withEffect">
                                  <p:stCondLst>
                                    <p:cond delay="4500"/>
                                  </p:stCondLst>
                                  <p:childTnLst>
                                    <p:set>
                                      <p:cBhvr>
                                        <p:cTn id="163" dur="1" fill="hold">
                                          <p:stCondLst>
                                            <p:cond delay="0"/>
                                          </p:stCondLst>
                                        </p:cTn>
                                        <p:tgtEl>
                                          <p:spTgt spid="57"/>
                                        </p:tgtEl>
                                        <p:attrNameLst>
                                          <p:attrName>style.visibility</p:attrName>
                                        </p:attrNameLst>
                                      </p:cBhvr>
                                      <p:to>
                                        <p:strVal val="visible"/>
                                      </p:to>
                                    </p:set>
                                    <p:anim calcmode="lin" valueType="num">
                                      <p:cBhvr>
                                        <p:cTn id="164" dur="1000" fill="hold"/>
                                        <p:tgtEl>
                                          <p:spTgt spid="57"/>
                                        </p:tgtEl>
                                        <p:attrNameLst>
                                          <p:attrName>ppt_w</p:attrName>
                                        </p:attrNameLst>
                                      </p:cBhvr>
                                      <p:tavLst>
                                        <p:tav tm="0">
                                          <p:val>
                                            <p:strVal val="#ppt_w*0.70"/>
                                          </p:val>
                                        </p:tav>
                                        <p:tav tm="100000">
                                          <p:val>
                                            <p:strVal val="#ppt_w"/>
                                          </p:val>
                                        </p:tav>
                                      </p:tavLst>
                                    </p:anim>
                                    <p:anim calcmode="lin" valueType="num">
                                      <p:cBhvr>
                                        <p:cTn id="165" dur="1000" fill="hold"/>
                                        <p:tgtEl>
                                          <p:spTgt spid="57"/>
                                        </p:tgtEl>
                                        <p:attrNameLst>
                                          <p:attrName>ppt_h</p:attrName>
                                        </p:attrNameLst>
                                      </p:cBhvr>
                                      <p:tavLst>
                                        <p:tav tm="0">
                                          <p:val>
                                            <p:strVal val="#ppt_h"/>
                                          </p:val>
                                        </p:tav>
                                        <p:tav tm="100000">
                                          <p:val>
                                            <p:strVal val="#ppt_h"/>
                                          </p:val>
                                        </p:tav>
                                      </p:tavLst>
                                    </p:anim>
                                    <p:animEffect transition="in" filter="fade">
                                      <p:cBhvr>
                                        <p:cTn id="166" dur="1000"/>
                                        <p:tgtEl>
                                          <p:spTgt spid="57"/>
                                        </p:tgtEl>
                                      </p:cBhvr>
                                    </p:animEffect>
                                  </p:childTnLst>
                                </p:cTn>
                              </p:par>
                              <p:par>
                                <p:cTn id="167" presetID="55" presetClass="entr" presetSubtype="0" fill="hold" grpId="0" nodeType="withEffect">
                                  <p:stCondLst>
                                    <p:cond delay="4500"/>
                                  </p:stCondLst>
                                  <p:childTnLst>
                                    <p:set>
                                      <p:cBhvr>
                                        <p:cTn id="168" dur="1" fill="hold">
                                          <p:stCondLst>
                                            <p:cond delay="0"/>
                                          </p:stCondLst>
                                        </p:cTn>
                                        <p:tgtEl>
                                          <p:spTgt spid="70"/>
                                        </p:tgtEl>
                                        <p:attrNameLst>
                                          <p:attrName>style.visibility</p:attrName>
                                        </p:attrNameLst>
                                      </p:cBhvr>
                                      <p:to>
                                        <p:strVal val="visible"/>
                                      </p:to>
                                    </p:set>
                                    <p:anim calcmode="lin" valueType="num">
                                      <p:cBhvr>
                                        <p:cTn id="169" dur="1000" fill="hold"/>
                                        <p:tgtEl>
                                          <p:spTgt spid="70"/>
                                        </p:tgtEl>
                                        <p:attrNameLst>
                                          <p:attrName>ppt_w</p:attrName>
                                        </p:attrNameLst>
                                      </p:cBhvr>
                                      <p:tavLst>
                                        <p:tav tm="0">
                                          <p:val>
                                            <p:strVal val="#ppt_w*0.70"/>
                                          </p:val>
                                        </p:tav>
                                        <p:tav tm="100000">
                                          <p:val>
                                            <p:strVal val="#ppt_w"/>
                                          </p:val>
                                        </p:tav>
                                      </p:tavLst>
                                    </p:anim>
                                    <p:anim calcmode="lin" valueType="num">
                                      <p:cBhvr>
                                        <p:cTn id="170" dur="1000" fill="hold"/>
                                        <p:tgtEl>
                                          <p:spTgt spid="70"/>
                                        </p:tgtEl>
                                        <p:attrNameLst>
                                          <p:attrName>ppt_h</p:attrName>
                                        </p:attrNameLst>
                                      </p:cBhvr>
                                      <p:tavLst>
                                        <p:tav tm="0">
                                          <p:val>
                                            <p:strVal val="#ppt_h"/>
                                          </p:val>
                                        </p:tav>
                                        <p:tav tm="100000">
                                          <p:val>
                                            <p:strVal val="#ppt_h"/>
                                          </p:val>
                                        </p:tav>
                                      </p:tavLst>
                                    </p:anim>
                                    <p:animEffect transition="in" filter="fade">
                                      <p:cBhvr>
                                        <p:cTn id="171" dur="1000"/>
                                        <p:tgtEl>
                                          <p:spTgt spid="70"/>
                                        </p:tgtEl>
                                      </p:cBhvr>
                                    </p:animEffect>
                                  </p:childTnLst>
                                </p:cTn>
                              </p:par>
                              <p:par>
                                <p:cTn id="172" presetID="55" presetClass="entr" presetSubtype="0" fill="hold" grpId="0" nodeType="withEffect">
                                  <p:stCondLst>
                                    <p:cond delay="4500"/>
                                  </p:stCondLst>
                                  <p:childTnLst>
                                    <p:set>
                                      <p:cBhvr>
                                        <p:cTn id="173" dur="1" fill="hold">
                                          <p:stCondLst>
                                            <p:cond delay="0"/>
                                          </p:stCondLst>
                                        </p:cTn>
                                        <p:tgtEl>
                                          <p:spTgt spid="79"/>
                                        </p:tgtEl>
                                        <p:attrNameLst>
                                          <p:attrName>style.visibility</p:attrName>
                                        </p:attrNameLst>
                                      </p:cBhvr>
                                      <p:to>
                                        <p:strVal val="visible"/>
                                      </p:to>
                                    </p:set>
                                    <p:anim calcmode="lin" valueType="num">
                                      <p:cBhvr>
                                        <p:cTn id="174" dur="1000" fill="hold"/>
                                        <p:tgtEl>
                                          <p:spTgt spid="79"/>
                                        </p:tgtEl>
                                        <p:attrNameLst>
                                          <p:attrName>ppt_w</p:attrName>
                                        </p:attrNameLst>
                                      </p:cBhvr>
                                      <p:tavLst>
                                        <p:tav tm="0">
                                          <p:val>
                                            <p:strVal val="#ppt_w*0.70"/>
                                          </p:val>
                                        </p:tav>
                                        <p:tav tm="100000">
                                          <p:val>
                                            <p:strVal val="#ppt_w"/>
                                          </p:val>
                                        </p:tav>
                                      </p:tavLst>
                                    </p:anim>
                                    <p:anim calcmode="lin" valueType="num">
                                      <p:cBhvr>
                                        <p:cTn id="175" dur="1000" fill="hold"/>
                                        <p:tgtEl>
                                          <p:spTgt spid="79"/>
                                        </p:tgtEl>
                                        <p:attrNameLst>
                                          <p:attrName>ppt_h</p:attrName>
                                        </p:attrNameLst>
                                      </p:cBhvr>
                                      <p:tavLst>
                                        <p:tav tm="0">
                                          <p:val>
                                            <p:strVal val="#ppt_h"/>
                                          </p:val>
                                        </p:tav>
                                        <p:tav tm="100000">
                                          <p:val>
                                            <p:strVal val="#ppt_h"/>
                                          </p:val>
                                        </p:tav>
                                      </p:tavLst>
                                    </p:anim>
                                    <p:animEffect transition="in" filter="fade">
                                      <p:cBhvr>
                                        <p:cTn id="176" dur="1000"/>
                                        <p:tgtEl>
                                          <p:spTgt spid="79"/>
                                        </p:tgtEl>
                                      </p:cBhvr>
                                    </p:animEffect>
                                  </p:childTnLst>
                                </p:cTn>
                              </p:par>
                              <p:par>
                                <p:cTn id="177" presetID="55" presetClass="entr" presetSubtype="0" fill="hold" grpId="0" nodeType="withEffect">
                                  <p:stCondLst>
                                    <p:cond delay="4500"/>
                                  </p:stCondLst>
                                  <p:childTnLst>
                                    <p:set>
                                      <p:cBhvr>
                                        <p:cTn id="178" dur="1" fill="hold">
                                          <p:stCondLst>
                                            <p:cond delay="0"/>
                                          </p:stCondLst>
                                        </p:cTn>
                                        <p:tgtEl>
                                          <p:spTgt spid="80"/>
                                        </p:tgtEl>
                                        <p:attrNameLst>
                                          <p:attrName>style.visibility</p:attrName>
                                        </p:attrNameLst>
                                      </p:cBhvr>
                                      <p:to>
                                        <p:strVal val="visible"/>
                                      </p:to>
                                    </p:set>
                                    <p:anim calcmode="lin" valueType="num">
                                      <p:cBhvr>
                                        <p:cTn id="179" dur="1000" fill="hold"/>
                                        <p:tgtEl>
                                          <p:spTgt spid="80"/>
                                        </p:tgtEl>
                                        <p:attrNameLst>
                                          <p:attrName>ppt_w</p:attrName>
                                        </p:attrNameLst>
                                      </p:cBhvr>
                                      <p:tavLst>
                                        <p:tav tm="0">
                                          <p:val>
                                            <p:strVal val="#ppt_w*0.70"/>
                                          </p:val>
                                        </p:tav>
                                        <p:tav tm="100000">
                                          <p:val>
                                            <p:strVal val="#ppt_w"/>
                                          </p:val>
                                        </p:tav>
                                      </p:tavLst>
                                    </p:anim>
                                    <p:anim calcmode="lin" valueType="num">
                                      <p:cBhvr>
                                        <p:cTn id="180" dur="1000" fill="hold"/>
                                        <p:tgtEl>
                                          <p:spTgt spid="80"/>
                                        </p:tgtEl>
                                        <p:attrNameLst>
                                          <p:attrName>ppt_h</p:attrName>
                                        </p:attrNameLst>
                                      </p:cBhvr>
                                      <p:tavLst>
                                        <p:tav tm="0">
                                          <p:val>
                                            <p:strVal val="#ppt_h"/>
                                          </p:val>
                                        </p:tav>
                                        <p:tav tm="100000">
                                          <p:val>
                                            <p:strVal val="#ppt_h"/>
                                          </p:val>
                                        </p:tav>
                                      </p:tavLst>
                                    </p:anim>
                                    <p:animEffect transition="in" filter="fade">
                                      <p:cBhvr>
                                        <p:cTn id="181" dur="1000"/>
                                        <p:tgtEl>
                                          <p:spTgt spid="80"/>
                                        </p:tgtEl>
                                      </p:cBhvr>
                                    </p:animEffect>
                                  </p:childTnLst>
                                </p:cTn>
                              </p:par>
                              <p:par>
                                <p:cTn id="182" presetID="55" presetClass="entr" presetSubtype="0" fill="hold" grpId="0" nodeType="withEffect">
                                  <p:stCondLst>
                                    <p:cond delay="4500"/>
                                  </p:stCondLst>
                                  <p:childTnLst>
                                    <p:set>
                                      <p:cBhvr>
                                        <p:cTn id="183" dur="1" fill="hold">
                                          <p:stCondLst>
                                            <p:cond delay="0"/>
                                          </p:stCondLst>
                                        </p:cTn>
                                        <p:tgtEl>
                                          <p:spTgt spid="89"/>
                                        </p:tgtEl>
                                        <p:attrNameLst>
                                          <p:attrName>style.visibility</p:attrName>
                                        </p:attrNameLst>
                                      </p:cBhvr>
                                      <p:to>
                                        <p:strVal val="visible"/>
                                      </p:to>
                                    </p:set>
                                    <p:anim calcmode="lin" valueType="num">
                                      <p:cBhvr>
                                        <p:cTn id="184" dur="1000" fill="hold"/>
                                        <p:tgtEl>
                                          <p:spTgt spid="89"/>
                                        </p:tgtEl>
                                        <p:attrNameLst>
                                          <p:attrName>ppt_w</p:attrName>
                                        </p:attrNameLst>
                                      </p:cBhvr>
                                      <p:tavLst>
                                        <p:tav tm="0">
                                          <p:val>
                                            <p:strVal val="#ppt_w*0.70"/>
                                          </p:val>
                                        </p:tav>
                                        <p:tav tm="100000">
                                          <p:val>
                                            <p:strVal val="#ppt_w"/>
                                          </p:val>
                                        </p:tav>
                                      </p:tavLst>
                                    </p:anim>
                                    <p:anim calcmode="lin" valueType="num">
                                      <p:cBhvr>
                                        <p:cTn id="185" dur="1000" fill="hold"/>
                                        <p:tgtEl>
                                          <p:spTgt spid="89"/>
                                        </p:tgtEl>
                                        <p:attrNameLst>
                                          <p:attrName>ppt_h</p:attrName>
                                        </p:attrNameLst>
                                      </p:cBhvr>
                                      <p:tavLst>
                                        <p:tav tm="0">
                                          <p:val>
                                            <p:strVal val="#ppt_h"/>
                                          </p:val>
                                        </p:tav>
                                        <p:tav tm="100000">
                                          <p:val>
                                            <p:strVal val="#ppt_h"/>
                                          </p:val>
                                        </p:tav>
                                      </p:tavLst>
                                    </p:anim>
                                    <p:animEffect transition="in" filter="fade">
                                      <p:cBhvr>
                                        <p:cTn id="186" dur="1000"/>
                                        <p:tgtEl>
                                          <p:spTgt spid="89"/>
                                        </p:tgtEl>
                                      </p:cBhvr>
                                    </p:animEffect>
                                  </p:childTnLst>
                                </p:cTn>
                              </p:par>
                              <p:par>
                                <p:cTn id="187" presetID="55" presetClass="entr" presetSubtype="0" fill="hold" grpId="0" nodeType="withEffect">
                                  <p:stCondLst>
                                    <p:cond delay="4500"/>
                                  </p:stCondLst>
                                  <p:childTnLst>
                                    <p:set>
                                      <p:cBhvr>
                                        <p:cTn id="188" dur="1" fill="hold">
                                          <p:stCondLst>
                                            <p:cond delay="0"/>
                                          </p:stCondLst>
                                        </p:cTn>
                                        <p:tgtEl>
                                          <p:spTgt spid="90"/>
                                        </p:tgtEl>
                                        <p:attrNameLst>
                                          <p:attrName>style.visibility</p:attrName>
                                        </p:attrNameLst>
                                      </p:cBhvr>
                                      <p:to>
                                        <p:strVal val="visible"/>
                                      </p:to>
                                    </p:set>
                                    <p:anim calcmode="lin" valueType="num">
                                      <p:cBhvr>
                                        <p:cTn id="189" dur="1000" fill="hold"/>
                                        <p:tgtEl>
                                          <p:spTgt spid="90"/>
                                        </p:tgtEl>
                                        <p:attrNameLst>
                                          <p:attrName>ppt_w</p:attrName>
                                        </p:attrNameLst>
                                      </p:cBhvr>
                                      <p:tavLst>
                                        <p:tav tm="0">
                                          <p:val>
                                            <p:strVal val="#ppt_w*0.70"/>
                                          </p:val>
                                        </p:tav>
                                        <p:tav tm="100000">
                                          <p:val>
                                            <p:strVal val="#ppt_w"/>
                                          </p:val>
                                        </p:tav>
                                      </p:tavLst>
                                    </p:anim>
                                    <p:anim calcmode="lin" valueType="num">
                                      <p:cBhvr>
                                        <p:cTn id="190" dur="1000" fill="hold"/>
                                        <p:tgtEl>
                                          <p:spTgt spid="90"/>
                                        </p:tgtEl>
                                        <p:attrNameLst>
                                          <p:attrName>ppt_h</p:attrName>
                                        </p:attrNameLst>
                                      </p:cBhvr>
                                      <p:tavLst>
                                        <p:tav tm="0">
                                          <p:val>
                                            <p:strVal val="#ppt_h"/>
                                          </p:val>
                                        </p:tav>
                                        <p:tav tm="100000">
                                          <p:val>
                                            <p:strVal val="#ppt_h"/>
                                          </p:val>
                                        </p:tav>
                                      </p:tavLst>
                                    </p:anim>
                                    <p:animEffect transition="in" filter="fade">
                                      <p:cBhvr>
                                        <p:cTn id="191" dur="10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16" grpId="0" animBg="1"/>
      <p:bldP spid="48" grpId="0" animBg="1"/>
      <p:bldP spid="62" grpId="0" animBg="1"/>
      <p:bldP spid="71" grpId="0" animBg="1"/>
      <p:bldP spid="73" grpId="0" animBg="1"/>
      <p:bldP spid="74" grpId="0" animBg="1"/>
      <p:bldP spid="81" grpId="0" animBg="1"/>
      <p:bldP spid="82" grpId="0" animBg="1"/>
      <p:bldP spid="83" grpId="0" animBg="1"/>
      <p:bldP spid="84" grpId="0" animBg="1"/>
      <p:bldP spid="21" grpId="0" animBg="1"/>
      <p:bldP spid="52" grpId="0" animBg="1"/>
      <p:bldP spid="65" grpId="0" animBg="1"/>
      <p:bldP spid="66" grpId="0" animBg="1"/>
      <p:bldP spid="67" grpId="0" animBg="1"/>
      <p:bldP spid="75" grpId="0" animBg="1"/>
      <p:bldP spid="76" grpId="0" animBg="1"/>
      <p:bldP spid="78" grpId="0" animBg="1"/>
      <p:bldP spid="85" grpId="0" animBg="1"/>
      <p:bldP spid="28" grpId="0" animBg="1"/>
      <p:bldP spid="56" grpId="0" animBg="1"/>
      <p:bldP spid="57" grpId="0" animBg="1"/>
      <p:bldP spid="70" grpId="0" animBg="1"/>
      <p:bldP spid="79" grpId="0" animBg="1"/>
      <p:bldP spid="80" grpId="0" animBg="1"/>
      <p:bldP spid="89" grpId="0" animBg="1"/>
      <p:bldP spid="90" grpId="0" animBg="1"/>
      <p:bldP spid="37" grpId="0" animBg="1"/>
      <p:bldP spid="141" grpId="0"/>
      <p:bldP spid="142" grpId="0"/>
      <p:bldP spid="143" grpId="0"/>
      <p:bldP spid="14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BFF261CD-6EEF-4762-9BFC-BE4B34443043}"/>
              </a:ext>
            </a:extLst>
          </p:cNvPr>
          <p:cNvSpPr/>
          <p:nvPr/>
        </p:nvSpPr>
        <p:spPr>
          <a:xfrm>
            <a:off x="2071474" y="0"/>
            <a:ext cx="10120525" cy="6858000"/>
          </a:xfrm>
          <a:prstGeom prst="rect">
            <a:avLst/>
          </a:prstGeom>
          <a:solidFill>
            <a:schemeClr val="tx2">
              <a:lumMod val="20000"/>
              <a:lumOff val="8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06B500F6-E29E-41B5-937E-F31329803A03}"/>
              </a:ext>
            </a:extLst>
          </p:cNvPr>
          <p:cNvCxnSpPr>
            <a:cxnSpLocks/>
          </p:cNvCxnSpPr>
          <p:nvPr/>
        </p:nvCxnSpPr>
        <p:spPr>
          <a:xfrm>
            <a:off x="2071475" y="0"/>
            <a:ext cx="0" cy="685800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3DF5A6FD-F69C-4AE2-A039-F53B17053A72}"/>
              </a:ext>
            </a:extLst>
          </p:cNvPr>
          <p:cNvCxnSpPr/>
          <p:nvPr/>
        </p:nvCxnSpPr>
        <p:spPr>
          <a:xfrm>
            <a:off x="2471525" y="855987"/>
            <a:ext cx="9207500"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A095A80-5BE2-4E49-8433-3D1DCFCEA085}"/>
              </a:ext>
            </a:extLst>
          </p:cNvPr>
          <p:cNvCxnSpPr/>
          <p:nvPr/>
        </p:nvCxnSpPr>
        <p:spPr>
          <a:xfrm>
            <a:off x="2471525" y="2286679"/>
            <a:ext cx="9207500"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0BF8F40-4364-4D4D-B9C7-DEF6DABA411E}"/>
              </a:ext>
            </a:extLst>
          </p:cNvPr>
          <p:cNvCxnSpPr/>
          <p:nvPr/>
        </p:nvCxnSpPr>
        <p:spPr>
          <a:xfrm>
            <a:off x="2471525" y="3717371"/>
            <a:ext cx="9207500"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3CE0DA1-6D5E-4EC4-823E-4D4026DFA766}"/>
              </a:ext>
            </a:extLst>
          </p:cNvPr>
          <p:cNvCxnSpPr/>
          <p:nvPr/>
        </p:nvCxnSpPr>
        <p:spPr>
          <a:xfrm>
            <a:off x="2471525" y="5148063"/>
            <a:ext cx="9207500"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DFE5ED1-CE34-4DFF-96E1-15270F3539E7}"/>
              </a:ext>
            </a:extLst>
          </p:cNvPr>
          <p:cNvCxnSpPr>
            <a:cxnSpLocks/>
          </p:cNvCxnSpPr>
          <p:nvPr/>
        </p:nvCxnSpPr>
        <p:spPr>
          <a:xfrm>
            <a:off x="2071475" y="989705"/>
            <a:ext cx="0" cy="1163258"/>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BFCB2555-2D28-4BD4-A5B9-B40A5AA047DC}"/>
              </a:ext>
            </a:extLst>
          </p:cNvPr>
          <p:cNvGrpSpPr/>
          <p:nvPr/>
        </p:nvGrpSpPr>
        <p:grpSpPr>
          <a:xfrm>
            <a:off x="4773400" y="989705"/>
            <a:ext cx="4603750" cy="1163258"/>
            <a:chOff x="4773400" y="989705"/>
            <a:chExt cx="4603750" cy="1163258"/>
          </a:xfrm>
        </p:grpSpPr>
        <p:cxnSp>
          <p:nvCxnSpPr>
            <p:cNvPr id="28" name="Straight Connector 27">
              <a:extLst>
                <a:ext uri="{FF2B5EF4-FFF2-40B4-BE49-F238E27FC236}">
                  <a16:creationId xmlns:a16="http://schemas.microsoft.com/office/drawing/2014/main" id="{B1C1A53D-9EDF-4F46-A3BC-10509E243989}"/>
                </a:ext>
              </a:extLst>
            </p:cNvPr>
            <p:cNvCxnSpPr>
              <a:cxnSpLocks/>
            </p:cNvCxnSpPr>
            <p:nvPr/>
          </p:nvCxnSpPr>
          <p:spPr>
            <a:xfrm>
              <a:off x="4773400" y="989705"/>
              <a:ext cx="0" cy="1163258"/>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A2BF144-716B-415B-97D5-A9387B3FF81A}"/>
                </a:ext>
              </a:extLst>
            </p:cNvPr>
            <p:cNvCxnSpPr>
              <a:cxnSpLocks/>
            </p:cNvCxnSpPr>
            <p:nvPr/>
          </p:nvCxnSpPr>
          <p:spPr>
            <a:xfrm>
              <a:off x="7075275" y="989705"/>
              <a:ext cx="0" cy="1163258"/>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1A46A84-9AAA-4E64-A9E1-C957C26B719C}"/>
                </a:ext>
              </a:extLst>
            </p:cNvPr>
            <p:cNvCxnSpPr>
              <a:cxnSpLocks/>
            </p:cNvCxnSpPr>
            <p:nvPr/>
          </p:nvCxnSpPr>
          <p:spPr>
            <a:xfrm>
              <a:off x="9377150" y="989705"/>
              <a:ext cx="0" cy="1163258"/>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cxnSp>
        <p:nvCxnSpPr>
          <p:cNvPr id="18" name="Straight Connector 17">
            <a:extLst>
              <a:ext uri="{FF2B5EF4-FFF2-40B4-BE49-F238E27FC236}">
                <a16:creationId xmlns:a16="http://schemas.microsoft.com/office/drawing/2014/main" id="{057264B8-C980-40DD-9B1C-8AA3AE4B173D}"/>
              </a:ext>
            </a:extLst>
          </p:cNvPr>
          <p:cNvCxnSpPr>
            <a:cxnSpLocks/>
          </p:cNvCxnSpPr>
          <p:nvPr/>
        </p:nvCxnSpPr>
        <p:spPr>
          <a:xfrm>
            <a:off x="2071475" y="2420396"/>
            <a:ext cx="0" cy="1163258"/>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3B547EE1-35FF-4227-BBF3-2256A5A90929}"/>
              </a:ext>
            </a:extLst>
          </p:cNvPr>
          <p:cNvGrpSpPr/>
          <p:nvPr/>
        </p:nvGrpSpPr>
        <p:grpSpPr>
          <a:xfrm>
            <a:off x="4773400" y="2420396"/>
            <a:ext cx="4603750" cy="1163258"/>
            <a:chOff x="4773400" y="2420396"/>
            <a:chExt cx="4603750" cy="1163258"/>
          </a:xfrm>
        </p:grpSpPr>
        <p:cxnSp>
          <p:nvCxnSpPr>
            <p:cNvPr id="29" name="Straight Connector 28">
              <a:extLst>
                <a:ext uri="{FF2B5EF4-FFF2-40B4-BE49-F238E27FC236}">
                  <a16:creationId xmlns:a16="http://schemas.microsoft.com/office/drawing/2014/main" id="{F17838D9-012D-42B0-AAC1-5D39586CF4F4}"/>
                </a:ext>
              </a:extLst>
            </p:cNvPr>
            <p:cNvCxnSpPr>
              <a:cxnSpLocks/>
            </p:cNvCxnSpPr>
            <p:nvPr/>
          </p:nvCxnSpPr>
          <p:spPr>
            <a:xfrm>
              <a:off x="4773400" y="2420396"/>
              <a:ext cx="0" cy="1163258"/>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4EC4BE4-441C-47E1-B874-2A6A9425CA07}"/>
                </a:ext>
              </a:extLst>
            </p:cNvPr>
            <p:cNvCxnSpPr>
              <a:cxnSpLocks/>
            </p:cNvCxnSpPr>
            <p:nvPr/>
          </p:nvCxnSpPr>
          <p:spPr>
            <a:xfrm>
              <a:off x="7075275" y="2420396"/>
              <a:ext cx="0" cy="1163258"/>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FF6A32F-0A0B-4B9B-9F68-719C46CD4B6E}"/>
                </a:ext>
              </a:extLst>
            </p:cNvPr>
            <p:cNvCxnSpPr>
              <a:cxnSpLocks/>
            </p:cNvCxnSpPr>
            <p:nvPr/>
          </p:nvCxnSpPr>
          <p:spPr>
            <a:xfrm>
              <a:off x="9377150" y="2420396"/>
              <a:ext cx="0" cy="1163258"/>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cxnSp>
        <p:nvCxnSpPr>
          <p:cNvPr id="21" name="Straight Connector 20">
            <a:extLst>
              <a:ext uri="{FF2B5EF4-FFF2-40B4-BE49-F238E27FC236}">
                <a16:creationId xmlns:a16="http://schemas.microsoft.com/office/drawing/2014/main" id="{68E1B722-7809-4514-AA3B-6ACF696A7B99}"/>
              </a:ext>
            </a:extLst>
          </p:cNvPr>
          <p:cNvCxnSpPr>
            <a:cxnSpLocks/>
          </p:cNvCxnSpPr>
          <p:nvPr/>
        </p:nvCxnSpPr>
        <p:spPr>
          <a:xfrm>
            <a:off x="2071475" y="3851088"/>
            <a:ext cx="0" cy="1163257"/>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72DBA6B-091A-4C93-9D22-D59B6D838E03}"/>
              </a:ext>
            </a:extLst>
          </p:cNvPr>
          <p:cNvCxnSpPr>
            <a:cxnSpLocks/>
          </p:cNvCxnSpPr>
          <p:nvPr/>
        </p:nvCxnSpPr>
        <p:spPr>
          <a:xfrm>
            <a:off x="2071475" y="5281780"/>
            <a:ext cx="0" cy="1163258"/>
          </a:xfrm>
          <a:prstGeom prst="line">
            <a:avLst/>
          </a:prstGeom>
          <a:ln w="38100" cap="rnd">
            <a:solidFill>
              <a:srgbClr val="78D6F0"/>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DC2D079-159A-46D6-A2F9-160C0D20A914}"/>
              </a:ext>
            </a:extLst>
          </p:cNvPr>
          <p:cNvSpPr txBox="1"/>
          <p:nvPr/>
        </p:nvSpPr>
        <p:spPr>
          <a:xfrm>
            <a:off x="2519650" y="412962"/>
            <a:ext cx="843501" cy="276999"/>
          </a:xfrm>
          <a:prstGeom prst="rect">
            <a:avLst/>
          </a:prstGeom>
          <a:noFill/>
        </p:spPr>
        <p:txBody>
          <a:bodyPr wrap="none" rtlCol="0">
            <a:spAutoFit/>
          </a:bodyPr>
          <a:lstStyle/>
          <a:p>
            <a:r>
              <a:rPr lang="en-US" sz="1200" b="1" dirty="0">
                <a:solidFill>
                  <a:schemeClr val="tx2"/>
                </a:solidFill>
                <a:latin typeface="Montserrat" panose="00000500000000000000" pitchFamily="50" charset="0"/>
              </a:rPr>
              <a:t>Backlog</a:t>
            </a:r>
          </a:p>
        </p:txBody>
      </p:sp>
      <p:sp>
        <p:nvSpPr>
          <p:cNvPr id="48" name="TextBox 47">
            <a:extLst>
              <a:ext uri="{FF2B5EF4-FFF2-40B4-BE49-F238E27FC236}">
                <a16:creationId xmlns:a16="http://schemas.microsoft.com/office/drawing/2014/main" id="{3D907564-ABA2-43CB-8282-634ED6145501}"/>
              </a:ext>
            </a:extLst>
          </p:cNvPr>
          <p:cNvSpPr txBox="1"/>
          <p:nvPr/>
        </p:nvSpPr>
        <p:spPr>
          <a:xfrm>
            <a:off x="4821525" y="412962"/>
            <a:ext cx="949299" cy="276999"/>
          </a:xfrm>
          <a:prstGeom prst="rect">
            <a:avLst/>
          </a:prstGeom>
          <a:noFill/>
        </p:spPr>
        <p:txBody>
          <a:bodyPr wrap="none" rtlCol="0">
            <a:spAutoFit/>
          </a:bodyPr>
          <a:lstStyle/>
          <a:p>
            <a:r>
              <a:rPr lang="en-US" sz="1200" b="1" dirty="0">
                <a:solidFill>
                  <a:schemeClr val="tx2"/>
                </a:solidFill>
                <a:latin typeface="Montserrat" panose="00000500000000000000" pitchFamily="50" charset="0"/>
              </a:rPr>
              <a:t>In Design</a:t>
            </a:r>
          </a:p>
        </p:txBody>
      </p:sp>
      <p:sp>
        <p:nvSpPr>
          <p:cNvPr id="49" name="TextBox 48">
            <a:extLst>
              <a:ext uri="{FF2B5EF4-FFF2-40B4-BE49-F238E27FC236}">
                <a16:creationId xmlns:a16="http://schemas.microsoft.com/office/drawing/2014/main" id="{FFB6B2D4-DFEB-495A-8F38-1D4AAF2ABAEE}"/>
              </a:ext>
            </a:extLst>
          </p:cNvPr>
          <p:cNvSpPr txBox="1"/>
          <p:nvPr/>
        </p:nvSpPr>
        <p:spPr>
          <a:xfrm>
            <a:off x="7123400" y="412962"/>
            <a:ext cx="1096775" cy="276999"/>
          </a:xfrm>
          <a:prstGeom prst="rect">
            <a:avLst/>
          </a:prstGeom>
          <a:noFill/>
        </p:spPr>
        <p:txBody>
          <a:bodyPr wrap="none" rtlCol="0">
            <a:spAutoFit/>
          </a:bodyPr>
          <a:lstStyle/>
          <a:p>
            <a:r>
              <a:rPr lang="en-US" sz="1200" b="1" dirty="0">
                <a:solidFill>
                  <a:schemeClr val="tx2"/>
                </a:solidFill>
                <a:latin typeface="Montserrat" panose="00000500000000000000" pitchFamily="50" charset="0"/>
              </a:rPr>
              <a:t>In Progress</a:t>
            </a:r>
          </a:p>
        </p:txBody>
      </p:sp>
      <p:sp>
        <p:nvSpPr>
          <p:cNvPr id="50" name="TextBox 49">
            <a:extLst>
              <a:ext uri="{FF2B5EF4-FFF2-40B4-BE49-F238E27FC236}">
                <a16:creationId xmlns:a16="http://schemas.microsoft.com/office/drawing/2014/main" id="{87C0BAE1-ED81-4898-A09A-6D27DEA91EF7}"/>
              </a:ext>
            </a:extLst>
          </p:cNvPr>
          <p:cNvSpPr txBox="1"/>
          <p:nvPr/>
        </p:nvSpPr>
        <p:spPr>
          <a:xfrm>
            <a:off x="9425275" y="412962"/>
            <a:ext cx="1080745" cy="276999"/>
          </a:xfrm>
          <a:prstGeom prst="rect">
            <a:avLst/>
          </a:prstGeom>
          <a:noFill/>
        </p:spPr>
        <p:txBody>
          <a:bodyPr wrap="none" rtlCol="0">
            <a:spAutoFit/>
          </a:bodyPr>
          <a:lstStyle/>
          <a:p>
            <a:r>
              <a:rPr lang="en-US" sz="1200" b="1" dirty="0">
                <a:solidFill>
                  <a:schemeClr val="tx2"/>
                </a:solidFill>
                <a:latin typeface="Montserrat" panose="00000500000000000000" pitchFamily="50" charset="0"/>
              </a:rPr>
              <a:t>Completed</a:t>
            </a:r>
          </a:p>
        </p:txBody>
      </p:sp>
      <p:sp>
        <p:nvSpPr>
          <p:cNvPr id="52" name="TextBox 51">
            <a:extLst>
              <a:ext uri="{FF2B5EF4-FFF2-40B4-BE49-F238E27FC236}">
                <a16:creationId xmlns:a16="http://schemas.microsoft.com/office/drawing/2014/main" id="{649813E8-7387-4430-A33C-86A7701B71AF}"/>
              </a:ext>
            </a:extLst>
          </p:cNvPr>
          <p:cNvSpPr txBox="1"/>
          <p:nvPr/>
        </p:nvSpPr>
        <p:spPr>
          <a:xfrm>
            <a:off x="577097" y="1423230"/>
            <a:ext cx="1308371" cy="296208"/>
          </a:xfrm>
          <a:prstGeom prst="rect">
            <a:avLst/>
          </a:prstGeom>
          <a:noFill/>
        </p:spPr>
        <p:txBody>
          <a:bodyPr wrap="none" rtlCol="0">
            <a:spAutoFit/>
          </a:bodyPr>
          <a:lstStyle/>
          <a:p>
            <a:pPr algn="r"/>
            <a:r>
              <a:rPr lang="en-US" sz="1200" b="1" dirty="0">
                <a:solidFill>
                  <a:schemeClr val="accent1"/>
                </a:solidFill>
                <a:latin typeface="Montserrat" panose="00000500000000000000" pitchFamily="50" charset="0"/>
              </a:rPr>
              <a:t>Infrastructure</a:t>
            </a:r>
          </a:p>
        </p:txBody>
      </p:sp>
      <p:sp>
        <p:nvSpPr>
          <p:cNvPr id="53" name="TextBox 52">
            <a:extLst>
              <a:ext uri="{FF2B5EF4-FFF2-40B4-BE49-F238E27FC236}">
                <a16:creationId xmlns:a16="http://schemas.microsoft.com/office/drawing/2014/main" id="{EA6E02EC-B207-489B-80A2-1EDF4A0084B8}"/>
              </a:ext>
            </a:extLst>
          </p:cNvPr>
          <p:cNvSpPr txBox="1"/>
          <p:nvPr/>
        </p:nvSpPr>
        <p:spPr>
          <a:xfrm>
            <a:off x="883271" y="2853921"/>
            <a:ext cx="1002197" cy="296208"/>
          </a:xfrm>
          <a:prstGeom prst="rect">
            <a:avLst/>
          </a:prstGeom>
          <a:noFill/>
        </p:spPr>
        <p:txBody>
          <a:bodyPr wrap="none" rtlCol="0">
            <a:spAutoFit/>
          </a:bodyPr>
          <a:lstStyle/>
          <a:p>
            <a:pPr algn="r"/>
            <a:r>
              <a:rPr lang="en-US" sz="1200" b="1" dirty="0">
                <a:solidFill>
                  <a:schemeClr val="accent2"/>
                </a:solidFill>
                <a:latin typeface="Montserrat" panose="00000500000000000000" pitchFamily="50" charset="0"/>
              </a:rPr>
              <a:t>Stickiness</a:t>
            </a:r>
          </a:p>
        </p:txBody>
      </p:sp>
      <p:sp>
        <p:nvSpPr>
          <p:cNvPr id="54" name="TextBox 53">
            <a:extLst>
              <a:ext uri="{FF2B5EF4-FFF2-40B4-BE49-F238E27FC236}">
                <a16:creationId xmlns:a16="http://schemas.microsoft.com/office/drawing/2014/main" id="{8C03A042-43E5-4F6B-B640-7748A5924104}"/>
              </a:ext>
            </a:extLst>
          </p:cNvPr>
          <p:cNvSpPr txBox="1"/>
          <p:nvPr/>
        </p:nvSpPr>
        <p:spPr>
          <a:xfrm>
            <a:off x="512976" y="4284612"/>
            <a:ext cx="1372492" cy="296208"/>
          </a:xfrm>
          <a:prstGeom prst="rect">
            <a:avLst/>
          </a:prstGeom>
          <a:noFill/>
        </p:spPr>
        <p:txBody>
          <a:bodyPr wrap="none" rtlCol="0">
            <a:spAutoFit/>
          </a:bodyPr>
          <a:lstStyle/>
          <a:p>
            <a:pPr algn="r"/>
            <a:r>
              <a:rPr lang="en-US" sz="1200" b="1" dirty="0">
                <a:solidFill>
                  <a:schemeClr val="accent3"/>
                </a:solidFill>
                <a:latin typeface="Montserrat" panose="00000500000000000000" pitchFamily="50" charset="0"/>
              </a:rPr>
              <a:t>Improvements</a:t>
            </a:r>
          </a:p>
        </p:txBody>
      </p:sp>
      <p:sp>
        <p:nvSpPr>
          <p:cNvPr id="55" name="TextBox 54">
            <a:extLst>
              <a:ext uri="{FF2B5EF4-FFF2-40B4-BE49-F238E27FC236}">
                <a16:creationId xmlns:a16="http://schemas.microsoft.com/office/drawing/2014/main" id="{D9EAE080-B938-4217-A869-81BE147A9892}"/>
              </a:ext>
            </a:extLst>
          </p:cNvPr>
          <p:cNvSpPr txBox="1"/>
          <p:nvPr/>
        </p:nvSpPr>
        <p:spPr>
          <a:xfrm>
            <a:off x="581906" y="5715305"/>
            <a:ext cx="1303562" cy="276999"/>
          </a:xfrm>
          <a:prstGeom prst="rect">
            <a:avLst/>
          </a:prstGeom>
          <a:noFill/>
        </p:spPr>
        <p:txBody>
          <a:bodyPr wrap="none" rtlCol="0">
            <a:spAutoFit/>
          </a:bodyPr>
          <a:lstStyle/>
          <a:p>
            <a:pPr algn="r"/>
            <a:r>
              <a:rPr lang="en-US" sz="1200" b="1" dirty="0">
                <a:solidFill>
                  <a:schemeClr val="accent5">
                    <a:lumMod val="75000"/>
                  </a:schemeClr>
                </a:solidFill>
                <a:latin typeface="Montserrat" panose="00000500000000000000" pitchFamily="50" charset="0"/>
              </a:rPr>
              <a:t>New Features</a:t>
            </a:r>
          </a:p>
        </p:txBody>
      </p:sp>
      <p:sp>
        <p:nvSpPr>
          <p:cNvPr id="90" name="Rectangle: Rounded Corners 89">
            <a:extLst>
              <a:ext uri="{FF2B5EF4-FFF2-40B4-BE49-F238E27FC236}">
                <a16:creationId xmlns:a16="http://schemas.microsoft.com/office/drawing/2014/main" id="{9BC35FEF-FF72-4C57-ABA1-C25F150CF44A}"/>
              </a:ext>
            </a:extLst>
          </p:cNvPr>
          <p:cNvSpPr/>
          <p:nvPr/>
        </p:nvSpPr>
        <p:spPr>
          <a:xfrm>
            <a:off x="7173924" y="994435"/>
            <a:ext cx="2098632" cy="411719"/>
          </a:xfrm>
          <a:prstGeom prst="roundRect">
            <a:avLst>
              <a:gd name="adj" fmla="val 22836"/>
            </a:avLst>
          </a:prstGeom>
          <a:solidFill>
            <a:schemeClr val="bg1"/>
          </a:solidFill>
          <a:ln>
            <a:noFill/>
          </a:ln>
          <a:effectLst>
            <a:outerShdw blurRad="190500" dist="76200" dir="2700000" sx="97000" sy="97000" algn="tl"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36576" rIns="0" bIns="0" numCol="1" spcCol="0" rtlCol="0" fromWordArt="0" anchor="t" anchorCtr="0" forceAA="0" compatLnSpc="1">
            <a:prstTxWarp prst="textNoShape">
              <a:avLst/>
            </a:prstTxWarp>
            <a:noAutofit/>
          </a:bodyPr>
          <a:lstStyle/>
          <a:p>
            <a:pPr>
              <a:lnSpc>
                <a:spcPts val="1100"/>
              </a:lnSpc>
            </a:pPr>
            <a:r>
              <a:rPr lang="en-US" sz="800" b="1" dirty="0">
                <a:solidFill>
                  <a:schemeClr val="tx2"/>
                </a:solidFill>
                <a:latin typeface="Montserrat" panose="00000500000000000000" pitchFamily="50" charset="0"/>
              </a:rPr>
              <a:t>Update API Documentation: </a:t>
            </a:r>
            <a:r>
              <a:rPr lang="en-US" sz="800" dirty="0">
                <a:solidFill>
                  <a:schemeClr val="tx2"/>
                </a:solidFill>
                <a:latin typeface="Montserrat" panose="00000500000000000000" pitchFamily="50" charset="0"/>
              </a:rPr>
              <a:t>Jamie</a:t>
            </a:r>
          </a:p>
        </p:txBody>
      </p:sp>
      <p:grpSp>
        <p:nvGrpSpPr>
          <p:cNvPr id="13" name="Group 12">
            <a:extLst>
              <a:ext uri="{FF2B5EF4-FFF2-40B4-BE49-F238E27FC236}">
                <a16:creationId xmlns:a16="http://schemas.microsoft.com/office/drawing/2014/main" id="{CE36E872-6129-44C5-B6F8-14A948B6C0BE}"/>
              </a:ext>
            </a:extLst>
          </p:cNvPr>
          <p:cNvGrpSpPr/>
          <p:nvPr/>
        </p:nvGrpSpPr>
        <p:grpSpPr>
          <a:xfrm>
            <a:off x="7270740" y="1206099"/>
            <a:ext cx="2010731" cy="207749"/>
            <a:chOff x="7270740" y="1206099"/>
            <a:chExt cx="2010731" cy="207749"/>
          </a:xfrm>
        </p:grpSpPr>
        <p:cxnSp>
          <p:nvCxnSpPr>
            <p:cNvPr id="93" name="Straight Connector 92">
              <a:extLst>
                <a:ext uri="{FF2B5EF4-FFF2-40B4-BE49-F238E27FC236}">
                  <a16:creationId xmlns:a16="http://schemas.microsoft.com/office/drawing/2014/main" id="{A74BBB00-AE9A-42A8-AFC0-B8B86C638FBC}"/>
                </a:ext>
              </a:extLst>
            </p:cNvPr>
            <p:cNvCxnSpPr/>
            <p:nvPr/>
          </p:nvCxnSpPr>
          <p:spPr>
            <a:xfrm>
              <a:off x="7270740" y="1314456"/>
              <a:ext cx="1645920" cy="0"/>
            </a:xfrm>
            <a:prstGeom prst="line">
              <a:avLst/>
            </a:prstGeom>
            <a:ln w="31750" cap="rnd">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E9FFADB7-35EF-4471-9BDE-BDD04C2F3064}"/>
                </a:ext>
              </a:extLst>
            </p:cNvPr>
            <p:cNvCxnSpPr>
              <a:cxnSpLocks/>
            </p:cNvCxnSpPr>
            <p:nvPr/>
          </p:nvCxnSpPr>
          <p:spPr>
            <a:xfrm>
              <a:off x="7270740" y="1314456"/>
              <a:ext cx="251909" cy="0"/>
            </a:xfrm>
            <a:prstGeom prst="line">
              <a:avLst/>
            </a:prstGeom>
            <a:ln w="3175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70C0ABDC-5537-4E86-8CC5-0FF0821853D1}"/>
                </a:ext>
              </a:extLst>
            </p:cNvPr>
            <p:cNvSpPr txBox="1"/>
            <p:nvPr/>
          </p:nvSpPr>
          <p:spPr>
            <a:xfrm>
              <a:off x="8915665" y="1206099"/>
              <a:ext cx="365806" cy="207749"/>
            </a:xfrm>
            <a:prstGeom prst="rect">
              <a:avLst/>
            </a:prstGeom>
            <a:noFill/>
          </p:spPr>
          <p:txBody>
            <a:bodyPr wrap="none" rtlCol="0">
              <a:spAutoFit/>
            </a:bodyPr>
            <a:lstStyle/>
            <a:p>
              <a:pPr algn="r"/>
              <a:r>
                <a:rPr lang="en-US" sz="750" b="1" dirty="0">
                  <a:solidFill>
                    <a:schemeClr val="tx2">
                      <a:lumMod val="60000"/>
                      <a:lumOff val="40000"/>
                    </a:schemeClr>
                  </a:solidFill>
                  <a:latin typeface="Montserrat" panose="00000500000000000000" pitchFamily="50" charset="0"/>
                </a:rPr>
                <a:t>15%</a:t>
              </a:r>
            </a:p>
          </p:txBody>
        </p:sp>
      </p:grpSp>
      <p:sp>
        <p:nvSpPr>
          <p:cNvPr id="96" name="Rectangle: Rounded Corners 95">
            <a:extLst>
              <a:ext uri="{FF2B5EF4-FFF2-40B4-BE49-F238E27FC236}">
                <a16:creationId xmlns:a16="http://schemas.microsoft.com/office/drawing/2014/main" id="{E9199ABF-3D6C-4E12-AA8D-8E03F0F5D720}"/>
              </a:ext>
            </a:extLst>
          </p:cNvPr>
          <p:cNvSpPr/>
          <p:nvPr/>
        </p:nvSpPr>
        <p:spPr>
          <a:xfrm>
            <a:off x="9474314" y="993136"/>
            <a:ext cx="2098632" cy="413018"/>
          </a:xfrm>
          <a:prstGeom prst="roundRect">
            <a:avLst>
              <a:gd name="adj" fmla="val 24354"/>
            </a:avLst>
          </a:prstGeom>
          <a:solidFill>
            <a:schemeClr val="bg1"/>
          </a:solidFill>
          <a:ln>
            <a:noFill/>
          </a:ln>
          <a:effectLst>
            <a:outerShdw blurRad="190500" dist="76200" dir="2700000" sx="97000" sy="97000" algn="tl"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36576" rIns="0" bIns="0" numCol="1" spcCol="0" rtlCol="0" fromWordArt="0" anchor="t" anchorCtr="0" forceAA="0" compatLnSpc="1">
            <a:prstTxWarp prst="textNoShape">
              <a:avLst/>
            </a:prstTxWarp>
            <a:noAutofit/>
          </a:bodyPr>
          <a:lstStyle/>
          <a:p>
            <a:pPr>
              <a:lnSpc>
                <a:spcPts val="1100"/>
              </a:lnSpc>
            </a:pPr>
            <a:r>
              <a:rPr lang="en-US" sz="800" b="1" dirty="0">
                <a:solidFill>
                  <a:schemeClr val="tx2"/>
                </a:solidFill>
                <a:latin typeface="Montserrat" panose="00000500000000000000" pitchFamily="50" charset="0"/>
              </a:rPr>
              <a:t>Database Improvements: </a:t>
            </a:r>
            <a:r>
              <a:rPr lang="en-US" sz="800" dirty="0">
                <a:solidFill>
                  <a:schemeClr val="tx2"/>
                </a:solidFill>
                <a:latin typeface="Montserrat" panose="00000500000000000000" pitchFamily="50" charset="0"/>
              </a:rPr>
              <a:t>Maria</a:t>
            </a:r>
          </a:p>
        </p:txBody>
      </p:sp>
      <p:grpSp>
        <p:nvGrpSpPr>
          <p:cNvPr id="12" name="Group 11">
            <a:extLst>
              <a:ext uri="{FF2B5EF4-FFF2-40B4-BE49-F238E27FC236}">
                <a16:creationId xmlns:a16="http://schemas.microsoft.com/office/drawing/2014/main" id="{5A7A64AA-0229-4A88-9056-44933C7F6E98}"/>
              </a:ext>
            </a:extLst>
          </p:cNvPr>
          <p:cNvGrpSpPr/>
          <p:nvPr/>
        </p:nvGrpSpPr>
        <p:grpSpPr>
          <a:xfrm>
            <a:off x="9571130" y="1206099"/>
            <a:ext cx="2010731" cy="207749"/>
            <a:chOff x="9571130" y="1206099"/>
            <a:chExt cx="2010731" cy="207749"/>
          </a:xfrm>
        </p:grpSpPr>
        <p:cxnSp>
          <p:nvCxnSpPr>
            <p:cNvPr id="99" name="Straight Connector 98">
              <a:extLst>
                <a:ext uri="{FF2B5EF4-FFF2-40B4-BE49-F238E27FC236}">
                  <a16:creationId xmlns:a16="http://schemas.microsoft.com/office/drawing/2014/main" id="{47AEB267-977C-4642-AE47-C06E2C724D33}"/>
                </a:ext>
              </a:extLst>
            </p:cNvPr>
            <p:cNvCxnSpPr/>
            <p:nvPr/>
          </p:nvCxnSpPr>
          <p:spPr>
            <a:xfrm>
              <a:off x="9571130" y="1314456"/>
              <a:ext cx="1645920" cy="0"/>
            </a:xfrm>
            <a:prstGeom prst="line">
              <a:avLst/>
            </a:prstGeom>
            <a:ln w="31750" cap="rnd">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F170902-EA43-4DEB-8562-11D38833D338}"/>
                </a:ext>
              </a:extLst>
            </p:cNvPr>
            <p:cNvCxnSpPr>
              <a:cxnSpLocks/>
            </p:cNvCxnSpPr>
            <p:nvPr/>
          </p:nvCxnSpPr>
          <p:spPr>
            <a:xfrm>
              <a:off x="9571130" y="1314456"/>
              <a:ext cx="822960" cy="0"/>
            </a:xfrm>
            <a:prstGeom prst="line">
              <a:avLst/>
            </a:prstGeom>
            <a:ln w="3175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B0CB54FF-2F79-4A01-B6E9-0DB64C5CE70F}"/>
                </a:ext>
              </a:extLst>
            </p:cNvPr>
            <p:cNvSpPr txBox="1"/>
            <p:nvPr/>
          </p:nvSpPr>
          <p:spPr>
            <a:xfrm>
              <a:off x="11216055" y="1206099"/>
              <a:ext cx="365806" cy="207749"/>
            </a:xfrm>
            <a:prstGeom prst="rect">
              <a:avLst/>
            </a:prstGeom>
            <a:noFill/>
          </p:spPr>
          <p:txBody>
            <a:bodyPr wrap="none" rtlCol="0">
              <a:spAutoFit/>
            </a:bodyPr>
            <a:lstStyle/>
            <a:p>
              <a:pPr algn="r"/>
              <a:r>
                <a:rPr lang="en-US" sz="750" b="1" dirty="0">
                  <a:solidFill>
                    <a:schemeClr val="tx2">
                      <a:lumMod val="60000"/>
                      <a:lumOff val="40000"/>
                    </a:schemeClr>
                  </a:solidFill>
                  <a:latin typeface="Montserrat" panose="00000500000000000000" pitchFamily="50" charset="0"/>
                </a:rPr>
                <a:t>15%</a:t>
              </a:r>
            </a:p>
          </p:txBody>
        </p:sp>
      </p:grpSp>
      <p:sp>
        <p:nvSpPr>
          <p:cNvPr id="57" name="Rectangle: Rounded Corners 56">
            <a:extLst>
              <a:ext uri="{FF2B5EF4-FFF2-40B4-BE49-F238E27FC236}">
                <a16:creationId xmlns:a16="http://schemas.microsoft.com/office/drawing/2014/main" id="{C96B53EE-0318-41F7-A0FC-AA26B6583F77}"/>
              </a:ext>
            </a:extLst>
          </p:cNvPr>
          <p:cNvSpPr/>
          <p:nvPr/>
        </p:nvSpPr>
        <p:spPr>
          <a:xfrm>
            <a:off x="2573144" y="989705"/>
            <a:ext cx="2098632" cy="375176"/>
          </a:xfrm>
          <a:prstGeom prst="roundRect">
            <a:avLst>
              <a:gd name="adj" fmla="val 25130"/>
            </a:avLst>
          </a:prstGeom>
          <a:solidFill>
            <a:schemeClr val="bg1"/>
          </a:solidFill>
          <a:ln>
            <a:noFill/>
          </a:ln>
          <a:effectLst>
            <a:outerShdw blurRad="190500" dist="76200" dir="2700000" sx="97000" sy="97000" algn="tl"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36576" rIns="0" bIns="0" numCol="1" spcCol="0" rtlCol="0" fromWordArt="0" anchor="t" anchorCtr="0" forceAA="0" compatLnSpc="1">
            <a:prstTxWarp prst="textNoShape">
              <a:avLst/>
            </a:prstTxWarp>
            <a:noAutofit/>
          </a:bodyPr>
          <a:lstStyle/>
          <a:p>
            <a:pPr>
              <a:lnSpc>
                <a:spcPts val="1100"/>
              </a:lnSpc>
            </a:pPr>
            <a:r>
              <a:rPr lang="en-US" sz="800" dirty="0">
                <a:solidFill>
                  <a:schemeClr val="tx2"/>
                </a:solidFill>
                <a:latin typeface="Montserrat" panose="00000500000000000000" pitchFamily="50" charset="0"/>
              </a:rPr>
              <a:t>Library Upgrades: Maria</a:t>
            </a:r>
          </a:p>
        </p:txBody>
      </p:sp>
      <p:grpSp>
        <p:nvGrpSpPr>
          <p:cNvPr id="10" name="Group 9">
            <a:extLst>
              <a:ext uri="{FF2B5EF4-FFF2-40B4-BE49-F238E27FC236}">
                <a16:creationId xmlns:a16="http://schemas.microsoft.com/office/drawing/2014/main" id="{BBF447FA-0EF5-4B32-A175-5EA5F5F5FBC2}"/>
              </a:ext>
            </a:extLst>
          </p:cNvPr>
          <p:cNvGrpSpPr/>
          <p:nvPr/>
        </p:nvGrpSpPr>
        <p:grpSpPr>
          <a:xfrm>
            <a:off x="2669960" y="1164826"/>
            <a:ext cx="2010731" cy="207749"/>
            <a:chOff x="2669960" y="1164826"/>
            <a:chExt cx="2010731" cy="207749"/>
          </a:xfrm>
        </p:grpSpPr>
        <p:cxnSp>
          <p:nvCxnSpPr>
            <p:cNvPr id="77" name="Straight Connector 76">
              <a:extLst>
                <a:ext uri="{FF2B5EF4-FFF2-40B4-BE49-F238E27FC236}">
                  <a16:creationId xmlns:a16="http://schemas.microsoft.com/office/drawing/2014/main" id="{0A0EFF1A-A8DD-434B-BDC4-49D5DD043C31}"/>
                </a:ext>
              </a:extLst>
            </p:cNvPr>
            <p:cNvCxnSpPr/>
            <p:nvPr/>
          </p:nvCxnSpPr>
          <p:spPr>
            <a:xfrm>
              <a:off x="2669960" y="1273183"/>
              <a:ext cx="1645920" cy="0"/>
            </a:xfrm>
            <a:prstGeom prst="line">
              <a:avLst/>
            </a:prstGeom>
            <a:ln w="31750" cap="rnd">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EFBFE299-47D5-4434-8841-1D7C0F5AF609}"/>
                </a:ext>
              </a:extLst>
            </p:cNvPr>
            <p:cNvCxnSpPr>
              <a:cxnSpLocks/>
            </p:cNvCxnSpPr>
            <p:nvPr/>
          </p:nvCxnSpPr>
          <p:spPr>
            <a:xfrm>
              <a:off x="2669960" y="1273183"/>
              <a:ext cx="1285877" cy="0"/>
            </a:xfrm>
            <a:prstGeom prst="line">
              <a:avLst/>
            </a:prstGeom>
            <a:ln w="3175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D83A1092-FB9B-4E92-9F32-060A5095B389}"/>
                </a:ext>
              </a:extLst>
            </p:cNvPr>
            <p:cNvSpPr txBox="1"/>
            <p:nvPr/>
          </p:nvSpPr>
          <p:spPr>
            <a:xfrm>
              <a:off x="4314885" y="1164826"/>
              <a:ext cx="365806" cy="207749"/>
            </a:xfrm>
            <a:prstGeom prst="rect">
              <a:avLst/>
            </a:prstGeom>
            <a:noFill/>
          </p:spPr>
          <p:txBody>
            <a:bodyPr wrap="none" rtlCol="0">
              <a:spAutoFit/>
            </a:bodyPr>
            <a:lstStyle/>
            <a:p>
              <a:pPr algn="r"/>
              <a:r>
                <a:rPr lang="en-US" sz="750" b="1" dirty="0">
                  <a:solidFill>
                    <a:schemeClr val="tx2">
                      <a:lumMod val="60000"/>
                      <a:lumOff val="40000"/>
                    </a:schemeClr>
                  </a:solidFill>
                  <a:latin typeface="Montserrat" panose="00000500000000000000" pitchFamily="50" charset="0"/>
                </a:rPr>
                <a:t>15%</a:t>
              </a:r>
            </a:p>
          </p:txBody>
        </p:sp>
      </p:grpSp>
      <p:sp>
        <p:nvSpPr>
          <p:cNvPr id="122" name="Rectangle: Rounded Corners 121">
            <a:extLst>
              <a:ext uri="{FF2B5EF4-FFF2-40B4-BE49-F238E27FC236}">
                <a16:creationId xmlns:a16="http://schemas.microsoft.com/office/drawing/2014/main" id="{D30F6490-1093-4D70-AD01-FB8729887A54}"/>
              </a:ext>
            </a:extLst>
          </p:cNvPr>
          <p:cNvSpPr/>
          <p:nvPr/>
        </p:nvSpPr>
        <p:spPr>
          <a:xfrm>
            <a:off x="2573144" y="1503329"/>
            <a:ext cx="2098632" cy="402336"/>
          </a:xfrm>
          <a:prstGeom prst="roundRect">
            <a:avLst>
              <a:gd name="adj" fmla="val 22191"/>
            </a:avLst>
          </a:prstGeom>
          <a:solidFill>
            <a:schemeClr val="bg1"/>
          </a:solidFill>
          <a:ln>
            <a:noFill/>
          </a:ln>
          <a:effectLst>
            <a:outerShdw blurRad="190500" dist="76200" dir="2700000" sx="97000" sy="97000" algn="tl"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36576" rIns="0" bIns="0" numCol="1" spcCol="0" rtlCol="0" fromWordArt="0" anchor="t" anchorCtr="0" forceAA="0" compatLnSpc="1">
            <a:prstTxWarp prst="textNoShape">
              <a:avLst/>
            </a:prstTxWarp>
            <a:noAutofit/>
          </a:bodyPr>
          <a:lstStyle/>
          <a:p>
            <a:pPr>
              <a:lnSpc>
                <a:spcPts val="1100"/>
              </a:lnSpc>
            </a:pPr>
            <a:r>
              <a:rPr lang="en-US" sz="800" b="1" dirty="0">
                <a:solidFill>
                  <a:schemeClr val="tx2"/>
                </a:solidFill>
                <a:latin typeface="Montserrat" panose="00000500000000000000" pitchFamily="50" charset="0"/>
              </a:rPr>
              <a:t>Optimize Server</a:t>
            </a:r>
          </a:p>
          <a:p>
            <a:pPr>
              <a:lnSpc>
                <a:spcPts val="1100"/>
              </a:lnSpc>
            </a:pPr>
            <a:r>
              <a:rPr lang="en-US" sz="800" b="1" dirty="0">
                <a:solidFill>
                  <a:schemeClr val="tx2"/>
                </a:solidFill>
                <a:latin typeface="Montserrat" panose="00000500000000000000" pitchFamily="50" charset="0"/>
              </a:rPr>
              <a:t>Serialization: </a:t>
            </a:r>
            <a:r>
              <a:rPr lang="en-US" sz="800" dirty="0">
                <a:solidFill>
                  <a:schemeClr val="tx2"/>
                </a:solidFill>
                <a:latin typeface="Montserrat" panose="00000500000000000000" pitchFamily="50" charset="0"/>
              </a:rPr>
              <a:t>Jamie</a:t>
            </a:r>
          </a:p>
        </p:txBody>
      </p:sp>
      <p:sp>
        <p:nvSpPr>
          <p:cNvPr id="174" name="Rectangle: Rounded Corners 173">
            <a:extLst>
              <a:ext uri="{FF2B5EF4-FFF2-40B4-BE49-F238E27FC236}">
                <a16:creationId xmlns:a16="http://schemas.microsoft.com/office/drawing/2014/main" id="{599443BB-A4D2-4826-A08D-E74C71CACBC1}"/>
              </a:ext>
            </a:extLst>
          </p:cNvPr>
          <p:cNvSpPr/>
          <p:nvPr/>
        </p:nvSpPr>
        <p:spPr>
          <a:xfrm>
            <a:off x="2573144" y="2420392"/>
            <a:ext cx="2098632" cy="283135"/>
          </a:xfrm>
          <a:prstGeom prst="roundRect">
            <a:avLst>
              <a:gd name="adj" fmla="val 33999"/>
            </a:avLst>
          </a:prstGeom>
          <a:solidFill>
            <a:schemeClr val="bg1"/>
          </a:solidFill>
          <a:ln>
            <a:noFill/>
          </a:ln>
          <a:effectLst>
            <a:outerShdw blurRad="190500" dist="76200" dir="2700000" sx="97000" sy="97000" algn="tl"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36576" rIns="0" bIns="0" numCol="1" spcCol="0" rtlCol="0" fromWordArt="0" anchor="t" anchorCtr="0" forceAA="0" compatLnSpc="1">
            <a:prstTxWarp prst="textNoShape">
              <a:avLst/>
            </a:prstTxWarp>
            <a:noAutofit/>
          </a:bodyPr>
          <a:lstStyle/>
          <a:p>
            <a:pPr>
              <a:lnSpc>
                <a:spcPts val="1100"/>
              </a:lnSpc>
            </a:pPr>
            <a:r>
              <a:rPr lang="en-US" sz="800" b="1" dirty="0">
                <a:solidFill>
                  <a:schemeClr val="tx2"/>
                </a:solidFill>
                <a:latin typeface="Montserrat" panose="00000500000000000000" pitchFamily="50" charset="0"/>
              </a:rPr>
              <a:t>Push Notification: </a:t>
            </a:r>
            <a:r>
              <a:rPr lang="en-US" sz="800" dirty="0">
                <a:solidFill>
                  <a:schemeClr val="tx2"/>
                </a:solidFill>
                <a:latin typeface="Montserrat" panose="00000500000000000000" pitchFamily="50" charset="0"/>
              </a:rPr>
              <a:t>Carly</a:t>
            </a:r>
          </a:p>
        </p:txBody>
      </p:sp>
      <p:sp>
        <p:nvSpPr>
          <p:cNvPr id="169" name="Rectangle: Rounded Corners 168">
            <a:extLst>
              <a:ext uri="{FF2B5EF4-FFF2-40B4-BE49-F238E27FC236}">
                <a16:creationId xmlns:a16="http://schemas.microsoft.com/office/drawing/2014/main" id="{123AD5F8-9982-49CD-A7E0-C472BA9651FB}"/>
              </a:ext>
            </a:extLst>
          </p:cNvPr>
          <p:cNvSpPr/>
          <p:nvPr/>
        </p:nvSpPr>
        <p:spPr>
          <a:xfrm>
            <a:off x="4873534" y="2420392"/>
            <a:ext cx="2098632" cy="283135"/>
          </a:xfrm>
          <a:prstGeom prst="roundRect">
            <a:avLst>
              <a:gd name="adj" fmla="val 39776"/>
            </a:avLst>
          </a:prstGeom>
          <a:solidFill>
            <a:schemeClr val="bg1"/>
          </a:solidFill>
          <a:ln>
            <a:noFill/>
          </a:ln>
          <a:effectLst>
            <a:outerShdw blurRad="190500" dist="76200" dir="2700000" sx="97000" sy="97000" algn="tl"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36576" rIns="0" bIns="0" numCol="1" spcCol="0" rtlCol="0" fromWordArt="0" anchor="t" anchorCtr="0" forceAA="0" compatLnSpc="1">
            <a:prstTxWarp prst="textNoShape">
              <a:avLst/>
            </a:prstTxWarp>
            <a:noAutofit/>
          </a:bodyPr>
          <a:lstStyle/>
          <a:p>
            <a:pPr>
              <a:lnSpc>
                <a:spcPts val="1100"/>
              </a:lnSpc>
            </a:pPr>
            <a:r>
              <a:rPr lang="en-US" sz="800" b="1" dirty="0">
                <a:solidFill>
                  <a:schemeClr val="tx2"/>
                </a:solidFill>
                <a:latin typeface="Montserrat" panose="00000500000000000000" pitchFamily="50" charset="0"/>
              </a:rPr>
              <a:t>Multi Account: </a:t>
            </a:r>
            <a:r>
              <a:rPr lang="en-US" sz="800" dirty="0">
                <a:solidFill>
                  <a:schemeClr val="tx2"/>
                </a:solidFill>
                <a:latin typeface="Montserrat" panose="00000500000000000000" pitchFamily="50" charset="0"/>
              </a:rPr>
              <a:t>Omar</a:t>
            </a:r>
          </a:p>
        </p:txBody>
      </p:sp>
      <p:sp>
        <p:nvSpPr>
          <p:cNvPr id="159" name="Rectangle: Rounded Corners 158">
            <a:extLst>
              <a:ext uri="{FF2B5EF4-FFF2-40B4-BE49-F238E27FC236}">
                <a16:creationId xmlns:a16="http://schemas.microsoft.com/office/drawing/2014/main" id="{087FC98A-AD44-4662-A788-390AC9C29294}"/>
              </a:ext>
            </a:extLst>
          </p:cNvPr>
          <p:cNvSpPr/>
          <p:nvPr/>
        </p:nvSpPr>
        <p:spPr>
          <a:xfrm>
            <a:off x="9474314" y="2416962"/>
            <a:ext cx="2098632" cy="412596"/>
          </a:xfrm>
          <a:prstGeom prst="roundRect">
            <a:avLst>
              <a:gd name="adj" fmla="val 25324"/>
            </a:avLst>
          </a:prstGeom>
          <a:solidFill>
            <a:schemeClr val="bg1"/>
          </a:solidFill>
          <a:ln>
            <a:noFill/>
          </a:ln>
          <a:effectLst>
            <a:outerShdw blurRad="190500" dist="76200" dir="2700000" sx="97000" sy="97000" algn="tl"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36576" rIns="0" bIns="0" numCol="1" spcCol="0" rtlCol="0" fromWordArt="0" anchor="t" anchorCtr="0" forceAA="0" compatLnSpc="1">
            <a:prstTxWarp prst="textNoShape">
              <a:avLst/>
            </a:prstTxWarp>
            <a:noAutofit/>
          </a:bodyPr>
          <a:lstStyle/>
          <a:p>
            <a:pPr>
              <a:lnSpc>
                <a:spcPts val="1100"/>
              </a:lnSpc>
            </a:pPr>
            <a:r>
              <a:rPr lang="en-US" sz="800" b="1" dirty="0">
                <a:solidFill>
                  <a:schemeClr val="tx2"/>
                </a:solidFill>
                <a:latin typeface="Montserrat" panose="00000500000000000000" pitchFamily="50" charset="0"/>
              </a:rPr>
              <a:t>Help Bot: </a:t>
            </a:r>
            <a:r>
              <a:rPr lang="en-US" sz="800" dirty="0">
                <a:solidFill>
                  <a:schemeClr val="tx2"/>
                </a:solidFill>
                <a:latin typeface="Montserrat" panose="00000500000000000000" pitchFamily="50" charset="0"/>
              </a:rPr>
              <a:t>Alex</a:t>
            </a:r>
          </a:p>
        </p:txBody>
      </p:sp>
      <p:grpSp>
        <p:nvGrpSpPr>
          <p:cNvPr id="17" name="Group 16">
            <a:extLst>
              <a:ext uri="{FF2B5EF4-FFF2-40B4-BE49-F238E27FC236}">
                <a16:creationId xmlns:a16="http://schemas.microsoft.com/office/drawing/2014/main" id="{CF61E56F-DC0A-43C5-92D7-5C02244834EE}"/>
              </a:ext>
            </a:extLst>
          </p:cNvPr>
          <p:cNvGrpSpPr/>
          <p:nvPr/>
        </p:nvGrpSpPr>
        <p:grpSpPr>
          <a:xfrm>
            <a:off x="9571130" y="2629503"/>
            <a:ext cx="2010731" cy="207749"/>
            <a:chOff x="9571130" y="2629503"/>
            <a:chExt cx="2010731" cy="207749"/>
          </a:xfrm>
        </p:grpSpPr>
        <p:cxnSp>
          <p:nvCxnSpPr>
            <p:cNvPr id="162" name="Straight Connector 161">
              <a:extLst>
                <a:ext uri="{FF2B5EF4-FFF2-40B4-BE49-F238E27FC236}">
                  <a16:creationId xmlns:a16="http://schemas.microsoft.com/office/drawing/2014/main" id="{DA7F3840-E656-4BA5-AA3B-A8E7A3C4F026}"/>
                </a:ext>
              </a:extLst>
            </p:cNvPr>
            <p:cNvCxnSpPr/>
            <p:nvPr/>
          </p:nvCxnSpPr>
          <p:spPr>
            <a:xfrm>
              <a:off x="9571130" y="2737860"/>
              <a:ext cx="1645920" cy="0"/>
            </a:xfrm>
            <a:prstGeom prst="line">
              <a:avLst/>
            </a:prstGeom>
            <a:ln w="31750" cap="rnd">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8239F6AF-1AEB-4DED-BDD3-17248E9EC706}"/>
                </a:ext>
              </a:extLst>
            </p:cNvPr>
            <p:cNvCxnSpPr>
              <a:cxnSpLocks/>
            </p:cNvCxnSpPr>
            <p:nvPr/>
          </p:nvCxnSpPr>
          <p:spPr>
            <a:xfrm>
              <a:off x="9571130" y="2737860"/>
              <a:ext cx="1522492"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61" name="TextBox 160">
              <a:extLst>
                <a:ext uri="{FF2B5EF4-FFF2-40B4-BE49-F238E27FC236}">
                  <a16:creationId xmlns:a16="http://schemas.microsoft.com/office/drawing/2014/main" id="{6071FAD7-1DEB-4A8D-9183-66B6ECB299A4}"/>
                </a:ext>
              </a:extLst>
            </p:cNvPr>
            <p:cNvSpPr txBox="1"/>
            <p:nvPr/>
          </p:nvSpPr>
          <p:spPr>
            <a:xfrm>
              <a:off x="11216055" y="2629503"/>
              <a:ext cx="365806" cy="207749"/>
            </a:xfrm>
            <a:prstGeom prst="rect">
              <a:avLst/>
            </a:prstGeom>
            <a:noFill/>
          </p:spPr>
          <p:txBody>
            <a:bodyPr wrap="none" rtlCol="0">
              <a:spAutoFit/>
            </a:bodyPr>
            <a:lstStyle/>
            <a:p>
              <a:pPr algn="r"/>
              <a:r>
                <a:rPr lang="en-US" sz="750" b="1" dirty="0">
                  <a:solidFill>
                    <a:schemeClr val="tx2">
                      <a:lumMod val="60000"/>
                      <a:lumOff val="40000"/>
                    </a:schemeClr>
                  </a:solidFill>
                  <a:latin typeface="Montserrat" panose="00000500000000000000" pitchFamily="50" charset="0"/>
                </a:rPr>
                <a:t>15%</a:t>
              </a:r>
            </a:p>
          </p:txBody>
        </p:sp>
      </p:grpSp>
      <p:sp>
        <p:nvSpPr>
          <p:cNvPr id="164" name="Rectangle: Rounded Corners 163">
            <a:extLst>
              <a:ext uri="{FF2B5EF4-FFF2-40B4-BE49-F238E27FC236}">
                <a16:creationId xmlns:a16="http://schemas.microsoft.com/office/drawing/2014/main" id="{855E8F0D-0EFC-4826-A2AD-A5F553E8459F}"/>
              </a:ext>
            </a:extLst>
          </p:cNvPr>
          <p:cNvSpPr/>
          <p:nvPr/>
        </p:nvSpPr>
        <p:spPr>
          <a:xfrm>
            <a:off x="7173924" y="2420392"/>
            <a:ext cx="2098632" cy="409166"/>
          </a:xfrm>
          <a:prstGeom prst="roundRect">
            <a:avLst>
              <a:gd name="adj" fmla="val 26755"/>
            </a:avLst>
          </a:prstGeom>
          <a:solidFill>
            <a:schemeClr val="bg1"/>
          </a:solidFill>
          <a:ln>
            <a:noFill/>
          </a:ln>
          <a:effectLst>
            <a:outerShdw blurRad="190500" dist="76200" dir="2700000" sx="97000" sy="97000" algn="tl"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36576" rIns="0" bIns="0" numCol="1" spcCol="0" rtlCol="0" fromWordArt="0" anchor="t" anchorCtr="0" forceAA="0" compatLnSpc="1">
            <a:prstTxWarp prst="textNoShape">
              <a:avLst/>
            </a:prstTxWarp>
            <a:noAutofit/>
          </a:bodyPr>
          <a:lstStyle/>
          <a:p>
            <a:pPr>
              <a:lnSpc>
                <a:spcPts val="1100"/>
              </a:lnSpc>
            </a:pPr>
            <a:r>
              <a:rPr lang="en-US" sz="800" b="1" dirty="0">
                <a:solidFill>
                  <a:schemeClr val="tx2"/>
                </a:solidFill>
                <a:latin typeface="Montserrat" panose="00000500000000000000" pitchFamily="50" charset="0"/>
              </a:rPr>
              <a:t>Reward (Progress Bar): </a:t>
            </a:r>
            <a:r>
              <a:rPr lang="en-US" sz="800" dirty="0">
                <a:solidFill>
                  <a:schemeClr val="tx2"/>
                </a:solidFill>
                <a:latin typeface="Montserrat" panose="00000500000000000000" pitchFamily="50" charset="0"/>
              </a:rPr>
              <a:t>Farah</a:t>
            </a:r>
          </a:p>
        </p:txBody>
      </p:sp>
      <p:grpSp>
        <p:nvGrpSpPr>
          <p:cNvPr id="15" name="Group 14">
            <a:extLst>
              <a:ext uri="{FF2B5EF4-FFF2-40B4-BE49-F238E27FC236}">
                <a16:creationId xmlns:a16="http://schemas.microsoft.com/office/drawing/2014/main" id="{A0D060EF-2448-4B15-A926-AB6E5EECF13D}"/>
              </a:ext>
            </a:extLst>
          </p:cNvPr>
          <p:cNvGrpSpPr/>
          <p:nvPr/>
        </p:nvGrpSpPr>
        <p:grpSpPr>
          <a:xfrm>
            <a:off x="7270740" y="2629503"/>
            <a:ext cx="2010731" cy="207749"/>
            <a:chOff x="7270740" y="2629503"/>
            <a:chExt cx="2010731" cy="207749"/>
          </a:xfrm>
        </p:grpSpPr>
        <p:cxnSp>
          <p:nvCxnSpPr>
            <p:cNvPr id="167" name="Straight Connector 166">
              <a:extLst>
                <a:ext uri="{FF2B5EF4-FFF2-40B4-BE49-F238E27FC236}">
                  <a16:creationId xmlns:a16="http://schemas.microsoft.com/office/drawing/2014/main" id="{8755742C-586E-4492-892C-1F3E3F7BCE50}"/>
                </a:ext>
              </a:extLst>
            </p:cNvPr>
            <p:cNvCxnSpPr/>
            <p:nvPr/>
          </p:nvCxnSpPr>
          <p:spPr>
            <a:xfrm>
              <a:off x="7270740" y="2737860"/>
              <a:ext cx="1645920" cy="0"/>
            </a:xfrm>
            <a:prstGeom prst="line">
              <a:avLst/>
            </a:prstGeom>
            <a:ln w="31750" cap="rnd">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E97451BD-4674-4BE7-889D-172B290181EC}"/>
                </a:ext>
              </a:extLst>
            </p:cNvPr>
            <p:cNvCxnSpPr>
              <a:cxnSpLocks/>
            </p:cNvCxnSpPr>
            <p:nvPr/>
          </p:nvCxnSpPr>
          <p:spPr>
            <a:xfrm>
              <a:off x="7270740" y="2737860"/>
              <a:ext cx="642938"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084E8F03-EB27-4244-A6B3-A7E17572198D}"/>
                </a:ext>
              </a:extLst>
            </p:cNvPr>
            <p:cNvSpPr txBox="1"/>
            <p:nvPr/>
          </p:nvSpPr>
          <p:spPr>
            <a:xfrm>
              <a:off x="8915665" y="2629503"/>
              <a:ext cx="365806" cy="207749"/>
            </a:xfrm>
            <a:prstGeom prst="rect">
              <a:avLst/>
            </a:prstGeom>
            <a:noFill/>
          </p:spPr>
          <p:txBody>
            <a:bodyPr wrap="none" rtlCol="0">
              <a:spAutoFit/>
            </a:bodyPr>
            <a:lstStyle/>
            <a:p>
              <a:pPr algn="r"/>
              <a:r>
                <a:rPr lang="en-US" sz="750" b="1" dirty="0">
                  <a:solidFill>
                    <a:schemeClr val="tx2">
                      <a:lumMod val="60000"/>
                      <a:lumOff val="40000"/>
                    </a:schemeClr>
                  </a:solidFill>
                  <a:latin typeface="Montserrat" panose="00000500000000000000" pitchFamily="50" charset="0"/>
                </a:rPr>
                <a:t>15%</a:t>
              </a:r>
            </a:p>
          </p:txBody>
        </p:sp>
      </p:grpSp>
      <p:sp>
        <p:nvSpPr>
          <p:cNvPr id="140" name="Rectangle: Rounded Corners 139">
            <a:extLst>
              <a:ext uri="{FF2B5EF4-FFF2-40B4-BE49-F238E27FC236}">
                <a16:creationId xmlns:a16="http://schemas.microsoft.com/office/drawing/2014/main" id="{EE67FDAD-BCB1-4482-BA6B-EF565B068EC5}"/>
              </a:ext>
            </a:extLst>
          </p:cNvPr>
          <p:cNvSpPr/>
          <p:nvPr/>
        </p:nvSpPr>
        <p:spPr>
          <a:xfrm>
            <a:off x="7173924" y="2960311"/>
            <a:ext cx="2098632" cy="409166"/>
          </a:xfrm>
          <a:prstGeom prst="roundRect">
            <a:avLst>
              <a:gd name="adj" fmla="val 26755"/>
            </a:avLst>
          </a:prstGeom>
          <a:solidFill>
            <a:schemeClr val="bg1"/>
          </a:solidFill>
          <a:ln>
            <a:noFill/>
          </a:ln>
          <a:effectLst>
            <a:outerShdw blurRad="190500" dist="76200" dir="2700000" sx="97000" sy="97000" algn="tl"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36576" rIns="0" bIns="0" numCol="1" spcCol="0" rtlCol="0" fromWordArt="0" anchor="t" anchorCtr="0" forceAA="0" compatLnSpc="1">
            <a:prstTxWarp prst="textNoShape">
              <a:avLst/>
            </a:prstTxWarp>
            <a:noAutofit/>
          </a:bodyPr>
          <a:lstStyle/>
          <a:p>
            <a:pPr>
              <a:lnSpc>
                <a:spcPts val="1100"/>
              </a:lnSpc>
            </a:pPr>
            <a:r>
              <a:rPr lang="en-US" sz="800" b="1" dirty="0">
                <a:solidFill>
                  <a:schemeClr val="tx2"/>
                </a:solidFill>
                <a:latin typeface="Montserrat" panose="00000500000000000000" pitchFamily="50" charset="0"/>
              </a:rPr>
              <a:t>Language Localization: </a:t>
            </a:r>
            <a:r>
              <a:rPr lang="en-US" sz="800" dirty="0">
                <a:solidFill>
                  <a:schemeClr val="tx2"/>
                </a:solidFill>
                <a:latin typeface="Montserrat" panose="00000500000000000000" pitchFamily="50" charset="0"/>
              </a:rPr>
              <a:t>Farah</a:t>
            </a:r>
          </a:p>
        </p:txBody>
      </p:sp>
      <p:grpSp>
        <p:nvGrpSpPr>
          <p:cNvPr id="16" name="Group 15">
            <a:extLst>
              <a:ext uri="{FF2B5EF4-FFF2-40B4-BE49-F238E27FC236}">
                <a16:creationId xmlns:a16="http://schemas.microsoft.com/office/drawing/2014/main" id="{D7A80419-7375-4562-A155-CB5254B27D39}"/>
              </a:ext>
            </a:extLst>
          </p:cNvPr>
          <p:cNvGrpSpPr/>
          <p:nvPr/>
        </p:nvGrpSpPr>
        <p:grpSpPr>
          <a:xfrm>
            <a:off x="7270740" y="3169422"/>
            <a:ext cx="2010731" cy="207749"/>
            <a:chOff x="7270740" y="3169422"/>
            <a:chExt cx="2010731" cy="207749"/>
          </a:xfrm>
        </p:grpSpPr>
        <p:cxnSp>
          <p:nvCxnSpPr>
            <p:cNvPr id="143" name="Straight Connector 142">
              <a:extLst>
                <a:ext uri="{FF2B5EF4-FFF2-40B4-BE49-F238E27FC236}">
                  <a16:creationId xmlns:a16="http://schemas.microsoft.com/office/drawing/2014/main" id="{ECA0FFC0-18D9-4CF5-A3D0-BB0507E7C6AD}"/>
                </a:ext>
              </a:extLst>
            </p:cNvPr>
            <p:cNvCxnSpPr/>
            <p:nvPr/>
          </p:nvCxnSpPr>
          <p:spPr>
            <a:xfrm>
              <a:off x="7270740" y="3277779"/>
              <a:ext cx="1645920" cy="0"/>
            </a:xfrm>
            <a:prstGeom prst="line">
              <a:avLst/>
            </a:prstGeom>
            <a:ln w="31750" cap="rnd">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4CF782E3-30F0-4A9B-8DDB-0C9FE2242E27}"/>
                </a:ext>
              </a:extLst>
            </p:cNvPr>
            <p:cNvCxnSpPr>
              <a:cxnSpLocks/>
            </p:cNvCxnSpPr>
            <p:nvPr/>
          </p:nvCxnSpPr>
          <p:spPr>
            <a:xfrm>
              <a:off x="7270740" y="3277779"/>
              <a:ext cx="1285877"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42" name="TextBox 141">
              <a:extLst>
                <a:ext uri="{FF2B5EF4-FFF2-40B4-BE49-F238E27FC236}">
                  <a16:creationId xmlns:a16="http://schemas.microsoft.com/office/drawing/2014/main" id="{AC624F9C-7844-4BF0-890C-D4A2067EA544}"/>
                </a:ext>
              </a:extLst>
            </p:cNvPr>
            <p:cNvSpPr txBox="1"/>
            <p:nvPr/>
          </p:nvSpPr>
          <p:spPr>
            <a:xfrm>
              <a:off x="8915665" y="3169422"/>
              <a:ext cx="365806" cy="207749"/>
            </a:xfrm>
            <a:prstGeom prst="rect">
              <a:avLst/>
            </a:prstGeom>
            <a:noFill/>
          </p:spPr>
          <p:txBody>
            <a:bodyPr wrap="none" rtlCol="0">
              <a:spAutoFit/>
            </a:bodyPr>
            <a:lstStyle/>
            <a:p>
              <a:pPr algn="r"/>
              <a:r>
                <a:rPr lang="en-US" sz="750" b="1" dirty="0">
                  <a:solidFill>
                    <a:schemeClr val="tx2">
                      <a:lumMod val="60000"/>
                      <a:lumOff val="40000"/>
                    </a:schemeClr>
                  </a:solidFill>
                  <a:latin typeface="Montserrat" panose="00000500000000000000" pitchFamily="50" charset="0"/>
                </a:rPr>
                <a:t>15%</a:t>
              </a:r>
            </a:p>
          </p:txBody>
        </p:sp>
      </p:grpSp>
      <p:grpSp>
        <p:nvGrpSpPr>
          <p:cNvPr id="5" name="Group 4">
            <a:extLst>
              <a:ext uri="{FF2B5EF4-FFF2-40B4-BE49-F238E27FC236}">
                <a16:creationId xmlns:a16="http://schemas.microsoft.com/office/drawing/2014/main" id="{AA4BDEC5-D052-4041-8B33-ACFF6FD413EF}"/>
              </a:ext>
            </a:extLst>
          </p:cNvPr>
          <p:cNvGrpSpPr/>
          <p:nvPr/>
        </p:nvGrpSpPr>
        <p:grpSpPr>
          <a:xfrm>
            <a:off x="4773400" y="3851089"/>
            <a:ext cx="4603750" cy="1163257"/>
            <a:chOff x="4773400" y="3851089"/>
            <a:chExt cx="4603750" cy="1163257"/>
          </a:xfrm>
        </p:grpSpPr>
        <p:cxnSp>
          <p:nvCxnSpPr>
            <p:cNvPr id="30" name="Straight Connector 29">
              <a:extLst>
                <a:ext uri="{FF2B5EF4-FFF2-40B4-BE49-F238E27FC236}">
                  <a16:creationId xmlns:a16="http://schemas.microsoft.com/office/drawing/2014/main" id="{7C804959-A98D-43DB-B9FC-ACDE46E039C4}"/>
                </a:ext>
              </a:extLst>
            </p:cNvPr>
            <p:cNvCxnSpPr>
              <a:cxnSpLocks/>
            </p:cNvCxnSpPr>
            <p:nvPr/>
          </p:nvCxnSpPr>
          <p:spPr>
            <a:xfrm>
              <a:off x="4773400" y="3851089"/>
              <a:ext cx="0" cy="1163257"/>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C5E2C78-AE74-4A3C-9AB1-259132912B1D}"/>
                </a:ext>
              </a:extLst>
            </p:cNvPr>
            <p:cNvCxnSpPr>
              <a:cxnSpLocks/>
            </p:cNvCxnSpPr>
            <p:nvPr/>
          </p:nvCxnSpPr>
          <p:spPr>
            <a:xfrm>
              <a:off x="7075275" y="3851089"/>
              <a:ext cx="0" cy="1163257"/>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D46A887-9BB5-464C-88EF-0445AAC37217}"/>
                </a:ext>
              </a:extLst>
            </p:cNvPr>
            <p:cNvCxnSpPr>
              <a:cxnSpLocks/>
            </p:cNvCxnSpPr>
            <p:nvPr/>
          </p:nvCxnSpPr>
          <p:spPr>
            <a:xfrm>
              <a:off x="9377150" y="3851089"/>
              <a:ext cx="0" cy="1163257"/>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225" name="Rectangle: Rounded Corners 224">
            <a:extLst>
              <a:ext uri="{FF2B5EF4-FFF2-40B4-BE49-F238E27FC236}">
                <a16:creationId xmlns:a16="http://schemas.microsoft.com/office/drawing/2014/main" id="{00305EA9-090B-4AF0-86A3-CD24FF72F57B}"/>
              </a:ext>
            </a:extLst>
          </p:cNvPr>
          <p:cNvSpPr/>
          <p:nvPr/>
        </p:nvSpPr>
        <p:spPr>
          <a:xfrm>
            <a:off x="2573144" y="3851089"/>
            <a:ext cx="2098632" cy="412129"/>
          </a:xfrm>
          <a:prstGeom prst="roundRect">
            <a:avLst>
              <a:gd name="adj" fmla="val 31690"/>
            </a:avLst>
          </a:prstGeom>
          <a:solidFill>
            <a:schemeClr val="bg1"/>
          </a:solidFill>
          <a:ln>
            <a:noFill/>
          </a:ln>
          <a:effectLst>
            <a:outerShdw blurRad="190500" dist="76200" dir="2700000" sx="97000" sy="97000" algn="tl"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36576" rIns="0" bIns="0" numCol="1" spcCol="0" rtlCol="0" fromWordArt="0" anchor="t" anchorCtr="0" forceAA="0" compatLnSpc="1">
            <a:prstTxWarp prst="textNoShape">
              <a:avLst/>
            </a:prstTxWarp>
            <a:noAutofit/>
          </a:bodyPr>
          <a:lstStyle/>
          <a:p>
            <a:pPr>
              <a:lnSpc>
                <a:spcPts val="1100"/>
              </a:lnSpc>
            </a:pPr>
            <a:r>
              <a:rPr lang="en-US" sz="800" b="1" dirty="0">
                <a:solidFill>
                  <a:schemeClr val="tx2"/>
                </a:solidFill>
                <a:latin typeface="Montserrat" panose="00000500000000000000" pitchFamily="50" charset="0"/>
              </a:rPr>
              <a:t>Update Navigation: </a:t>
            </a:r>
            <a:r>
              <a:rPr lang="en-US" sz="800" dirty="0">
                <a:solidFill>
                  <a:schemeClr val="tx2"/>
                </a:solidFill>
                <a:latin typeface="Montserrat" panose="00000500000000000000" pitchFamily="50" charset="0"/>
              </a:rPr>
              <a:t>Farah</a:t>
            </a:r>
          </a:p>
        </p:txBody>
      </p:sp>
      <p:grpSp>
        <p:nvGrpSpPr>
          <p:cNvPr id="19" name="Group 18">
            <a:extLst>
              <a:ext uri="{FF2B5EF4-FFF2-40B4-BE49-F238E27FC236}">
                <a16:creationId xmlns:a16="http://schemas.microsoft.com/office/drawing/2014/main" id="{8FDA2B92-9A2F-4536-B2AD-6B549F1697BB}"/>
              </a:ext>
            </a:extLst>
          </p:cNvPr>
          <p:cNvGrpSpPr/>
          <p:nvPr/>
        </p:nvGrpSpPr>
        <p:grpSpPr>
          <a:xfrm>
            <a:off x="2669960" y="4063164"/>
            <a:ext cx="2010731" cy="207749"/>
            <a:chOff x="2669960" y="4063164"/>
            <a:chExt cx="2010731" cy="207749"/>
          </a:xfrm>
        </p:grpSpPr>
        <p:cxnSp>
          <p:nvCxnSpPr>
            <p:cNvPr id="228" name="Straight Connector 227">
              <a:extLst>
                <a:ext uri="{FF2B5EF4-FFF2-40B4-BE49-F238E27FC236}">
                  <a16:creationId xmlns:a16="http://schemas.microsoft.com/office/drawing/2014/main" id="{0C437B8E-A098-48CD-904B-D243B73B1043}"/>
                </a:ext>
              </a:extLst>
            </p:cNvPr>
            <p:cNvCxnSpPr/>
            <p:nvPr/>
          </p:nvCxnSpPr>
          <p:spPr>
            <a:xfrm>
              <a:off x="2669960" y="4171521"/>
              <a:ext cx="1645920" cy="0"/>
            </a:xfrm>
            <a:prstGeom prst="line">
              <a:avLst/>
            </a:prstGeom>
            <a:ln w="31750" cap="rnd">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A134559B-5CF9-402A-AF0B-9835C3443B32}"/>
                </a:ext>
              </a:extLst>
            </p:cNvPr>
            <p:cNvCxnSpPr>
              <a:cxnSpLocks/>
            </p:cNvCxnSpPr>
            <p:nvPr/>
          </p:nvCxnSpPr>
          <p:spPr>
            <a:xfrm>
              <a:off x="2669960" y="4171521"/>
              <a:ext cx="1644925" cy="0"/>
            </a:xfrm>
            <a:prstGeom prst="line">
              <a:avLst/>
            </a:prstGeom>
            <a:ln w="31750" cap="rnd">
              <a:solidFill>
                <a:schemeClr val="accent3"/>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2C9F58B5-357A-4227-B5C8-53FD9ABEB902}"/>
                </a:ext>
              </a:extLst>
            </p:cNvPr>
            <p:cNvSpPr txBox="1"/>
            <p:nvPr/>
          </p:nvSpPr>
          <p:spPr>
            <a:xfrm>
              <a:off x="4314885" y="4063164"/>
              <a:ext cx="365806" cy="207749"/>
            </a:xfrm>
            <a:prstGeom prst="rect">
              <a:avLst/>
            </a:prstGeom>
            <a:noFill/>
          </p:spPr>
          <p:txBody>
            <a:bodyPr wrap="none" rtlCol="0">
              <a:spAutoFit/>
            </a:bodyPr>
            <a:lstStyle/>
            <a:p>
              <a:pPr algn="r"/>
              <a:r>
                <a:rPr lang="en-US" sz="750" b="1" dirty="0">
                  <a:solidFill>
                    <a:schemeClr val="tx2">
                      <a:lumMod val="60000"/>
                      <a:lumOff val="40000"/>
                    </a:schemeClr>
                  </a:solidFill>
                  <a:latin typeface="Montserrat" panose="00000500000000000000" pitchFamily="50" charset="0"/>
                </a:rPr>
                <a:t>15%</a:t>
              </a:r>
            </a:p>
          </p:txBody>
        </p:sp>
      </p:grpSp>
      <p:sp>
        <p:nvSpPr>
          <p:cNvPr id="220" name="Rectangle: Rounded Corners 219">
            <a:extLst>
              <a:ext uri="{FF2B5EF4-FFF2-40B4-BE49-F238E27FC236}">
                <a16:creationId xmlns:a16="http://schemas.microsoft.com/office/drawing/2014/main" id="{29ADD2F8-8B35-41BB-9FDB-42C503AE52D6}"/>
              </a:ext>
            </a:extLst>
          </p:cNvPr>
          <p:cNvSpPr/>
          <p:nvPr/>
        </p:nvSpPr>
        <p:spPr>
          <a:xfrm>
            <a:off x="4873534" y="3851089"/>
            <a:ext cx="2098632" cy="412129"/>
          </a:xfrm>
          <a:prstGeom prst="roundRect">
            <a:avLst>
              <a:gd name="adj" fmla="val 25912"/>
            </a:avLst>
          </a:prstGeom>
          <a:solidFill>
            <a:schemeClr val="bg1"/>
          </a:solidFill>
          <a:ln>
            <a:noFill/>
          </a:ln>
          <a:effectLst>
            <a:outerShdw blurRad="190500" dist="76200" dir="2700000" sx="97000" sy="97000" algn="tl"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36576" rIns="0" bIns="0" numCol="1" spcCol="0" rtlCol="0" fromWordArt="0" anchor="t" anchorCtr="0" forceAA="0" compatLnSpc="1">
            <a:prstTxWarp prst="textNoShape">
              <a:avLst/>
            </a:prstTxWarp>
            <a:noAutofit/>
          </a:bodyPr>
          <a:lstStyle/>
          <a:p>
            <a:pPr>
              <a:lnSpc>
                <a:spcPts val="1100"/>
              </a:lnSpc>
            </a:pPr>
            <a:r>
              <a:rPr lang="en-US" sz="800" b="1" dirty="0">
                <a:solidFill>
                  <a:schemeClr val="tx2"/>
                </a:solidFill>
                <a:latin typeface="Montserrat" panose="00000500000000000000" pitchFamily="50" charset="0"/>
              </a:rPr>
              <a:t>Single Sign-On: </a:t>
            </a:r>
            <a:r>
              <a:rPr lang="en-US" sz="800" dirty="0">
                <a:solidFill>
                  <a:schemeClr val="tx2"/>
                </a:solidFill>
                <a:latin typeface="Montserrat" panose="00000500000000000000" pitchFamily="50" charset="0"/>
              </a:rPr>
              <a:t>Omar</a:t>
            </a:r>
          </a:p>
        </p:txBody>
      </p:sp>
      <p:grpSp>
        <p:nvGrpSpPr>
          <p:cNvPr id="20" name="Group 19">
            <a:extLst>
              <a:ext uri="{FF2B5EF4-FFF2-40B4-BE49-F238E27FC236}">
                <a16:creationId xmlns:a16="http://schemas.microsoft.com/office/drawing/2014/main" id="{ADAAAC69-AE98-436E-A871-CB4931A1B5F7}"/>
              </a:ext>
            </a:extLst>
          </p:cNvPr>
          <p:cNvGrpSpPr/>
          <p:nvPr/>
        </p:nvGrpSpPr>
        <p:grpSpPr>
          <a:xfrm>
            <a:off x="4970350" y="4063164"/>
            <a:ext cx="2010731" cy="207749"/>
            <a:chOff x="4970350" y="4063164"/>
            <a:chExt cx="2010731" cy="207749"/>
          </a:xfrm>
        </p:grpSpPr>
        <p:cxnSp>
          <p:nvCxnSpPr>
            <p:cNvPr id="223" name="Straight Connector 222">
              <a:extLst>
                <a:ext uri="{FF2B5EF4-FFF2-40B4-BE49-F238E27FC236}">
                  <a16:creationId xmlns:a16="http://schemas.microsoft.com/office/drawing/2014/main" id="{37C82175-5AE5-4DE3-80A8-406A026831B6}"/>
                </a:ext>
              </a:extLst>
            </p:cNvPr>
            <p:cNvCxnSpPr/>
            <p:nvPr/>
          </p:nvCxnSpPr>
          <p:spPr>
            <a:xfrm>
              <a:off x="4970350" y="4171521"/>
              <a:ext cx="1645920" cy="0"/>
            </a:xfrm>
            <a:prstGeom prst="line">
              <a:avLst/>
            </a:prstGeom>
            <a:ln w="31750" cap="rnd">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397986CF-9EDF-4CA9-A696-9DAFD8378B52}"/>
                </a:ext>
              </a:extLst>
            </p:cNvPr>
            <p:cNvCxnSpPr>
              <a:cxnSpLocks/>
            </p:cNvCxnSpPr>
            <p:nvPr/>
          </p:nvCxnSpPr>
          <p:spPr>
            <a:xfrm>
              <a:off x="4970350" y="4171521"/>
              <a:ext cx="952500" cy="0"/>
            </a:xfrm>
            <a:prstGeom prst="line">
              <a:avLst/>
            </a:prstGeom>
            <a:ln w="31750" cap="rnd">
              <a:solidFill>
                <a:schemeClr val="accent3"/>
              </a:solidFill>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DEC67C3E-9238-4D69-BA68-22BA0267E209}"/>
                </a:ext>
              </a:extLst>
            </p:cNvPr>
            <p:cNvSpPr txBox="1"/>
            <p:nvPr/>
          </p:nvSpPr>
          <p:spPr>
            <a:xfrm>
              <a:off x="6615275" y="4063164"/>
              <a:ext cx="365806" cy="207749"/>
            </a:xfrm>
            <a:prstGeom prst="rect">
              <a:avLst/>
            </a:prstGeom>
            <a:noFill/>
          </p:spPr>
          <p:txBody>
            <a:bodyPr wrap="none" rtlCol="0">
              <a:spAutoFit/>
            </a:bodyPr>
            <a:lstStyle/>
            <a:p>
              <a:pPr algn="r"/>
              <a:r>
                <a:rPr lang="en-US" sz="750" b="1" dirty="0">
                  <a:solidFill>
                    <a:schemeClr val="tx2">
                      <a:lumMod val="60000"/>
                      <a:lumOff val="40000"/>
                    </a:schemeClr>
                  </a:solidFill>
                  <a:latin typeface="Montserrat" panose="00000500000000000000" pitchFamily="50" charset="0"/>
                </a:rPr>
                <a:t>15%</a:t>
              </a:r>
            </a:p>
          </p:txBody>
        </p:sp>
      </p:grpSp>
      <p:sp>
        <p:nvSpPr>
          <p:cNvPr id="215" name="Rectangle: Rounded Corners 214">
            <a:extLst>
              <a:ext uri="{FF2B5EF4-FFF2-40B4-BE49-F238E27FC236}">
                <a16:creationId xmlns:a16="http://schemas.microsoft.com/office/drawing/2014/main" id="{A0D1BF4C-376C-4DE9-B988-F1897BFC8F6F}"/>
              </a:ext>
            </a:extLst>
          </p:cNvPr>
          <p:cNvSpPr/>
          <p:nvPr/>
        </p:nvSpPr>
        <p:spPr>
          <a:xfrm>
            <a:off x="7173924" y="3851089"/>
            <a:ext cx="2098632" cy="412129"/>
          </a:xfrm>
          <a:prstGeom prst="roundRect">
            <a:avLst>
              <a:gd name="adj" fmla="val 27067"/>
            </a:avLst>
          </a:prstGeom>
          <a:solidFill>
            <a:schemeClr val="bg1"/>
          </a:solidFill>
          <a:ln>
            <a:noFill/>
          </a:ln>
          <a:effectLst>
            <a:outerShdw blurRad="190500" dist="76200" dir="2700000" sx="97000" sy="97000" algn="tl"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36576" rIns="0" bIns="0" numCol="1" spcCol="0" rtlCol="0" fromWordArt="0" anchor="t" anchorCtr="0" forceAA="0" compatLnSpc="1">
            <a:prstTxWarp prst="textNoShape">
              <a:avLst/>
            </a:prstTxWarp>
            <a:noAutofit/>
          </a:bodyPr>
          <a:lstStyle/>
          <a:p>
            <a:pPr>
              <a:lnSpc>
                <a:spcPts val="1100"/>
              </a:lnSpc>
            </a:pPr>
            <a:r>
              <a:rPr lang="en-US" sz="800" b="1" dirty="0">
                <a:solidFill>
                  <a:schemeClr val="tx2"/>
                </a:solidFill>
                <a:latin typeface="Montserrat" panose="00000500000000000000" pitchFamily="50" charset="0"/>
              </a:rPr>
              <a:t>Reskin Shopping Cart: </a:t>
            </a:r>
            <a:r>
              <a:rPr lang="en-US" sz="800" dirty="0">
                <a:solidFill>
                  <a:schemeClr val="tx2"/>
                </a:solidFill>
                <a:latin typeface="Montserrat" panose="00000500000000000000" pitchFamily="50" charset="0"/>
              </a:rPr>
              <a:t>Jamie</a:t>
            </a:r>
          </a:p>
        </p:txBody>
      </p:sp>
      <p:grpSp>
        <p:nvGrpSpPr>
          <p:cNvPr id="23" name="Group 22">
            <a:extLst>
              <a:ext uri="{FF2B5EF4-FFF2-40B4-BE49-F238E27FC236}">
                <a16:creationId xmlns:a16="http://schemas.microsoft.com/office/drawing/2014/main" id="{7C919395-DD55-40C4-835A-6C74FAED30E7}"/>
              </a:ext>
            </a:extLst>
          </p:cNvPr>
          <p:cNvGrpSpPr/>
          <p:nvPr/>
        </p:nvGrpSpPr>
        <p:grpSpPr>
          <a:xfrm>
            <a:off x="7270740" y="4063164"/>
            <a:ext cx="2010731" cy="207749"/>
            <a:chOff x="7270740" y="4063164"/>
            <a:chExt cx="2010731" cy="207749"/>
          </a:xfrm>
        </p:grpSpPr>
        <p:cxnSp>
          <p:nvCxnSpPr>
            <p:cNvPr id="218" name="Straight Connector 217">
              <a:extLst>
                <a:ext uri="{FF2B5EF4-FFF2-40B4-BE49-F238E27FC236}">
                  <a16:creationId xmlns:a16="http://schemas.microsoft.com/office/drawing/2014/main" id="{D3DDC7F2-B793-4B4E-9BFC-3E987C02FC02}"/>
                </a:ext>
              </a:extLst>
            </p:cNvPr>
            <p:cNvCxnSpPr/>
            <p:nvPr/>
          </p:nvCxnSpPr>
          <p:spPr>
            <a:xfrm>
              <a:off x="7270740" y="4171521"/>
              <a:ext cx="1645920" cy="0"/>
            </a:xfrm>
            <a:prstGeom prst="line">
              <a:avLst/>
            </a:prstGeom>
            <a:ln w="31750" cap="rnd">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58FE16B8-13AB-4554-8F1B-4F5DEE5707CA}"/>
                </a:ext>
              </a:extLst>
            </p:cNvPr>
            <p:cNvCxnSpPr>
              <a:cxnSpLocks/>
            </p:cNvCxnSpPr>
            <p:nvPr/>
          </p:nvCxnSpPr>
          <p:spPr>
            <a:xfrm>
              <a:off x="7270740" y="4171521"/>
              <a:ext cx="1644925" cy="0"/>
            </a:xfrm>
            <a:prstGeom prst="line">
              <a:avLst/>
            </a:prstGeom>
            <a:ln w="31750" cap="rnd">
              <a:solidFill>
                <a:schemeClr val="accent3"/>
              </a:solidFill>
            </a:ln>
          </p:spPr>
          <p:style>
            <a:lnRef idx="1">
              <a:schemeClr val="accent1"/>
            </a:lnRef>
            <a:fillRef idx="0">
              <a:schemeClr val="accent1"/>
            </a:fillRef>
            <a:effectRef idx="0">
              <a:schemeClr val="accent1"/>
            </a:effectRef>
            <a:fontRef idx="minor">
              <a:schemeClr val="tx1"/>
            </a:fontRef>
          </p:style>
        </p:cxnSp>
        <p:sp>
          <p:nvSpPr>
            <p:cNvPr id="217" name="TextBox 216">
              <a:extLst>
                <a:ext uri="{FF2B5EF4-FFF2-40B4-BE49-F238E27FC236}">
                  <a16:creationId xmlns:a16="http://schemas.microsoft.com/office/drawing/2014/main" id="{4FF66361-4436-45DD-93B7-675432194BC3}"/>
                </a:ext>
              </a:extLst>
            </p:cNvPr>
            <p:cNvSpPr txBox="1"/>
            <p:nvPr/>
          </p:nvSpPr>
          <p:spPr>
            <a:xfrm>
              <a:off x="8915665" y="4063164"/>
              <a:ext cx="365806" cy="207749"/>
            </a:xfrm>
            <a:prstGeom prst="rect">
              <a:avLst/>
            </a:prstGeom>
            <a:noFill/>
          </p:spPr>
          <p:txBody>
            <a:bodyPr wrap="none" rtlCol="0">
              <a:spAutoFit/>
            </a:bodyPr>
            <a:lstStyle/>
            <a:p>
              <a:pPr algn="r"/>
              <a:r>
                <a:rPr lang="en-US" sz="750" b="1" dirty="0">
                  <a:solidFill>
                    <a:schemeClr val="tx2">
                      <a:lumMod val="60000"/>
                      <a:lumOff val="40000"/>
                    </a:schemeClr>
                  </a:solidFill>
                  <a:latin typeface="Montserrat" panose="00000500000000000000" pitchFamily="50" charset="0"/>
                </a:rPr>
                <a:t>15%</a:t>
              </a:r>
            </a:p>
          </p:txBody>
        </p:sp>
      </p:grpSp>
      <p:sp>
        <p:nvSpPr>
          <p:cNvPr id="210" name="Rectangle: Rounded Corners 209">
            <a:extLst>
              <a:ext uri="{FF2B5EF4-FFF2-40B4-BE49-F238E27FC236}">
                <a16:creationId xmlns:a16="http://schemas.microsoft.com/office/drawing/2014/main" id="{595ED212-2907-4AC3-A907-20348404B1A1}"/>
              </a:ext>
            </a:extLst>
          </p:cNvPr>
          <p:cNvSpPr/>
          <p:nvPr/>
        </p:nvSpPr>
        <p:spPr>
          <a:xfrm>
            <a:off x="9474314" y="3851089"/>
            <a:ext cx="2098632" cy="412129"/>
          </a:xfrm>
          <a:prstGeom prst="roundRect">
            <a:avLst>
              <a:gd name="adj" fmla="val 28223"/>
            </a:avLst>
          </a:prstGeom>
          <a:solidFill>
            <a:schemeClr val="bg1"/>
          </a:solidFill>
          <a:ln>
            <a:noFill/>
          </a:ln>
          <a:effectLst>
            <a:outerShdw blurRad="190500" dist="76200" dir="2700000" sx="97000" sy="97000" algn="tl"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36576" rIns="0" bIns="0" numCol="1" spcCol="0" rtlCol="0" fromWordArt="0" anchor="t" anchorCtr="0" forceAA="0" compatLnSpc="1">
            <a:prstTxWarp prst="textNoShape">
              <a:avLst/>
            </a:prstTxWarp>
            <a:noAutofit/>
          </a:bodyPr>
          <a:lstStyle/>
          <a:p>
            <a:pPr>
              <a:lnSpc>
                <a:spcPts val="1100"/>
              </a:lnSpc>
            </a:pPr>
            <a:r>
              <a:rPr lang="en-US" sz="800" b="1" dirty="0">
                <a:solidFill>
                  <a:schemeClr val="tx2"/>
                </a:solidFill>
                <a:latin typeface="Montserrat" panose="00000500000000000000" pitchFamily="50" charset="0"/>
              </a:rPr>
              <a:t>Apple Pay: </a:t>
            </a:r>
            <a:r>
              <a:rPr lang="en-US" sz="800" dirty="0">
                <a:solidFill>
                  <a:schemeClr val="tx2"/>
                </a:solidFill>
                <a:latin typeface="Montserrat" panose="00000500000000000000" pitchFamily="50" charset="0"/>
              </a:rPr>
              <a:t>Jamie</a:t>
            </a:r>
          </a:p>
        </p:txBody>
      </p:sp>
      <p:grpSp>
        <p:nvGrpSpPr>
          <p:cNvPr id="22" name="Group 21">
            <a:extLst>
              <a:ext uri="{FF2B5EF4-FFF2-40B4-BE49-F238E27FC236}">
                <a16:creationId xmlns:a16="http://schemas.microsoft.com/office/drawing/2014/main" id="{A72543C8-6D35-4FCB-AF1D-4452B9FA3517}"/>
              </a:ext>
            </a:extLst>
          </p:cNvPr>
          <p:cNvGrpSpPr/>
          <p:nvPr/>
        </p:nvGrpSpPr>
        <p:grpSpPr>
          <a:xfrm>
            <a:off x="9571130" y="4063164"/>
            <a:ext cx="2010731" cy="207749"/>
            <a:chOff x="9571130" y="4063164"/>
            <a:chExt cx="2010731" cy="207749"/>
          </a:xfrm>
        </p:grpSpPr>
        <p:cxnSp>
          <p:nvCxnSpPr>
            <p:cNvPr id="213" name="Straight Connector 212">
              <a:extLst>
                <a:ext uri="{FF2B5EF4-FFF2-40B4-BE49-F238E27FC236}">
                  <a16:creationId xmlns:a16="http://schemas.microsoft.com/office/drawing/2014/main" id="{BCF8B9E7-7E5C-44D3-A53E-55DFE3540AE4}"/>
                </a:ext>
              </a:extLst>
            </p:cNvPr>
            <p:cNvCxnSpPr/>
            <p:nvPr/>
          </p:nvCxnSpPr>
          <p:spPr>
            <a:xfrm>
              <a:off x="9571130" y="4171521"/>
              <a:ext cx="1645920" cy="0"/>
            </a:xfrm>
            <a:prstGeom prst="line">
              <a:avLst/>
            </a:prstGeom>
            <a:ln w="31750" cap="rnd">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155A32D2-CD68-4531-8A7B-A3AA230D43C0}"/>
                </a:ext>
              </a:extLst>
            </p:cNvPr>
            <p:cNvCxnSpPr>
              <a:cxnSpLocks/>
            </p:cNvCxnSpPr>
            <p:nvPr/>
          </p:nvCxnSpPr>
          <p:spPr>
            <a:xfrm>
              <a:off x="9571130" y="4171521"/>
              <a:ext cx="642938" cy="0"/>
            </a:xfrm>
            <a:prstGeom prst="line">
              <a:avLst/>
            </a:prstGeom>
            <a:ln w="31750" cap="rnd">
              <a:solidFill>
                <a:schemeClr val="accent3"/>
              </a:solidFill>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39BEBA63-2E07-4619-AA04-7C277DD574B5}"/>
                </a:ext>
              </a:extLst>
            </p:cNvPr>
            <p:cNvSpPr txBox="1"/>
            <p:nvPr/>
          </p:nvSpPr>
          <p:spPr>
            <a:xfrm>
              <a:off x="11216055" y="4063164"/>
              <a:ext cx="365806" cy="207749"/>
            </a:xfrm>
            <a:prstGeom prst="rect">
              <a:avLst/>
            </a:prstGeom>
            <a:noFill/>
          </p:spPr>
          <p:txBody>
            <a:bodyPr wrap="none" rtlCol="0">
              <a:spAutoFit/>
            </a:bodyPr>
            <a:lstStyle/>
            <a:p>
              <a:pPr algn="r"/>
              <a:r>
                <a:rPr lang="en-US" sz="750" b="1" dirty="0">
                  <a:solidFill>
                    <a:schemeClr val="tx2">
                      <a:lumMod val="60000"/>
                      <a:lumOff val="40000"/>
                    </a:schemeClr>
                  </a:solidFill>
                  <a:latin typeface="Montserrat" panose="00000500000000000000" pitchFamily="50" charset="0"/>
                </a:rPr>
                <a:t>15%</a:t>
              </a:r>
            </a:p>
          </p:txBody>
        </p:sp>
      </p:grpSp>
      <p:sp>
        <p:nvSpPr>
          <p:cNvPr id="191" name="Rectangle: Rounded Corners 190">
            <a:extLst>
              <a:ext uri="{FF2B5EF4-FFF2-40B4-BE49-F238E27FC236}">
                <a16:creationId xmlns:a16="http://schemas.microsoft.com/office/drawing/2014/main" id="{244400E5-51DA-44D0-94B5-A67B0AE963B8}"/>
              </a:ext>
            </a:extLst>
          </p:cNvPr>
          <p:cNvSpPr/>
          <p:nvPr/>
        </p:nvSpPr>
        <p:spPr>
          <a:xfrm>
            <a:off x="7173924" y="4400367"/>
            <a:ext cx="2098632" cy="407496"/>
          </a:xfrm>
          <a:prstGeom prst="roundRect">
            <a:avLst>
              <a:gd name="adj" fmla="val 29523"/>
            </a:avLst>
          </a:prstGeom>
          <a:solidFill>
            <a:schemeClr val="bg1"/>
          </a:solidFill>
          <a:ln>
            <a:noFill/>
          </a:ln>
          <a:effectLst>
            <a:outerShdw blurRad="190500" dist="76200" dir="2700000" sx="97000" sy="97000" algn="tl"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36576" rIns="0" bIns="0" numCol="1" spcCol="0" rtlCol="0" fromWordArt="0" anchor="t" anchorCtr="0" forceAA="0" compatLnSpc="1">
            <a:prstTxWarp prst="textNoShape">
              <a:avLst/>
            </a:prstTxWarp>
            <a:noAutofit/>
          </a:bodyPr>
          <a:lstStyle/>
          <a:p>
            <a:pPr>
              <a:lnSpc>
                <a:spcPts val="1100"/>
              </a:lnSpc>
            </a:pPr>
            <a:r>
              <a:rPr lang="en-US" sz="800" b="1" dirty="0">
                <a:solidFill>
                  <a:schemeClr val="tx2"/>
                </a:solidFill>
                <a:latin typeface="Montserrat" panose="00000500000000000000" pitchFamily="50" charset="0"/>
              </a:rPr>
              <a:t>Guest Checkout Improvement:</a:t>
            </a:r>
          </a:p>
          <a:p>
            <a:pPr>
              <a:lnSpc>
                <a:spcPts val="1100"/>
              </a:lnSpc>
            </a:pPr>
            <a:r>
              <a:rPr lang="en-US" sz="800" dirty="0">
                <a:solidFill>
                  <a:schemeClr val="tx2"/>
                </a:solidFill>
                <a:latin typeface="Montserrat" panose="00000500000000000000" pitchFamily="50" charset="0"/>
              </a:rPr>
              <a:t>Farah</a:t>
            </a:r>
          </a:p>
        </p:txBody>
      </p:sp>
      <p:grpSp>
        <p:nvGrpSpPr>
          <p:cNvPr id="9" name="Group 8">
            <a:extLst>
              <a:ext uri="{FF2B5EF4-FFF2-40B4-BE49-F238E27FC236}">
                <a16:creationId xmlns:a16="http://schemas.microsoft.com/office/drawing/2014/main" id="{E39D02E6-A56D-4251-87D8-7594C2C818C7}"/>
              </a:ext>
            </a:extLst>
          </p:cNvPr>
          <p:cNvGrpSpPr/>
          <p:nvPr/>
        </p:nvGrpSpPr>
        <p:grpSpPr>
          <a:xfrm>
            <a:off x="4773400" y="5281780"/>
            <a:ext cx="4603750" cy="1163258"/>
            <a:chOff x="4773400" y="5281780"/>
            <a:chExt cx="4603750" cy="1163258"/>
          </a:xfrm>
        </p:grpSpPr>
        <p:cxnSp>
          <p:nvCxnSpPr>
            <p:cNvPr id="31" name="Straight Connector 30">
              <a:extLst>
                <a:ext uri="{FF2B5EF4-FFF2-40B4-BE49-F238E27FC236}">
                  <a16:creationId xmlns:a16="http://schemas.microsoft.com/office/drawing/2014/main" id="{BD2099D3-1073-475A-9D41-08E8CDEF8FA6}"/>
                </a:ext>
              </a:extLst>
            </p:cNvPr>
            <p:cNvCxnSpPr>
              <a:cxnSpLocks/>
            </p:cNvCxnSpPr>
            <p:nvPr/>
          </p:nvCxnSpPr>
          <p:spPr>
            <a:xfrm>
              <a:off x="4773400" y="5281780"/>
              <a:ext cx="0" cy="1163258"/>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DBAE33E-1121-49F9-BE7D-F595B3658498}"/>
                </a:ext>
              </a:extLst>
            </p:cNvPr>
            <p:cNvCxnSpPr>
              <a:cxnSpLocks/>
            </p:cNvCxnSpPr>
            <p:nvPr/>
          </p:nvCxnSpPr>
          <p:spPr>
            <a:xfrm>
              <a:off x="7075275" y="5281780"/>
              <a:ext cx="0" cy="1163258"/>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D34B179-CD2E-4A10-A220-54545B78ED51}"/>
                </a:ext>
              </a:extLst>
            </p:cNvPr>
            <p:cNvCxnSpPr>
              <a:cxnSpLocks/>
            </p:cNvCxnSpPr>
            <p:nvPr/>
          </p:nvCxnSpPr>
          <p:spPr>
            <a:xfrm>
              <a:off x="9377150" y="5281780"/>
              <a:ext cx="0" cy="1163258"/>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276" name="Rectangle: Rounded Corners 275">
            <a:extLst>
              <a:ext uri="{FF2B5EF4-FFF2-40B4-BE49-F238E27FC236}">
                <a16:creationId xmlns:a16="http://schemas.microsoft.com/office/drawing/2014/main" id="{432AB7C3-6EC7-4306-8F1F-840F7FA26307}"/>
              </a:ext>
            </a:extLst>
          </p:cNvPr>
          <p:cNvSpPr/>
          <p:nvPr/>
        </p:nvSpPr>
        <p:spPr>
          <a:xfrm>
            <a:off x="2573144" y="5281775"/>
            <a:ext cx="2098632" cy="278416"/>
          </a:xfrm>
          <a:prstGeom prst="roundRect">
            <a:avLst>
              <a:gd name="adj" fmla="val 38905"/>
            </a:avLst>
          </a:prstGeom>
          <a:solidFill>
            <a:schemeClr val="bg1"/>
          </a:solidFill>
          <a:ln>
            <a:noFill/>
          </a:ln>
          <a:effectLst>
            <a:outerShdw blurRad="190500" dist="76200" dir="2700000" sx="97000" sy="97000" algn="tl"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36576" rIns="0" bIns="0" numCol="1" spcCol="0" rtlCol="0" fromWordArt="0" anchor="t" anchorCtr="0" forceAA="0" compatLnSpc="1">
            <a:prstTxWarp prst="textNoShape">
              <a:avLst/>
            </a:prstTxWarp>
            <a:noAutofit/>
          </a:bodyPr>
          <a:lstStyle/>
          <a:p>
            <a:pPr>
              <a:lnSpc>
                <a:spcPts val="1100"/>
              </a:lnSpc>
            </a:pPr>
            <a:r>
              <a:rPr lang="en-US" sz="800" b="1" dirty="0">
                <a:solidFill>
                  <a:schemeClr val="tx2"/>
                </a:solidFill>
                <a:latin typeface="Montserrat" panose="00000500000000000000" pitchFamily="50" charset="0"/>
              </a:rPr>
              <a:t>IOS App: </a:t>
            </a:r>
            <a:r>
              <a:rPr lang="en-US" sz="800" dirty="0">
                <a:solidFill>
                  <a:schemeClr val="tx2"/>
                </a:solidFill>
                <a:latin typeface="Montserrat" panose="00000500000000000000" pitchFamily="50" charset="0"/>
              </a:rPr>
              <a:t>Alex</a:t>
            </a:r>
          </a:p>
        </p:txBody>
      </p:sp>
      <p:sp>
        <p:nvSpPr>
          <p:cNvPr id="266" name="Rectangle: Rounded Corners 265">
            <a:extLst>
              <a:ext uri="{FF2B5EF4-FFF2-40B4-BE49-F238E27FC236}">
                <a16:creationId xmlns:a16="http://schemas.microsoft.com/office/drawing/2014/main" id="{F301416D-0903-4D79-8308-A035BB9008EC}"/>
              </a:ext>
            </a:extLst>
          </p:cNvPr>
          <p:cNvSpPr/>
          <p:nvPr/>
        </p:nvSpPr>
        <p:spPr>
          <a:xfrm>
            <a:off x="7173924" y="5281775"/>
            <a:ext cx="2098632" cy="508561"/>
          </a:xfrm>
          <a:prstGeom prst="roundRect">
            <a:avLst/>
          </a:prstGeom>
          <a:solidFill>
            <a:schemeClr val="bg1"/>
          </a:solidFill>
          <a:ln>
            <a:noFill/>
          </a:ln>
          <a:effectLst>
            <a:outerShdw blurRad="190500" dist="76200" dir="2700000" sx="97000" sy="97000" algn="tl"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36576" rIns="0" bIns="0" numCol="1" spcCol="0" rtlCol="0" fromWordArt="0" anchor="t" anchorCtr="0" forceAA="0" compatLnSpc="1">
            <a:prstTxWarp prst="textNoShape">
              <a:avLst/>
            </a:prstTxWarp>
            <a:noAutofit/>
          </a:bodyPr>
          <a:lstStyle/>
          <a:p>
            <a:pPr>
              <a:lnSpc>
                <a:spcPts val="1100"/>
              </a:lnSpc>
            </a:pPr>
            <a:r>
              <a:rPr lang="en-US" sz="800" b="1" dirty="0">
                <a:solidFill>
                  <a:schemeClr val="tx2"/>
                </a:solidFill>
                <a:latin typeface="Montserrat" panose="00000500000000000000" pitchFamily="50" charset="0"/>
              </a:rPr>
              <a:t>Forget Password Improvement: </a:t>
            </a:r>
            <a:r>
              <a:rPr lang="en-US" sz="800" dirty="0">
                <a:solidFill>
                  <a:schemeClr val="tx2"/>
                </a:solidFill>
                <a:latin typeface="Montserrat" panose="00000500000000000000" pitchFamily="50" charset="0"/>
              </a:rPr>
              <a:t>Omar</a:t>
            </a:r>
          </a:p>
        </p:txBody>
      </p:sp>
      <p:grpSp>
        <p:nvGrpSpPr>
          <p:cNvPr id="27" name="Group 26">
            <a:extLst>
              <a:ext uri="{FF2B5EF4-FFF2-40B4-BE49-F238E27FC236}">
                <a16:creationId xmlns:a16="http://schemas.microsoft.com/office/drawing/2014/main" id="{4AE81037-4D0B-47CE-B1D6-F6EC2470F0B6}"/>
              </a:ext>
            </a:extLst>
          </p:cNvPr>
          <p:cNvGrpSpPr/>
          <p:nvPr/>
        </p:nvGrpSpPr>
        <p:grpSpPr>
          <a:xfrm>
            <a:off x="7270740" y="5590281"/>
            <a:ext cx="2010731" cy="207749"/>
            <a:chOff x="7270740" y="5590281"/>
            <a:chExt cx="2010731" cy="207749"/>
          </a:xfrm>
        </p:grpSpPr>
        <p:cxnSp>
          <p:nvCxnSpPr>
            <p:cNvPr id="269" name="Straight Connector 268">
              <a:extLst>
                <a:ext uri="{FF2B5EF4-FFF2-40B4-BE49-F238E27FC236}">
                  <a16:creationId xmlns:a16="http://schemas.microsoft.com/office/drawing/2014/main" id="{8B477858-458B-4457-B6EF-BFD1FA25626E}"/>
                </a:ext>
              </a:extLst>
            </p:cNvPr>
            <p:cNvCxnSpPr/>
            <p:nvPr/>
          </p:nvCxnSpPr>
          <p:spPr>
            <a:xfrm>
              <a:off x="7270740" y="5698638"/>
              <a:ext cx="1645920" cy="0"/>
            </a:xfrm>
            <a:prstGeom prst="line">
              <a:avLst/>
            </a:prstGeom>
            <a:ln w="31750" cap="rnd">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735BB1E7-F61F-4C53-86B7-B4B384D4CB0C}"/>
                </a:ext>
              </a:extLst>
            </p:cNvPr>
            <p:cNvCxnSpPr>
              <a:cxnSpLocks/>
            </p:cNvCxnSpPr>
            <p:nvPr/>
          </p:nvCxnSpPr>
          <p:spPr>
            <a:xfrm>
              <a:off x="7270740" y="5698638"/>
              <a:ext cx="822462" cy="0"/>
            </a:xfrm>
            <a:prstGeom prst="line">
              <a:avLst/>
            </a:prstGeom>
            <a:ln w="31750" cap="rnd">
              <a:solidFill>
                <a:srgbClr val="78D6F0"/>
              </a:solidFill>
            </a:ln>
          </p:spPr>
          <p:style>
            <a:lnRef idx="1">
              <a:schemeClr val="accent1"/>
            </a:lnRef>
            <a:fillRef idx="0">
              <a:schemeClr val="accent1"/>
            </a:fillRef>
            <a:effectRef idx="0">
              <a:schemeClr val="accent1"/>
            </a:effectRef>
            <a:fontRef idx="minor">
              <a:schemeClr val="tx1"/>
            </a:fontRef>
          </p:style>
        </p:cxnSp>
        <p:sp>
          <p:nvSpPr>
            <p:cNvPr id="268" name="TextBox 267">
              <a:extLst>
                <a:ext uri="{FF2B5EF4-FFF2-40B4-BE49-F238E27FC236}">
                  <a16:creationId xmlns:a16="http://schemas.microsoft.com/office/drawing/2014/main" id="{53C2DE15-9547-4472-9F50-7316D6746FD1}"/>
                </a:ext>
              </a:extLst>
            </p:cNvPr>
            <p:cNvSpPr txBox="1"/>
            <p:nvPr/>
          </p:nvSpPr>
          <p:spPr>
            <a:xfrm>
              <a:off x="8915665" y="5590281"/>
              <a:ext cx="365806" cy="207749"/>
            </a:xfrm>
            <a:prstGeom prst="rect">
              <a:avLst/>
            </a:prstGeom>
            <a:noFill/>
          </p:spPr>
          <p:txBody>
            <a:bodyPr wrap="none" rtlCol="0">
              <a:spAutoFit/>
            </a:bodyPr>
            <a:lstStyle/>
            <a:p>
              <a:pPr algn="r"/>
              <a:r>
                <a:rPr lang="en-US" sz="750" b="1" dirty="0">
                  <a:solidFill>
                    <a:schemeClr val="tx2">
                      <a:lumMod val="60000"/>
                      <a:lumOff val="40000"/>
                    </a:schemeClr>
                  </a:solidFill>
                  <a:latin typeface="Montserrat" panose="00000500000000000000" pitchFamily="50" charset="0"/>
                </a:rPr>
                <a:t>15%</a:t>
              </a:r>
            </a:p>
          </p:txBody>
        </p:sp>
      </p:grpSp>
      <p:sp>
        <p:nvSpPr>
          <p:cNvPr id="271" name="Rectangle: Rounded Corners 270">
            <a:extLst>
              <a:ext uri="{FF2B5EF4-FFF2-40B4-BE49-F238E27FC236}">
                <a16:creationId xmlns:a16="http://schemas.microsoft.com/office/drawing/2014/main" id="{6AFF279B-737C-430D-A086-0A75D2B5A405}"/>
              </a:ext>
            </a:extLst>
          </p:cNvPr>
          <p:cNvSpPr/>
          <p:nvPr/>
        </p:nvSpPr>
        <p:spPr>
          <a:xfrm>
            <a:off x="4873534" y="5281775"/>
            <a:ext cx="2098632" cy="405733"/>
          </a:xfrm>
          <a:prstGeom prst="roundRect">
            <a:avLst>
              <a:gd name="adj" fmla="val 29579"/>
            </a:avLst>
          </a:prstGeom>
          <a:solidFill>
            <a:schemeClr val="bg1"/>
          </a:solidFill>
          <a:ln>
            <a:noFill/>
          </a:ln>
          <a:effectLst>
            <a:outerShdw blurRad="190500" dist="76200" dir="2700000" sx="97000" sy="97000" algn="tl"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36576" rIns="0" bIns="0" numCol="1" spcCol="0" rtlCol="0" fromWordArt="0" anchor="t" anchorCtr="0" forceAA="0" compatLnSpc="1">
            <a:prstTxWarp prst="textNoShape">
              <a:avLst/>
            </a:prstTxWarp>
            <a:noAutofit/>
          </a:bodyPr>
          <a:lstStyle/>
          <a:p>
            <a:pPr>
              <a:lnSpc>
                <a:spcPts val="1100"/>
              </a:lnSpc>
            </a:pPr>
            <a:r>
              <a:rPr lang="en-US" sz="800" b="1" dirty="0">
                <a:solidFill>
                  <a:schemeClr val="tx2"/>
                </a:solidFill>
                <a:latin typeface="Montserrat" panose="00000500000000000000" pitchFamily="50" charset="0"/>
              </a:rPr>
              <a:t>Two-Day Shipping: </a:t>
            </a:r>
            <a:r>
              <a:rPr lang="en-US" sz="800" dirty="0">
                <a:solidFill>
                  <a:schemeClr val="tx2"/>
                </a:solidFill>
                <a:latin typeface="Montserrat" panose="00000500000000000000" pitchFamily="50" charset="0"/>
              </a:rPr>
              <a:t>Jamie</a:t>
            </a:r>
          </a:p>
        </p:txBody>
      </p:sp>
      <p:grpSp>
        <p:nvGrpSpPr>
          <p:cNvPr id="32" name="Group 31">
            <a:extLst>
              <a:ext uri="{FF2B5EF4-FFF2-40B4-BE49-F238E27FC236}">
                <a16:creationId xmlns:a16="http://schemas.microsoft.com/office/drawing/2014/main" id="{A4A6EBFF-596B-4960-BC6E-721D37E25779}"/>
              </a:ext>
            </a:extLst>
          </p:cNvPr>
          <p:cNvGrpSpPr/>
          <p:nvPr/>
        </p:nvGrpSpPr>
        <p:grpSpPr>
          <a:xfrm>
            <a:off x="4970350" y="5487453"/>
            <a:ext cx="2010731" cy="207749"/>
            <a:chOff x="4970350" y="5487453"/>
            <a:chExt cx="2010731" cy="207749"/>
          </a:xfrm>
        </p:grpSpPr>
        <p:cxnSp>
          <p:nvCxnSpPr>
            <p:cNvPr id="274" name="Straight Connector 273">
              <a:extLst>
                <a:ext uri="{FF2B5EF4-FFF2-40B4-BE49-F238E27FC236}">
                  <a16:creationId xmlns:a16="http://schemas.microsoft.com/office/drawing/2014/main" id="{534ED520-0B18-44F9-ABA1-57604189B9E4}"/>
                </a:ext>
              </a:extLst>
            </p:cNvPr>
            <p:cNvCxnSpPr/>
            <p:nvPr/>
          </p:nvCxnSpPr>
          <p:spPr>
            <a:xfrm>
              <a:off x="4970350" y="5595810"/>
              <a:ext cx="1645920" cy="0"/>
            </a:xfrm>
            <a:prstGeom prst="line">
              <a:avLst/>
            </a:prstGeom>
            <a:ln w="31750" cap="rnd">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8DE0A51E-EAC5-43C6-B077-6DD4D5279C3C}"/>
                </a:ext>
              </a:extLst>
            </p:cNvPr>
            <p:cNvCxnSpPr>
              <a:cxnSpLocks/>
            </p:cNvCxnSpPr>
            <p:nvPr/>
          </p:nvCxnSpPr>
          <p:spPr>
            <a:xfrm>
              <a:off x="4970350" y="5595810"/>
              <a:ext cx="1185512" cy="0"/>
            </a:xfrm>
            <a:prstGeom prst="line">
              <a:avLst/>
            </a:prstGeom>
            <a:ln w="31750" cap="rnd">
              <a:solidFill>
                <a:srgbClr val="78D6F0"/>
              </a:solidFill>
            </a:ln>
          </p:spPr>
          <p:style>
            <a:lnRef idx="1">
              <a:schemeClr val="accent1"/>
            </a:lnRef>
            <a:fillRef idx="0">
              <a:schemeClr val="accent1"/>
            </a:fillRef>
            <a:effectRef idx="0">
              <a:schemeClr val="accent1"/>
            </a:effectRef>
            <a:fontRef idx="minor">
              <a:schemeClr val="tx1"/>
            </a:fontRef>
          </p:style>
        </p:cxnSp>
        <p:sp>
          <p:nvSpPr>
            <p:cNvPr id="273" name="TextBox 272">
              <a:extLst>
                <a:ext uri="{FF2B5EF4-FFF2-40B4-BE49-F238E27FC236}">
                  <a16:creationId xmlns:a16="http://schemas.microsoft.com/office/drawing/2014/main" id="{2BB0AD24-30E5-45B0-A351-A39227571A39}"/>
                </a:ext>
              </a:extLst>
            </p:cNvPr>
            <p:cNvSpPr txBox="1"/>
            <p:nvPr/>
          </p:nvSpPr>
          <p:spPr>
            <a:xfrm>
              <a:off x="6615275" y="5487453"/>
              <a:ext cx="365806" cy="207749"/>
            </a:xfrm>
            <a:prstGeom prst="rect">
              <a:avLst/>
            </a:prstGeom>
            <a:noFill/>
          </p:spPr>
          <p:txBody>
            <a:bodyPr wrap="none" rtlCol="0">
              <a:spAutoFit/>
            </a:bodyPr>
            <a:lstStyle/>
            <a:p>
              <a:pPr algn="r"/>
              <a:r>
                <a:rPr lang="en-US" sz="750" b="1" dirty="0">
                  <a:solidFill>
                    <a:schemeClr val="tx2">
                      <a:lumMod val="60000"/>
                      <a:lumOff val="40000"/>
                    </a:schemeClr>
                  </a:solidFill>
                  <a:latin typeface="Montserrat" panose="00000500000000000000" pitchFamily="50" charset="0"/>
                </a:rPr>
                <a:t>15%</a:t>
              </a:r>
            </a:p>
          </p:txBody>
        </p:sp>
      </p:grpSp>
      <p:sp>
        <p:nvSpPr>
          <p:cNvPr id="261" name="Rectangle: Rounded Corners 260">
            <a:extLst>
              <a:ext uri="{FF2B5EF4-FFF2-40B4-BE49-F238E27FC236}">
                <a16:creationId xmlns:a16="http://schemas.microsoft.com/office/drawing/2014/main" id="{9D0CAAB5-D1B6-46FF-833C-254519BF354A}"/>
              </a:ext>
            </a:extLst>
          </p:cNvPr>
          <p:cNvSpPr/>
          <p:nvPr/>
        </p:nvSpPr>
        <p:spPr>
          <a:xfrm>
            <a:off x="9474314" y="5281775"/>
            <a:ext cx="2098632" cy="405733"/>
          </a:xfrm>
          <a:prstGeom prst="roundRect">
            <a:avLst>
              <a:gd name="adj" fmla="val 27231"/>
            </a:avLst>
          </a:prstGeom>
          <a:solidFill>
            <a:schemeClr val="bg1"/>
          </a:solidFill>
          <a:ln>
            <a:noFill/>
          </a:ln>
          <a:effectLst>
            <a:outerShdw blurRad="190500" dist="76200" dir="2700000" sx="97000" sy="97000" algn="tl"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36576" rIns="0" bIns="0" numCol="1" spcCol="0" rtlCol="0" fromWordArt="0" anchor="t" anchorCtr="0" forceAA="0" compatLnSpc="1">
            <a:prstTxWarp prst="textNoShape">
              <a:avLst/>
            </a:prstTxWarp>
            <a:noAutofit/>
          </a:bodyPr>
          <a:lstStyle/>
          <a:p>
            <a:pPr>
              <a:lnSpc>
                <a:spcPts val="1100"/>
              </a:lnSpc>
            </a:pPr>
            <a:r>
              <a:rPr lang="en-US" sz="800" b="1" dirty="0">
                <a:solidFill>
                  <a:schemeClr val="tx2"/>
                </a:solidFill>
                <a:latin typeface="Montserrat" panose="00000500000000000000" pitchFamily="50" charset="0"/>
              </a:rPr>
              <a:t>Responsive eCommerce Site: </a:t>
            </a:r>
            <a:r>
              <a:rPr lang="en-US" sz="800" dirty="0">
                <a:solidFill>
                  <a:schemeClr val="tx2"/>
                </a:solidFill>
                <a:latin typeface="Montserrat" panose="00000500000000000000" pitchFamily="50" charset="0"/>
              </a:rPr>
              <a:t>Maria</a:t>
            </a:r>
          </a:p>
        </p:txBody>
      </p:sp>
      <p:grpSp>
        <p:nvGrpSpPr>
          <p:cNvPr id="25" name="Group 24">
            <a:extLst>
              <a:ext uri="{FF2B5EF4-FFF2-40B4-BE49-F238E27FC236}">
                <a16:creationId xmlns:a16="http://schemas.microsoft.com/office/drawing/2014/main" id="{B26CAE55-6D1C-4FEC-BC63-1BE972D1A22A}"/>
              </a:ext>
            </a:extLst>
          </p:cNvPr>
          <p:cNvGrpSpPr/>
          <p:nvPr/>
        </p:nvGrpSpPr>
        <p:grpSpPr>
          <a:xfrm>
            <a:off x="9571130" y="5487453"/>
            <a:ext cx="2010731" cy="207749"/>
            <a:chOff x="9571130" y="5487453"/>
            <a:chExt cx="2010731" cy="207749"/>
          </a:xfrm>
        </p:grpSpPr>
        <p:cxnSp>
          <p:nvCxnSpPr>
            <p:cNvPr id="264" name="Straight Connector 263">
              <a:extLst>
                <a:ext uri="{FF2B5EF4-FFF2-40B4-BE49-F238E27FC236}">
                  <a16:creationId xmlns:a16="http://schemas.microsoft.com/office/drawing/2014/main" id="{02009A52-6A08-4270-BC25-0EA4D632B0A1}"/>
                </a:ext>
              </a:extLst>
            </p:cNvPr>
            <p:cNvCxnSpPr/>
            <p:nvPr/>
          </p:nvCxnSpPr>
          <p:spPr>
            <a:xfrm>
              <a:off x="9571130" y="5595810"/>
              <a:ext cx="1645920" cy="0"/>
            </a:xfrm>
            <a:prstGeom prst="line">
              <a:avLst/>
            </a:prstGeom>
            <a:ln w="31750" cap="rnd">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E554A749-74AC-48E6-B277-862A0C5EFF12}"/>
                </a:ext>
              </a:extLst>
            </p:cNvPr>
            <p:cNvCxnSpPr>
              <a:cxnSpLocks/>
            </p:cNvCxnSpPr>
            <p:nvPr/>
          </p:nvCxnSpPr>
          <p:spPr>
            <a:xfrm>
              <a:off x="9571130" y="5595810"/>
              <a:ext cx="1644925" cy="0"/>
            </a:xfrm>
            <a:prstGeom prst="line">
              <a:avLst/>
            </a:prstGeom>
            <a:ln w="31750" cap="rnd">
              <a:solidFill>
                <a:srgbClr val="78D6F0"/>
              </a:solidFill>
            </a:ln>
          </p:spPr>
          <p:style>
            <a:lnRef idx="1">
              <a:schemeClr val="accent1"/>
            </a:lnRef>
            <a:fillRef idx="0">
              <a:schemeClr val="accent1"/>
            </a:fillRef>
            <a:effectRef idx="0">
              <a:schemeClr val="accent1"/>
            </a:effectRef>
            <a:fontRef idx="minor">
              <a:schemeClr val="tx1"/>
            </a:fontRef>
          </p:style>
        </p:cxnSp>
        <p:sp>
          <p:nvSpPr>
            <p:cNvPr id="263" name="TextBox 262">
              <a:extLst>
                <a:ext uri="{FF2B5EF4-FFF2-40B4-BE49-F238E27FC236}">
                  <a16:creationId xmlns:a16="http://schemas.microsoft.com/office/drawing/2014/main" id="{D152D9EF-B336-4725-8B45-79D43D66223F}"/>
                </a:ext>
              </a:extLst>
            </p:cNvPr>
            <p:cNvSpPr txBox="1"/>
            <p:nvPr/>
          </p:nvSpPr>
          <p:spPr>
            <a:xfrm>
              <a:off x="11216055" y="5487453"/>
              <a:ext cx="365806" cy="207749"/>
            </a:xfrm>
            <a:prstGeom prst="rect">
              <a:avLst/>
            </a:prstGeom>
            <a:noFill/>
          </p:spPr>
          <p:txBody>
            <a:bodyPr wrap="none" rtlCol="0">
              <a:spAutoFit/>
            </a:bodyPr>
            <a:lstStyle/>
            <a:p>
              <a:pPr algn="r"/>
              <a:r>
                <a:rPr lang="en-US" sz="750" b="1" dirty="0">
                  <a:solidFill>
                    <a:schemeClr val="tx2">
                      <a:lumMod val="60000"/>
                      <a:lumOff val="40000"/>
                    </a:schemeClr>
                  </a:solidFill>
                  <a:latin typeface="Montserrat" panose="00000500000000000000" pitchFamily="50" charset="0"/>
                </a:rPr>
                <a:t>15%</a:t>
              </a:r>
            </a:p>
          </p:txBody>
        </p:sp>
      </p:grpSp>
      <p:sp>
        <p:nvSpPr>
          <p:cNvPr id="252" name="Rectangle: Rounded Corners 251">
            <a:extLst>
              <a:ext uri="{FF2B5EF4-FFF2-40B4-BE49-F238E27FC236}">
                <a16:creationId xmlns:a16="http://schemas.microsoft.com/office/drawing/2014/main" id="{937A6046-FB47-4791-9023-20CD346A073C}"/>
              </a:ext>
            </a:extLst>
          </p:cNvPr>
          <p:cNvSpPr/>
          <p:nvPr/>
        </p:nvSpPr>
        <p:spPr>
          <a:xfrm>
            <a:off x="2573144" y="5682923"/>
            <a:ext cx="2098632" cy="405733"/>
          </a:xfrm>
          <a:prstGeom prst="roundRect">
            <a:avLst>
              <a:gd name="adj" fmla="val 31927"/>
            </a:avLst>
          </a:prstGeom>
          <a:solidFill>
            <a:schemeClr val="bg1"/>
          </a:solidFill>
          <a:ln>
            <a:noFill/>
          </a:ln>
          <a:effectLst>
            <a:outerShdw blurRad="190500" dist="76200" dir="2700000" sx="97000" sy="97000" algn="tl"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36576" rIns="0" bIns="0" numCol="1" spcCol="0" rtlCol="0" fromWordArt="0" anchor="t" anchorCtr="0" forceAA="0" compatLnSpc="1">
            <a:prstTxWarp prst="textNoShape">
              <a:avLst/>
            </a:prstTxWarp>
            <a:noAutofit/>
          </a:bodyPr>
          <a:lstStyle/>
          <a:p>
            <a:pPr>
              <a:lnSpc>
                <a:spcPts val="1100"/>
              </a:lnSpc>
            </a:pPr>
            <a:r>
              <a:rPr lang="en-US" sz="800" b="1" dirty="0">
                <a:solidFill>
                  <a:schemeClr val="tx2"/>
                </a:solidFill>
                <a:latin typeface="Montserrat" panose="00000500000000000000" pitchFamily="50" charset="0"/>
              </a:rPr>
              <a:t>Android App: </a:t>
            </a:r>
            <a:r>
              <a:rPr lang="en-US" sz="800" dirty="0">
                <a:solidFill>
                  <a:schemeClr val="tx2"/>
                </a:solidFill>
                <a:latin typeface="Montserrat" panose="00000500000000000000" pitchFamily="50" charset="0"/>
              </a:rPr>
              <a:t>Maria</a:t>
            </a:r>
          </a:p>
        </p:txBody>
      </p:sp>
      <p:grpSp>
        <p:nvGrpSpPr>
          <p:cNvPr id="37" name="Group 36">
            <a:extLst>
              <a:ext uri="{FF2B5EF4-FFF2-40B4-BE49-F238E27FC236}">
                <a16:creationId xmlns:a16="http://schemas.microsoft.com/office/drawing/2014/main" id="{AFE37255-473F-49B6-AE94-58ECB33A4E79}"/>
              </a:ext>
            </a:extLst>
          </p:cNvPr>
          <p:cNvGrpSpPr/>
          <p:nvPr/>
        </p:nvGrpSpPr>
        <p:grpSpPr>
          <a:xfrm>
            <a:off x="2669960" y="5888601"/>
            <a:ext cx="2010731" cy="207749"/>
            <a:chOff x="2669960" y="5888601"/>
            <a:chExt cx="2010731" cy="207749"/>
          </a:xfrm>
        </p:grpSpPr>
        <p:cxnSp>
          <p:nvCxnSpPr>
            <p:cNvPr id="255" name="Straight Connector 254">
              <a:extLst>
                <a:ext uri="{FF2B5EF4-FFF2-40B4-BE49-F238E27FC236}">
                  <a16:creationId xmlns:a16="http://schemas.microsoft.com/office/drawing/2014/main" id="{2C0EAEB9-7768-49BF-8CA1-FB6E9B6AA492}"/>
                </a:ext>
              </a:extLst>
            </p:cNvPr>
            <p:cNvCxnSpPr/>
            <p:nvPr/>
          </p:nvCxnSpPr>
          <p:spPr>
            <a:xfrm>
              <a:off x="2669960" y="5996958"/>
              <a:ext cx="1645920" cy="0"/>
            </a:xfrm>
            <a:prstGeom prst="line">
              <a:avLst/>
            </a:prstGeom>
            <a:ln w="31750" cap="rnd">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FF75726F-D6A5-4D04-9825-568EDAF5E691}"/>
                </a:ext>
              </a:extLst>
            </p:cNvPr>
            <p:cNvCxnSpPr>
              <a:cxnSpLocks/>
            </p:cNvCxnSpPr>
            <p:nvPr/>
          </p:nvCxnSpPr>
          <p:spPr>
            <a:xfrm>
              <a:off x="2669960" y="5996958"/>
              <a:ext cx="1285877" cy="0"/>
            </a:xfrm>
            <a:prstGeom prst="line">
              <a:avLst/>
            </a:prstGeom>
            <a:ln w="31750" cap="rnd">
              <a:solidFill>
                <a:srgbClr val="78D6F0"/>
              </a:solidFill>
            </a:ln>
          </p:spPr>
          <p:style>
            <a:lnRef idx="1">
              <a:schemeClr val="accent1"/>
            </a:lnRef>
            <a:fillRef idx="0">
              <a:schemeClr val="accent1"/>
            </a:fillRef>
            <a:effectRef idx="0">
              <a:schemeClr val="accent1"/>
            </a:effectRef>
            <a:fontRef idx="minor">
              <a:schemeClr val="tx1"/>
            </a:fontRef>
          </p:style>
        </p:cxnSp>
        <p:sp>
          <p:nvSpPr>
            <p:cNvPr id="254" name="TextBox 253">
              <a:extLst>
                <a:ext uri="{FF2B5EF4-FFF2-40B4-BE49-F238E27FC236}">
                  <a16:creationId xmlns:a16="http://schemas.microsoft.com/office/drawing/2014/main" id="{6265FD6E-236B-4C27-B4D5-2CE2AD83D623}"/>
                </a:ext>
              </a:extLst>
            </p:cNvPr>
            <p:cNvSpPr txBox="1"/>
            <p:nvPr/>
          </p:nvSpPr>
          <p:spPr>
            <a:xfrm>
              <a:off x="4314885" y="5888601"/>
              <a:ext cx="365806" cy="207749"/>
            </a:xfrm>
            <a:prstGeom prst="rect">
              <a:avLst/>
            </a:prstGeom>
            <a:noFill/>
          </p:spPr>
          <p:txBody>
            <a:bodyPr wrap="none" rtlCol="0">
              <a:spAutoFit/>
            </a:bodyPr>
            <a:lstStyle/>
            <a:p>
              <a:pPr algn="r"/>
              <a:r>
                <a:rPr lang="en-US" sz="750" b="1" dirty="0">
                  <a:solidFill>
                    <a:schemeClr val="tx2">
                      <a:lumMod val="60000"/>
                      <a:lumOff val="40000"/>
                    </a:schemeClr>
                  </a:solidFill>
                  <a:latin typeface="Montserrat" panose="00000500000000000000" pitchFamily="50" charset="0"/>
                </a:rPr>
                <a:t>15%</a:t>
              </a:r>
            </a:p>
          </p:txBody>
        </p:sp>
      </p:grpSp>
      <p:sp>
        <p:nvSpPr>
          <p:cNvPr id="247" name="Rectangle: Rounded Corners 246">
            <a:extLst>
              <a:ext uri="{FF2B5EF4-FFF2-40B4-BE49-F238E27FC236}">
                <a16:creationId xmlns:a16="http://schemas.microsoft.com/office/drawing/2014/main" id="{C0A7745B-BC67-4C32-A08D-1EF9A46A5E73}"/>
              </a:ext>
            </a:extLst>
          </p:cNvPr>
          <p:cNvSpPr/>
          <p:nvPr/>
        </p:nvSpPr>
        <p:spPr>
          <a:xfrm>
            <a:off x="4873534" y="5832512"/>
            <a:ext cx="2098632" cy="278416"/>
          </a:xfrm>
          <a:prstGeom prst="roundRect">
            <a:avLst>
              <a:gd name="adj" fmla="val 38905"/>
            </a:avLst>
          </a:prstGeom>
          <a:solidFill>
            <a:schemeClr val="bg1"/>
          </a:solidFill>
          <a:ln>
            <a:noFill/>
          </a:ln>
          <a:effectLst>
            <a:outerShdw blurRad="190500" dist="76200" dir="2700000" sx="97000" sy="97000" algn="tl"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36576" rIns="0" bIns="0" numCol="1" spcCol="0" rtlCol="0" fromWordArt="0" anchor="t" anchorCtr="0" forceAA="0" compatLnSpc="1">
            <a:prstTxWarp prst="textNoShape">
              <a:avLst/>
            </a:prstTxWarp>
            <a:noAutofit/>
          </a:bodyPr>
          <a:lstStyle/>
          <a:p>
            <a:pPr>
              <a:lnSpc>
                <a:spcPts val="1100"/>
              </a:lnSpc>
            </a:pPr>
            <a:r>
              <a:rPr lang="en-US" sz="800" b="1" dirty="0">
                <a:solidFill>
                  <a:schemeClr val="tx2"/>
                </a:solidFill>
                <a:latin typeface="Montserrat" panose="00000500000000000000" pitchFamily="50" charset="0"/>
              </a:rPr>
              <a:t>Use Avatar: </a:t>
            </a:r>
            <a:r>
              <a:rPr lang="en-US" sz="800" dirty="0">
                <a:solidFill>
                  <a:schemeClr val="tx2"/>
                </a:solidFill>
                <a:latin typeface="Montserrat" panose="00000500000000000000" pitchFamily="50" charset="0"/>
              </a:rPr>
              <a:t>Jamie</a:t>
            </a:r>
          </a:p>
        </p:txBody>
      </p:sp>
    </p:spTree>
    <p:extLst>
      <p:ext uri="{BB962C8B-B14F-4D97-AF65-F5344CB8AC3E}">
        <p14:creationId xmlns:p14="http://schemas.microsoft.com/office/powerpoint/2010/main" val="107128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2" presetClass="entr" presetSubtype="2" decel="5800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1000" fill="hold"/>
                                        <p:tgtEl>
                                          <p:spTgt spid="4"/>
                                        </p:tgtEl>
                                        <p:attrNameLst>
                                          <p:attrName>ppt_x</p:attrName>
                                        </p:attrNameLst>
                                      </p:cBhvr>
                                      <p:tavLst>
                                        <p:tav tm="0">
                                          <p:val>
                                            <p:strVal val="1+#ppt_w/2"/>
                                          </p:val>
                                        </p:tav>
                                        <p:tav tm="100000">
                                          <p:val>
                                            <p:strVal val="#ppt_x"/>
                                          </p:val>
                                        </p:tav>
                                      </p:tavLst>
                                    </p:anim>
                                    <p:anim calcmode="lin" valueType="num">
                                      <p:cBhvr additive="base">
                                        <p:cTn id="11" dur="1000" fill="hold"/>
                                        <p:tgtEl>
                                          <p:spTgt spid="4"/>
                                        </p:tgtEl>
                                        <p:attrNameLst>
                                          <p:attrName>ppt_y</p:attrName>
                                        </p:attrNameLst>
                                      </p:cBhvr>
                                      <p:tavLst>
                                        <p:tav tm="0">
                                          <p:val>
                                            <p:strVal val="#ppt_y"/>
                                          </p:val>
                                        </p:tav>
                                        <p:tav tm="100000">
                                          <p:val>
                                            <p:strVal val="#ppt_y"/>
                                          </p:val>
                                        </p:tav>
                                      </p:tavLst>
                                    </p:anim>
                                  </p:childTnLst>
                                </p:cTn>
                              </p:par>
                              <p:par>
                                <p:cTn id="12" presetID="2" presetClass="entr" presetSubtype="2" decel="58000" fill="hold" nodeType="withEffect">
                                  <p:stCondLst>
                                    <p:cond delay="20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1000" fill="hold"/>
                                        <p:tgtEl>
                                          <p:spTgt spid="6"/>
                                        </p:tgtEl>
                                        <p:attrNameLst>
                                          <p:attrName>ppt_x</p:attrName>
                                        </p:attrNameLst>
                                      </p:cBhvr>
                                      <p:tavLst>
                                        <p:tav tm="0">
                                          <p:val>
                                            <p:strVal val="1+#ppt_w/2"/>
                                          </p:val>
                                        </p:tav>
                                        <p:tav tm="100000">
                                          <p:val>
                                            <p:strVal val="#ppt_x"/>
                                          </p:val>
                                        </p:tav>
                                      </p:tavLst>
                                    </p:anim>
                                    <p:anim calcmode="lin" valueType="num">
                                      <p:cBhvr additive="base">
                                        <p:cTn id="15" dur="1000" fill="hold"/>
                                        <p:tgtEl>
                                          <p:spTgt spid="6"/>
                                        </p:tgtEl>
                                        <p:attrNameLst>
                                          <p:attrName>ppt_y</p:attrName>
                                        </p:attrNameLst>
                                      </p:cBhvr>
                                      <p:tavLst>
                                        <p:tav tm="0">
                                          <p:val>
                                            <p:strVal val="#ppt_y"/>
                                          </p:val>
                                        </p:tav>
                                        <p:tav tm="100000">
                                          <p:val>
                                            <p:strVal val="#ppt_y"/>
                                          </p:val>
                                        </p:tav>
                                      </p:tavLst>
                                    </p:anim>
                                  </p:childTnLst>
                                </p:cTn>
                              </p:par>
                              <p:par>
                                <p:cTn id="16" presetID="2" presetClass="entr" presetSubtype="2" decel="58000" fill="hold" nodeType="withEffect">
                                  <p:stCondLst>
                                    <p:cond delay="40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1000" fill="hold"/>
                                        <p:tgtEl>
                                          <p:spTgt spid="7"/>
                                        </p:tgtEl>
                                        <p:attrNameLst>
                                          <p:attrName>ppt_x</p:attrName>
                                        </p:attrNameLst>
                                      </p:cBhvr>
                                      <p:tavLst>
                                        <p:tav tm="0">
                                          <p:val>
                                            <p:strVal val="1+#ppt_w/2"/>
                                          </p:val>
                                        </p:tav>
                                        <p:tav tm="100000">
                                          <p:val>
                                            <p:strVal val="#ppt_x"/>
                                          </p:val>
                                        </p:tav>
                                      </p:tavLst>
                                    </p:anim>
                                    <p:anim calcmode="lin" valueType="num">
                                      <p:cBhvr additive="base">
                                        <p:cTn id="19" dur="1000" fill="hold"/>
                                        <p:tgtEl>
                                          <p:spTgt spid="7"/>
                                        </p:tgtEl>
                                        <p:attrNameLst>
                                          <p:attrName>ppt_y</p:attrName>
                                        </p:attrNameLst>
                                      </p:cBhvr>
                                      <p:tavLst>
                                        <p:tav tm="0">
                                          <p:val>
                                            <p:strVal val="#ppt_y"/>
                                          </p:val>
                                        </p:tav>
                                        <p:tav tm="100000">
                                          <p:val>
                                            <p:strVal val="#ppt_y"/>
                                          </p:val>
                                        </p:tav>
                                      </p:tavLst>
                                    </p:anim>
                                  </p:childTnLst>
                                </p:cTn>
                              </p:par>
                              <p:par>
                                <p:cTn id="20" presetID="2" presetClass="entr" presetSubtype="2" decel="58000" fill="hold" nodeType="withEffect">
                                  <p:stCondLst>
                                    <p:cond delay="60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1000" fill="hold"/>
                                        <p:tgtEl>
                                          <p:spTgt spid="8"/>
                                        </p:tgtEl>
                                        <p:attrNameLst>
                                          <p:attrName>ppt_x</p:attrName>
                                        </p:attrNameLst>
                                      </p:cBhvr>
                                      <p:tavLst>
                                        <p:tav tm="0">
                                          <p:val>
                                            <p:strVal val="1+#ppt_w/2"/>
                                          </p:val>
                                        </p:tav>
                                        <p:tav tm="100000">
                                          <p:val>
                                            <p:strVal val="#ppt_x"/>
                                          </p:val>
                                        </p:tav>
                                      </p:tavLst>
                                    </p:anim>
                                    <p:anim calcmode="lin" valueType="num">
                                      <p:cBhvr additive="base">
                                        <p:cTn id="23" dur="1000" fill="hold"/>
                                        <p:tgtEl>
                                          <p:spTgt spid="8"/>
                                        </p:tgtEl>
                                        <p:attrNameLst>
                                          <p:attrName>ppt_y</p:attrName>
                                        </p:attrNameLst>
                                      </p:cBhvr>
                                      <p:tavLst>
                                        <p:tav tm="0">
                                          <p:val>
                                            <p:strVal val="#ppt_y"/>
                                          </p:val>
                                        </p:tav>
                                        <p:tav tm="100000">
                                          <p:val>
                                            <p:strVal val="#ppt_y"/>
                                          </p:val>
                                        </p:tav>
                                      </p:tavLst>
                                    </p:anim>
                                  </p:childTnLst>
                                </p:cTn>
                              </p:par>
                              <p:par>
                                <p:cTn id="24" presetID="12" presetClass="entr" presetSubtype="4" fill="hold" grpId="0" nodeType="withEffect">
                                  <p:stCondLst>
                                    <p:cond delay="750"/>
                                  </p:stCondLst>
                                  <p:childTnLst>
                                    <p:set>
                                      <p:cBhvr>
                                        <p:cTn id="25" dur="1" fill="hold">
                                          <p:stCondLst>
                                            <p:cond delay="0"/>
                                          </p:stCondLst>
                                        </p:cTn>
                                        <p:tgtEl>
                                          <p:spTgt spid="47"/>
                                        </p:tgtEl>
                                        <p:attrNameLst>
                                          <p:attrName>style.visibility</p:attrName>
                                        </p:attrNameLst>
                                      </p:cBhvr>
                                      <p:to>
                                        <p:strVal val="visible"/>
                                      </p:to>
                                    </p:set>
                                    <p:anim calcmode="lin" valueType="num">
                                      <p:cBhvr additive="base">
                                        <p:cTn id="26" dur="1000"/>
                                        <p:tgtEl>
                                          <p:spTgt spid="47"/>
                                        </p:tgtEl>
                                        <p:attrNameLst>
                                          <p:attrName>ppt_y</p:attrName>
                                        </p:attrNameLst>
                                      </p:cBhvr>
                                      <p:tavLst>
                                        <p:tav tm="0">
                                          <p:val>
                                            <p:strVal val="#ppt_y+#ppt_h*1.125000"/>
                                          </p:val>
                                        </p:tav>
                                        <p:tav tm="100000">
                                          <p:val>
                                            <p:strVal val="#ppt_y"/>
                                          </p:val>
                                        </p:tav>
                                      </p:tavLst>
                                    </p:anim>
                                    <p:animEffect transition="in" filter="wipe(up)">
                                      <p:cBhvr>
                                        <p:cTn id="27" dur="1000"/>
                                        <p:tgtEl>
                                          <p:spTgt spid="47"/>
                                        </p:tgtEl>
                                      </p:cBhvr>
                                    </p:animEffect>
                                  </p:childTnLst>
                                </p:cTn>
                              </p:par>
                              <p:par>
                                <p:cTn id="28" presetID="12" presetClass="entr" presetSubtype="4" fill="hold" grpId="0" nodeType="withEffect">
                                  <p:stCondLst>
                                    <p:cond delay="750"/>
                                  </p:stCondLst>
                                  <p:childTnLst>
                                    <p:set>
                                      <p:cBhvr>
                                        <p:cTn id="29" dur="1" fill="hold">
                                          <p:stCondLst>
                                            <p:cond delay="0"/>
                                          </p:stCondLst>
                                        </p:cTn>
                                        <p:tgtEl>
                                          <p:spTgt spid="48"/>
                                        </p:tgtEl>
                                        <p:attrNameLst>
                                          <p:attrName>style.visibility</p:attrName>
                                        </p:attrNameLst>
                                      </p:cBhvr>
                                      <p:to>
                                        <p:strVal val="visible"/>
                                      </p:to>
                                    </p:set>
                                    <p:anim calcmode="lin" valueType="num">
                                      <p:cBhvr additive="base">
                                        <p:cTn id="30" dur="1000"/>
                                        <p:tgtEl>
                                          <p:spTgt spid="48"/>
                                        </p:tgtEl>
                                        <p:attrNameLst>
                                          <p:attrName>ppt_y</p:attrName>
                                        </p:attrNameLst>
                                      </p:cBhvr>
                                      <p:tavLst>
                                        <p:tav tm="0">
                                          <p:val>
                                            <p:strVal val="#ppt_y+#ppt_h*1.125000"/>
                                          </p:val>
                                        </p:tav>
                                        <p:tav tm="100000">
                                          <p:val>
                                            <p:strVal val="#ppt_y"/>
                                          </p:val>
                                        </p:tav>
                                      </p:tavLst>
                                    </p:anim>
                                    <p:animEffect transition="in" filter="wipe(up)">
                                      <p:cBhvr>
                                        <p:cTn id="31" dur="1000"/>
                                        <p:tgtEl>
                                          <p:spTgt spid="48"/>
                                        </p:tgtEl>
                                      </p:cBhvr>
                                    </p:animEffect>
                                  </p:childTnLst>
                                </p:cTn>
                              </p:par>
                              <p:par>
                                <p:cTn id="32" presetID="12" presetClass="entr" presetSubtype="4" fill="hold" grpId="0" nodeType="withEffect">
                                  <p:stCondLst>
                                    <p:cond delay="750"/>
                                  </p:stCondLst>
                                  <p:childTnLst>
                                    <p:set>
                                      <p:cBhvr>
                                        <p:cTn id="33" dur="1" fill="hold">
                                          <p:stCondLst>
                                            <p:cond delay="0"/>
                                          </p:stCondLst>
                                        </p:cTn>
                                        <p:tgtEl>
                                          <p:spTgt spid="49"/>
                                        </p:tgtEl>
                                        <p:attrNameLst>
                                          <p:attrName>style.visibility</p:attrName>
                                        </p:attrNameLst>
                                      </p:cBhvr>
                                      <p:to>
                                        <p:strVal val="visible"/>
                                      </p:to>
                                    </p:set>
                                    <p:anim calcmode="lin" valueType="num">
                                      <p:cBhvr additive="base">
                                        <p:cTn id="34" dur="1000"/>
                                        <p:tgtEl>
                                          <p:spTgt spid="49"/>
                                        </p:tgtEl>
                                        <p:attrNameLst>
                                          <p:attrName>ppt_y</p:attrName>
                                        </p:attrNameLst>
                                      </p:cBhvr>
                                      <p:tavLst>
                                        <p:tav tm="0">
                                          <p:val>
                                            <p:strVal val="#ppt_y+#ppt_h*1.125000"/>
                                          </p:val>
                                        </p:tav>
                                        <p:tav tm="100000">
                                          <p:val>
                                            <p:strVal val="#ppt_y"/>
                                          </p:val>
                                        </p:tav>
                                      </p:tavLst>
                                    </p:anim>
                                    <p:animEffect transition="in" filter="wipe(up)">
                                      <p:cBhvr>
                                        <p:cTn id="35" dur="1000"/>
                                        <p:tgtEl>
                                          <p:spTgt spid="49"/>
                                        </p:tgtEl>
                                      </p:cBhvr>
                                    </p:animEffect>
                                  </p:childTnLst>
                                </p:cTn>
                              </p:par>
                              <p:par>
                                <p:cTn id="36" presetID="12" presetClass="entr" presetSubtype="4" fill="hold" grpId="0" nodeType="withEffect">
                                  <p:stCondLst>
                                    <p:cond delay="750"/>
                                  </p:stCondLst>
                                  <p:childTnLst>
                                    <p:set>
                                      <p:cBhvr>
                                        <p:cTn id="37" dur="1" fill="hold">
                                          <p:stCondLst>
                                            <p:cond delay="0"/>
                                          </p:stCondLst>
                                        </p:cTn>
                                        <p:tgtEl>
                                          <p:spTgt spid="50"/>
                                        </p:tgtEl>
                                        <p:attrNameLst>
                                          <p:attrName>style.visibility</p:attrName>
                                        </p:attrNameLst>
                                      </p:cBhvr>
                                      <p:to>
                                        <p:strVal val="visible"/>
                                      </p:to>
                                    </p:set>
                                    <p:anim calcmode="lin" valueType="num">
                                      <p:cBhvr additive="base">
                                        <p:cTn id="38" dur="1000"/>
                                        <p:tgtEl>
                                          <p:spTgt spid="50"/>
                                        </p:tgtEl>
                                        <p:attrNameLst>
                                          <p:attrName>ppt_y</p:attrName>
                                        </p:attrNameLst>
                                      </p:cBhvr>
                                      <p:tavLst>
                                        <p:tav tm="0">
                                          <p:val>
                                            <p:strVal val="#ppt_y+#ppt_h*1.125000"/>
                                          </p:val>
                                        </p:tav>
                                        <p:tav tm="100000">
                                          <p:val>
                                            <p:strVal val="#ppt_y"/>
                                          </p:val>
                                        </p:tav>
                                      </p:tavLst>
                                    </p:anim>
                                    <p:animEffect transition="in" filter="wipe(up)">
                                      <p:cBhvr>
                                        <p:cTn id="39" dur="1000"/>
                                        <p:tgtEl>
                                          <p:spTgt spid="50"/>
                                        </p:tgtEl>
                                      </p:cBhvr>
                                    </p:animEffect>
                                  </p:childTnLst>
                                </p:cTn>
                              </p:par>
                              <p:par>
                                <p:cTn id="40" presetID="16" presetClass="entr" presetSubtype="42" fill="hold" nodeType="withEffect">
                                  <p:stCondLst>
                                    <p:cond delay="750"/>
                                  </p:stCondLst>
                                  <p:childTnLst>
                                    <p:set>
                                      <p:cBhvr>
                                        <p:cTn id="41" dur="1" fill="hold">
                                          <p:stCondLst>
                                            <p:cond delay="0"/>
                                          </p:stCondLst>
                                        </p:cTn>
                                        <p:tgtEl>
                                          <p:spTgt spid="9"/>
                                        </p:tgtEl>
                                        <p:attrNameLst>
                                          <p:attrName>style.visibility</p:attrName>
                                        </p:attrNameLst>
                                      </p:cBhvr>
                                      <p:to>
                                        <p:strVal val="visible"/>
                                      </p:to>
                                    </p:set>
                                    <p:animEffect transition="in" filter="barn(outHorizontal)">
                                      <p:cBhvr>
                                        <p:cTn id="42" dur="1000"/>
                                        <p:tgtEl>
                                          <p:spTgt spid="9"/>
                                        </p:tgtEl>
                                      </p:cBhvr>
                                    </p:animEffect>
                                  </p:childTnLst>
                                </p:cTn>
                              </p:par>
                              <p:par>
                                <p:cTn id="43" presetID="16" presetClass="entr" presetSubtype="42" fill="hold" nodeType="withEffect">
                                  <p:stCondLst>
                                    <p:cond delay="750"/>
                                  </p:stCondLst>
                                  <p:childTnLst>
                                    <p:set>
                                      <p:cBhvr>
                                        <p:cTn id="44" dur="1" fill="hold">
                                          <p:stCondLst>
                                            <p:cond delay="0"/>
                                          </p:stCondLst>
                                        </p:cTn>
                                        <p:tgtEl>
                                          <p:spTgt spid="5"/>
                                        </p:tgtEl>
                                        <p:attrNameLst>
                                          <p:attrName>style.visibility</p:attrName>
                                        </p:attrNameLst>
                                      </p:cBhvr>
                                      <p:to>
                                        <p:strVal val="visible"/>
                                      </p:to>
                                    </p:set>
                                    <p:animEffect transition="in" filter="barn(outHorizontal)">
                                      <p:cBhvr>
                                        <p:cTn id="45" dur="1000"/>
                                        <p:tgtEl>
                                          <p:spTgt spid="5"/>
                                        </p:tgtEl>
                                      </p:cBhvr>
                                    </p:animEffect>
                                  </p:childTnLst>
                                </p:cTn>
                              </p:par>
                              <p:par>
                                <p:cTn id="46" presetID="16" presetClass="entr" presetSubtype="42" fill="hold" nodeType="withEffect">
                                  <p:stCondLst>
                                    <p:cond delay="750"/>
                                  </p:stCondLst>
                                  <p:childTnLst>
                                    <p:set>
                                      <p:cBhvr>
                                        <p:cTn id="47" dur="1" fill="hold">
                                          <p:stCondLst>
                                            <p:cond delay="0"/>
                                          </p:stCondLst>
                                        </p:cTn>
                                        <p:tgtEl>
                                          <p:spTgt spid="3"/>
                                        </p:tgtEl>
                                        <p:attrNameLst>
                                          <p:attrName>style.visibility</p:attrName>
                                        </p:attrNameLst>
                                      </p:cBhvr>
                                      <p:to>
                                        <p:strVal val="visible"/>
                                      </p:to>
                                    </p:set>
                                    <p:animEffect transition="in" filter="barn(outHorizontal)">
                                      <p:cBhvr>
                                        <p:cTn id="48" dur="1000"/>
                                        <p:tgtEl>
                                          <p:spTgt spid="3"/>
                                        </p:tgtEl>
                                      </p:cBhvr>
                                    </p:animEffect>
                                  </p:childTnLst>
                                </p:cTn>
                              </p:par>
                              <p:par>
                                <p:cTn id="49" presetID="16" presetClass="entr" presetSubtype="42" fill="hold" nodeType="withEffect">
                                  <p:stCondLst>
                                    <p:cond delay="750"/>
                                  </p:stCondLst>
                                  <p:childTnLst>
                                    <p:set>
                                      <p:cBhvr>
                                        <p:cTn id="50" dur="1" fill="hold">
                                          <p:stCondLst>
                                            <p:cond delay="0"/>
                                          </p:stCondLst>
                                        </p:cTn>
                                        <p:tgtEl>
                                          <p:spTgt spid="2"/>
                                        </p:tgtEl>
                                        <p:attrNameLst>
                                          <p:attrName>style.visibility</p:attrName>
                                        </p:attrNameLst>
                                      </p:cBhvr>
                                      <p:to>
                                        <p:strVal val="visible"/>
                                      </p:to>
                                    </p:set>
                                    <p:animEffect transition="in" filter="barn(outHorizontal)">
                                      <p:cBhvr>
                                        <p:cTn id="51" dur="1000"/>
                                        <p:tgtEl>
                                          <p:spTgt spid="2"/>
                                        </p:tgtEl>
                                      </p:cBhvr>
                                    </p:animEffect>
                                  </p:childTnLst>
                                </p:cTn>
                              </p:par>
                              <p:par>
                                <p:cTn id="52" presetID="16" presetClass="entr" presetSubtype="42" fill="hold" nodeType="withEffect">
                                  <p:stCondLst>
                                    <p:cond delay="750"/>
                                  </p:stCondLst>
                                  <p:childTnLst>
                                    <p:set>
                                      <p:cBhvr>
                                        <p:cTn id="53" dur="1" fill="hold">
                                          <p:stCondLst>
                                            <p:cond delay="0"/>
                                          </p:stCondLst>
                                        </p:cTn>
                                        <p:tgtEl>
                                          <p:spTgt spid="11"/>
                                        </p:tgtEl>
                                        <p:attrNameLst>
                                          <p:attrName>style.visibility</p:attrName>
                                        </p:attrNameLst>
                                      </p:cBhvr>
                                      <p:to>
                                        <p:strVal val="visible"/>
                                      </p:to>
                                    </p:set>
                                    <p:animEffect transition="in" filter="barn(outHorizontal)">
                                      <p:cBhvr>
                                        <p:cTn id="54" dur="1000"/>
                                        <p:tgtEl>
                                          <p:spTgt spid="11"/>
                                        </p:tgtEl>
                                      </p:cBhvr>
                                    </p:animEffect>
                                  </p:childTnLst>
                                </p:cTn>
                              </p:par>
                              <p:par>
                                <p:cTn id="55" presetID="16" presetClass="entr" presetSubtype="42" fill="hold" nodeType="withEffect">
                                  <p:stCondLst>
                                    <p:cond delay="1500"/>
                                  </p:stCondLst>
                                  <p:childTnLst>
                                    <p:set>
                                      <p:cBhvr>
                                        <p:cTn id="56" dur="1" fill="hold">
                                          <p:stCondLst>
                                            <p:cond delay="0"/>
                                          </p:stCondLst>
                                        </p:cTn>
                                        <p:tgtEl>
                                          <p:spTgt spid="14"/>
                                        </p:tgtEl>
                                        <p:attrNameLst>
                                          <p:attrName>style.visibility</p:attrName>
                                        </p:attrNameLst>
                                      </p:cBhvr>
                                      <p:to>
                                        <p:strVal val="visible"/>
                                      </p:to>
                                    </p:set>
                                    <p:animEffect transition="in" filter="barn(outHorizontal)">
                                      <p:cBhvr>
                                        <p:cTn id="57" dur="1000"/>
                                        <p:tgtEl>
                                          <p:spTgt spid="14"/>
                                        </p:tgtEl>
                                      </p:cBhvr>
                                    </p:animEffect>
                                  </p:childTnLst>
                                </p:cTn>
                              </p:par>
                              <p:par>
                                <p:cTn id="58" presetID="22" presetClass="entr" presetSubtype="2" fill="hold" grpId="0" nodeType="withEffect">
                                  <p:stCondLst>
                                    <p:cond delay="1500"/>
                                  </p:stCondLst>
                                  <p:childTnLst>
                                    <p:set>
                                      <p:cBhvr>
                                        <p:cTn id="59" dur="1" fill="hold">
                                          <p:stCondLst>
                                            <p:cond delay="0"/>
                                          </p:stCondLst>
                                        </p:cTn>
                                        <p:tgtEl>
                                          <p:spTgt spid="52"/>
                                        </p:tgtEl>
                                        <p:attrNameLst>
                                          <p:attrName>style.visibility</p:attrName>
                                        </p:attrNameLst>
                                      </p:cBhvr>
                                      <p:to>
                                        <p:strVal val="visible"/>
                                      </p:to>
                                    </p:set>
                                    <p:animEffect transition="in" filter="wipe(right)">
                                      <p:cBhvr>
                                        <p:cTn id="60" dur="1000"/>
                                        <p:tgtEl>
                                          <p:spTgt spid="52"/>
                                        </p:tgtEl>
                                      </p:cBhvr>
                                    </p:animEffect>
                                  </p:childTnLst>
                                </p:cTn>
                              </p:par>
                              <p:par>
                                <p:cTn id="61" presetID="55" presetClass="entr" presetSubtype="0" fill="hold" grpId="0" nodeType="withEffect">
                                  <p:stCondLst>
                                    <p:cond delay="1500"/>
                                  </p:stCondLst>
                                  <p:childTnLst>
                                    <p:set>
                                      <p:cBhvr>
                                        <p:cTn id="62" dur="1" fill="hold">
                                          <p:stCondLst>
                                            <p:cond delay="0"/>
                                          </p:stCondLst>
                                        </p:cTn>
                                        <p:tgtEl>
                                          <p:spTgt spid="57"/>
                                        </p:tgtEl>
                                        <p:attrNameLst>
                                          <p:attrName>style.visibility</p:attrName>
                                        </p:attrNameLst>
                                      </p:cBhvr>
                                      <p:to>
                                        <p:strVal val="visible"/>
                                      </p:to>
                                    </p:set>
                                    <p:anim calcmode="lin" valueType="num">
                                      <p:cBhvr>
                                        <p:cTn id="63" dur="1000" fill="hold"/>
                                        <p:tgtEl>
                                          <p:spTgt spid="57"/>
                                        </p:tgtEl>
                                        <p:attrNameLst>
                                          <p:attrName>ppt_w</p:attrName>
                                        </p:attrNameLst>
                                      </p:cBhvr>
                                      <p:tavLst>
                                        <p:tav tm="0">
                                          <p:val>
                                            <p:strVal val="#ppt_w*0.70"/>
                                          </p:val>
                                        </p:tav>
                                        <p:tav tm="100000">
                                          <p:val>
                                            <p:strVal val="#ppt_w"/>
                                          </p:val>
                                        </p:tav>
                                      </p:tavLst>
                                    </p:anim>
                                    <p:anim calcmode="lin" valueType="num">
                                      <p:cBhvr>
                                        <p:cTn id="64" dur="1000" fill="hold"/>
                                        <p:tgtEl>
                                          <p:spTgt spid="57"/>
                                        </p:tgtEl>
                                        <p:attrNameLst>
                                          <p:attrName>ppt_h</p:attrName>
                                        </p:attrNameLst>
                                      </p:cBhvr>
                                      <p:tavLst>
                                        <p:tav tm="0">
                                          <p:val>
                                            <p:strVal val="#ppt_h"/>
                                          </p:val>
                                        </p:tav>
                                        <p:tav tm="100000">
                                          <p:val>
                                            <p:strVal val="#ppt_h"/>
                                          </p:val>
                                        </p:tav>
                                      </p:tavLst>
                                    </p:anim>
                                    <p:animEffect transition="in" filter="fade">
                                      <p:cBhvr>
                                        <p:cTn id="65" dur="1000"/>
                                        <p:tgtEl>
                                          <p:spTgt spid="57"/>
                                        </p:tgtEl>
                                      </p:cBhvr>
                                    </p:animEffect>
                                  </p:childTnLst>
                                </p:cTn>
                              </p:par>
                              <p:par>
                                <p:cTn id="66" presetID="55" presetClass="entr" presetSubtype="0" fill="hold" grpId="0" nodeType="withEffect">
                                  <p:stCondLst>
                                    <p:cond delay="1500"/>
                                  </p:stCondLst>
                                  <p:childTnLst>
                                    <p:set>
                                      <p:cBhvr>
                                        <p:cTn id="67" dur="1" fill="hold">
                                          <p:stCondLst>
                                            <p:cond delay="0"/>
                                          </p:stCondLst>
                                        </p:cTn>
                                        <p:tgtEl>
                                          <p:spTgt spid="122"/>
                                        </p:tgtEl>
                                        <p:attrNameLst>
                                          <p:attrName>style.visibility</p:attrName>
                                        </p:attrNameLst>
                                      </p:cBhvr>
                                      <p:to>
                                        <p:strVal val="visible"/>
                                      </p:to>
                                    </p:set>
                                    <p:anim calcmode="lin" valueType="num">
                                      <p:cBhvr>
                                        <p:cTn id="68" dur="1000" fill="hold"/>
                                        <p:tgtEl>
                                          <p:spTgt spid="122"/>
                                        </p:tgtEl>
                                        <p:attrNameLst>
                                          <p:attrName>ppt_w</p:attrName>
                                        </p:attrNameLst>
                                      </p:cBhvr>
                                      <p:tavLst>
                                        <p:tav tm="0">
                                          <p:val>
                                            <p:strVal val="#ppt_w*0.70"/>
                                          </p:val>
                                        </p:tav>
                                        <p:tav tm="100000">
                                          <p:val>
                                            <p:strVal val="#ppt_w"/>
                                          </p:val>
                                        </p:tav>
                                      </p:tavLst>
                                    </p:anim>
                                    <p:anim calcmode="lin" valueType="num">
                                      <p:cBhvr>
                                        <p:cTn id="69" dur="1000" fill="hold"/>
                                        <p:tgtEl>
                                          <p:spTgt spid="122"/>
                                        </p:tgtEl>
                                        <p:attrNameLst>
                                          <p:attrName>ppt_h</p:attrName>
                                        </p:attrNameLst>
                                      </p:cBhvr>
                                      <p:tavLst>
                                        <p:tav tm="0">
                                          <p:val>
                                            <p:strVal val="#ppt_h"/>
                                          </p:val>
                                        </p:tav>
                                        <p:tav tm="100000">
                                          <p:val>
                                            <p:strVal val="#ppt_h"/>
                                          </p:val>
                                        </p:tav>
                                      </p:tavLst>
                                    </p:anim>
                                    <p:animEffect transition="in" filter="fade">
                                      <p:cBhvr>
                                        <p:cTn id="70" dur="1000"/>
                                        <p:tgtEl>
                                          <p:spTgt spid="122"/>
                                        </p:tgtEl>
                                      </p:cBhvr>
                                    </p:animEffect>
                                  </p:childTnLst>
                                </p:cTn>
                              </p:par>
                              <p:par>
                                <p:cTn id="71" presetID="55" presetClass="entr" presetSubtype="0" fill="hold" grpId="0" nodeType="withEffect">
                                  <p:stCondLst>
                                    <p:cond delay="1500"/>
                                  </p:stCondLst>
                                  <p:childTnLst>
                                    <p:set>
                                      <p:cBhvr>
                                        <p:cTn id="72" dur="1" fill="hold">
                                          <p:stCondLst>
                                            <p:cond delay="0"/>
                                          </p:stCondLst>
                                        </p:cTn>
                                        <p:tgtEl>
                                          <p:spTgt spid="90"/>
                                        </p:tgtEl>
                                        <p:attrNameLst>
                                          <p:attrName>style.visibility</p:attrName>
                                        </p:attrNameLst>
                                      </p:cBhvr>
                                      <p:to>
                                        <p:strVal val="visible"/>
                                      </p:to>
                                    </p:set>
                                    <p:anim calcmode="lin" valueType="num">
                                      <p:cBhvr>
                                        <p:cTn id="73" dur="1000" fill="hold"/>
                                        <p:tgtEl>
                                          <p:spTgt spid="90"/>
                                        </p:tgtEl>
                                        <p:attrNameLst>
                                          <p:attrName>ppt_w</p:attrName>
                                        </p:attrNameLst>
                                      </p:cBhvr>
                                      <p:tavLst>
                                        <p:tav tm="0">
                                          <p:val>
                                            <p:strVal val="#ppt_w*0.70"/>
                                          </p:val>
                                        </p:tav>
                                        <p:tav tm="100000">
                                          <p:val>
                                            <p:strVal val="#ppt_w"/>
                                          </p:val>
                                        </p:tav>
                                      </p:tavLst>
                                    </p:anim>
                                    <p:anim calcmode="lin" valueType="num">
                                      <p:cBhvr>
                                        <p:cTn id="74" dur="1000" fill="hold"/>
                                        <p:tgtEl>
                                          <p:spTgt spid="90"/>
                                        </p:tgtEl>
                                        <p:attrNameLst>
                                          <p:attrName>ppt_h</p:attrName>
                                        </p:attrNameLst>
                                      </p:cBhvr>
                                      <p:tavLst>
                                        <p:tav tm="0">
                                          <p:val>
                                            <p:strVal val="#ppt_h"/>
                                          </p:val>
                                        </p:tav>
                                        <p:tav tm="100000">
                                          <p:val>
                                            <p:strVal val="#ppt_h"/>
                                          </p:val>
                                        </p:tav>
                                      </p:tavLst>
                                    </p:anim>
                                    <p:animEffect transition="in" filter="fade">
                                      <p:cBhvr>
                                        <p:cTn id="75" dur="1000"/>
                                        <p:tgtEl>
                                          <p:spTgt spid="90"/>
                                        </p:tgtEl>
                                      </p:cBhvr>
                                    </p:animEffect>
                                  </p:childTnLst>
                                </p:cTn>
                              </p:par>
                              <p:par>
                                <p:cTn id="76" presetID="55" presetClass="entr" presetSubtype="0" fill="hold" grpId="0" nodeType="withEffect">
                                  <p:stCondLst>
                                    <p:cond delay="1500"/>
                                  </p:stCondLst>
                                  <p:childTnLst>
                                    <p:set>
                                      <p:cBhvr>
                                        <p:cTn id="77" dur="1" fill="hold">
                                          <p:stCondLst>
                                            <p:cond delay="0"/>
                                          </p:stCondLst>
                                        </p:cTn>
                                        <p:tgtEl>
                                          <p:spTgt spid="96"/>
                                        </p:tgtEl>
                                        <p:attrNameLst>
                                          <p:attrName>style.visibility</p:attrName>
                                        </p:attrNameLst>
                                      </p:cBhvr>
                                      <p:to>
                                        <p:strVal val="visible"/>
                                      </p:to>
                                    </p:set>
                                    <p:anim calcmode="lin" valueType="num">
                                      <p:cBhvr>
                                        <p:cTn id="78" dur="1000" fill="hold"/>
                                        <p:tgtEl>
                                          <p:spTgt spid="96"/>
                                        </p:tgtEl>
                                        <p:attrNameLst>
                                          <p:attrName>ppt_w</p:attrName>
                                        </p:attrNameLst>
                                      </p:cBhvr>
                                      <p:tavLst>
                                        <p:tav tm="0">
                                          <p:val>
                                            <p:strVal val="#ppt_w*0.70"/>
                                          </p:val>
                                        </p:tav>
                                        <p:tav tm="100000">
                                          <p:val>
                                            <p:strVal val="#ppt_w"/>
                                          </p:val>
                                        </p:tav>
                                      </p:tavLst>
                                    </p:anim>
                                    <p:anim calcmode="lin" valueType="num">
                                      <p:cBhvr>
                                        <p:cTn id="79" dur="1000" fill="hold"/>
                                        <p:tgtEl>
                                          <p:spTgt spid="96"/>
                                        </p:tgtEl>
                                        <p:attrNameLst>
                                          <p:attrName>ppt_h</p:attrName>
                                        </p:attrNameLst>
                                      </p:cBhvr>
                                      <p:tavLst>
                                        <p:tav tm="0">
                                          <p:val>
                                            <p:strVal val="#ppt_h"/>
                                          </p:val>
                                        </p:tav>
                                        <p:tav tm="100000">
                                          <p:val>
                                            <p:strVal val="#ppt_h"/>
                                          </p:val>
                                        </p:tav>
                                      </p:tavLst>
                                    </p:anim>
                                    <p:animEffect transition="in" filter="fade">
                                      <p:cBhvr>
                                        <p:cTn id="80" dur="1000"/>
                                        <p:tgtEl>
                                          <p:spTgt spid="96"/>
                                        </p:tgtEl>
                                      </p:cBhvr>
                                    </p:animEffect>
                                  </p:childTnLst>
                                </p:cTn>
                              </p:par>
                              <p:par>
                                <p:cTn id="81" presetID="22" presetClass="entr" presetSubtype="2" fill="hold" grpId="0" nodeType="withEffect">
                                  <p:stCondLst>
                                    <p:cond delay="2250"/>
                                  </p:stCondLst>
                                  <p:childTnLst>
                                    <p:set>
                                      <p:cBhvr>
                                        <p:cTn id="82" dur="1" fill="hold">
                                          <p:stCondLst>
                                            <p:cond delay="0"/>
                                          </p:stCondLst>
                                        </p:cTn>
                                        <p:tgtEl>
                                          <p:spTgt spid="53"/>
                                        </p:tgtEl>
                                        <p:attrNameLst>
                                          <p:attrName>style.visibility</p:attrName>
                                        </p:attrNameLst>
                                      </p:cBhvr>
                                      <p:to>
                                        <p:strVal val="visible"/>
                                      </p:to>
                                    </p:set>
                                    <p:animEffect transition="in" filter="wipe(right)">
                                      <p:cBhvr>
                                        <p:cTn id="83" dur="1000"/>
                                        <p:tgtEl>
                                          <p:spTgt spid="53"/>
                                        </p:tgtEl>
                                      </p:cBhvr>
                                    </p:animEffect>
                                  </p:childTnLst>
                                </p:cTn>
                              </p:par>
                              <p:par>
                                <p:cTn id="84" presetID="16" presetClass="entr" presetSubtype="42" fill="hold" nodeType="withEffect">
                                  <p:stCondLst>
                                    <p:cond delay="2250"/>
                                  </p:stCondLst>
                                  <p:childTnLst>
                                    <p:set>
                                      <p:cBhvr>
                                        <p:cTn id="85" dur="1" fill="hold">
                                          <p:stCondLst>
                                            <p:cond delay="0"/>
                                          </p:stCondLst>
                                        </p:cTn>
                                        <p:tgtEl>
                                          <p:spTgt spid="18"/>
                                        </p:tgtEl>
                                        <p:attrNameLst>
                                          <p:attrName>style.visibility</p:attrName>
                                        </p:attrNameLst>
                                      </p:cBhvr>
                                      <p:to>
                                        <p:strVal val="visible"/>
                                      </p:to>
                                    </p:set>
                                    <p:animEffect transition="in" filter="barn(outHorizontal)">
                                      <p:cBhvr>
                                        <p:cTn id="86" dur="1000"/>
                                        <p:tgtEl>
                                          <p:spTgt spid="18"/>
                                        </p:tgtEl>
                                      </p:cBhvr>
                                    </p:animEffect>
                                  </p:childTnLst>
                                </p:cTn>
                              </p:par>
                              <p:par>
                                <p:cTn id="87" presetID="55" presetClass="entr" presetSubtype="0" fill="hold" grpId="0" nodeType="withEffect">
                                  <p:stCondLst>
                                    <p:cond delay="2250"/>
                                  </p:stCondLst>
                                  <p:childTnLst>
                                    <p:set>
                                      <p:cBhvr>
                                        <p:cTn id="88" dur="1" fill="hold">
                                          <p:stCondLst>
                                            <p:cond delay="0"/>
                                          </p:stCondLst>
                                        </p:cTn>
                                        <p:tgtEl>
                                          <p:spTgt spid="174"/>
                                        </p:tgtEl>
                                        <p:attrNameLst>
                                          <p:attrName>style.visibility</p:attrName>
                                        </p:attrNameLst>
                                      </p:cBhvr>
                                      <p:to>
                                        <p:strVal val="visible"/>
                                      </p:to>
                                    </p:set>
                                    <p:anim calcmode="lin" valueType="num">
                                      <p:cBhvr>
                                        <p:cTn id="89" dur="1000" fill="hold"/>
                                        <p:tgtEl>
                                          <p:spTgt spid="174"/>
                                        </p:tgtEl>
                                        <p:attrNameLst>
                                          <p:attrName>ppt_w</p:attrName>
                                        </p:attrNameLst>
                                      </p:cBhvr>
                                      <p:tavLst>
                                        <p:tav tm="0">
                                          <p:val>
                                            <p:strVal val="#ppt_w*0.70"/>
                                          </p:val>
                                        </p:tav>
                                        <p:tav tm="100000">
                                          <p:val>
                                            <p:strVal val="#ppt_w"/>
                                          </p:val>
                                        </p:tav>
                                      </p:tavLst>
                                    </p:anim>
                                    <p:anim calcmode="lin" valueType="num">
                                      <p:cBhvr>
                                        <p:cTn id="90" dur="1000" fill="hold"/>
                                        <p:tgtEl>
                                          <p:spTgt spid="174"/>
                                        </p:tgtEl>
                                        <p:attrNameLst>
                                          <p:attrName>ppt_h</p:attrName>
                                        </p:attrNameLst>
                                      </p:cBhvr>
                                      <p:tavLst>
                                        <p:tav tm="0">
                                          <p:val>
                                            <p:strVal val="#ppt_h"/>
                                          </p:val>
                                        </p:tav>
                                        <p:tav tm="100000">
                                          <p:val>
                                            <p:strVal val="#ppt_h"/>
                                          </p:val>
                                        </p:tav>
                                      </p:tavLst>
                                    </p:anim>
                                    <p:animEffect transition="in" filter="fade">
                                      <p:cBhvr>
                                        <p:cTn id="91" dur="1000"/>
                                        <p:tgtEl>
                                          <p:spTgt spid="174"/>
                                        </p:tgtEl>
                                      </p:cBhvr>
                                    </p:animEffect>
                                  </p:childTnLst>
                                </p:cTn>
                              </p:par>
                              <p:par>
                                <p:cTn id="92" presetID="55" presetClass="entr" presetSubtype="0" fill="hold" grpId="0" nodeType="withEffect">
                                  <p:stCondLst>
                                    <p:cond delay="2250"/>
                                  </p:stCondLst>
                                  <p:childTnLst>
                                    <p:set>
                                      <p:cBhvr>
                                        <p:cTn id="93" dur="1" fill="hold">
                                          <p:stCondLst>
                                            <p:cond delay="0"/>
                                          </p:stCondLst>
                                        </p:cTn>
                                        <p:tgtEl>
                                          <p:spTgt spid="169"/>
                                        </p:tgtEl>
                                        <p:attrNameLst>
                                          <p:attrName>style.visibility</p:attrName>
                                        </p:attrNameLst>
                                      </p:cBhvr>
                                      <p:to>
                                        <p:strVal val="visible"/>
                                      </p:to>
                                    </p:set>
                                    <p:anim calcmode="lin" valueType="num">
                                      <p:cBhvr>
                                        <p:cTn id="94" dur="1000" fill="hold"/>
                                        <p:tgtEl>
                                          <p:spTgt spid="169"/>
                                        </p:tgtEl>
                                        <p:attrNameLst>
                                          <p:attrName>ppt_w</p:attrName>
                                        </p:attrNameLst>
                                      </p:cBhvr>
                                      <p:tavLst>
                                        <p:tav tm="0">
                                          <p:val>
                                            <p:strVal val="#ppt_w*0.70"/>
                                          </p:val>
                                        </p:tav>
                                        <p:tav tm="100000">
                                          <p:val>
                                            <p:strVal val="#ppt_w"/>
                                          </p:val>
                                        </p:tav>
                                      </p:tavLst>
                                    </p:anim>
                                    <p:anim calcmode="lin" valueType="num">
                                      <p:cBhvr>
                                        <p:cTn id="95" dur="1000" fill="hold"/>
                                        <p:tgtEl>
                                          <p:spTgt spid="169"/>
                                        </p:tgtEl>
                                        <p:attrNameLst>
                                          <p:attrName>ppt_h</p:attrName>
                                        </p:attrNameLst>
                                      </p:cBhvr>
                                      <p:tavLst>
                                        <p:tav tm="0">
                                          <p:val>
                                            <p:strVal val="#ppt_h"/>
                                          </p:val>
                                        </p:tav>
                                        <p:tav tm="100000">
                                          <p:val>
                                            <p:strVal val="#ppt_h"/>
                                          </p:val>
                                        </p:tav>
                                      </p:tavLst>
                                    </p:anim>
                                    <p:animEffect transition="in" filter="fade">
                                      <p:cBhvr>
                                        <p:cTn id="96" dur="1000"/>
                                        <p:tgtEl>
                                          <p:spTgt spid="169"/>
                                        </p:tgtEl>
                                      </p:cBhvr>
                                    </p:animEffect>
                                  </p:childTnLst>
                                </p:cTn>
                              </p:par>
                              <p:par>
                                <p:cTn id="97" presetID="55" presetClass="entr" presetSubtype="0" fill="hold" grpId="0" nodeType="withEffect">
                                  <p:stCondLst>
                                    <p:cond delay="2250"/>
                                  </p:stCondLst>
                                  <p:childTnLst>
                                    <p:set>
                                      <p:cBhvr>
                                        <p:cTn id="98" dur="1" fill="hold">
                                          <p:stCondLst>
                                            <p:cond delay="0"/>
                                          </p:stCondLst>
                                        </p:cTn>
                                        <p:tgtEl>
                                          <p:spTgt spid="164"/>
                                        </p:tgtEl>
                                        <p:attrNameLst>
                                          <p:attrName>style.visibility</p:attrName>
                                        </p:attrNameLst>
                                      </p:cBhvr>
                                      <p:to>
                                        <p:strVal val="visible"/>
                                      </p:to>
                                    </p:set>
                                    <p:anim calcmode="lin" valueType="num">
                                      <p:cBhvr>
                                        <p:cTn id="99" dur="1000" fill="hold"/>
                                        <p:tgtEl>
                                          <p:spTgt spid="164"/>
                                        </p:tgtEl>
                                        <p:attrNameLst>
                                          <p:attrName>ppt_w</p:attrName>
                                        </p:attrNameLst>
                                      </p:cBhvr>
                                      <p:tavLst>
                                        <p:tav tm="0">
                                          <p:val>
                                            <p:strVal val="#ppt_w*0.70"/>
                                          </p:val>
                                        </p:tav>
                                        <p:tav tm="100000">
                                          <p:val>
                                            <p:strVal val="#ppt_w"/>
                                          </p:val>
                                        </p:tav>
                                      </p:tavLst>
                                    </p:anim>
                                    <p:anim calcmode="lin" valueType="num">
                                      <p:cBhvr>
                                        <p:cTn id="100" dur="1000" fill="hold"/>
                                        <p:tgtEl>
                                          <p:spTgt spid="164"/>
                                        </p:tgtEl>
                                        <p:attrNameLst>
                                          <p:attrName>ppt_h</p:attrName>
                                        </p:attrNameLst>
                                      </p:cBhvr>
                                      <p:tavLst>
                                        <p:tav tm="0">
                                          <p:val>
                                            <p:strVal val="#ppt_h"/>
                                          </p:val>
                                        </p:tav>
                                        <p:tav tm="100000">
                                          <p:val>
                                            <p:strVal val="#ppt_h"/>
                                          </p:val>
                                        </p:tav>
                                      </p:tavLst>
                                    </p:anim>
                                    <p:animEffect transition="in" filter="fade">
                                      <p:cBhvr>
                                        <p:cTn id="101" dur="1000"/>
                                        <p:tgtEl>
                                          <p:spTgt spid="164"/>
                                        </p:tgtEl>
                                      </p:cBhvr>
                                    </p:animEffect>
                                  </p:childTnLst>
                                </p:cTn>
                              </p:par>
                              <p:par>
                                <p:cTn id="102" presetID="55" presetClass="entr" presetSubtype="0" fill="hold" grpId="0" nodeType="withEffect">
                                  <p:stCondLst>
                                    <p:cond delay="2250"/>
                                  </p:stCondLst>
                                  <p:childTnLst>
                                    <p:set>
                                      <p:cBhvr>
                                        <p:cTn id="103" dur="1" fill="hold">
                                          <p:stCondLst>
                                            <p:cond delay="0"/>
                                          </p:stCondLst>
                                        </p:cTn>
                                        <p:tgtEl>
                                          <p:spTgt spid="140"/>
                                        </p:tgtEl>
                                        <p:attrNameLst>
                                          <p:attrName>style.visibility</p:attrName>
                                        </p:attrNameLst>
                                      </p:cBhvr>
                                      <p:to>
                                        <p:strVal val="visible"/>
                                      </p:to>
                                    </p:set>
                                    <p:anim calcmode="lin" valueType="num">
                                      <p:cBhvr>
                                        <p:cTn id="104" dur="1000" fill="hold"/>
                                        <p:tgtEl>
                                          <p:spTgt spid="140"/>
                                        </p:tgtEl>
                                        <p:attrNameLst>
                                          <p:attrName>ppt_w</p:attrName>
                                        </p:attrNameLst>
                                      </p:cBhvr>
                                      <p:tavLst>
                                        <p:tav tm="0">
                                          <p:val>
                                            <p:strVal val="#ppt_w*0.70"/>
                                          </p:val>
                                        </p:tav>
                                        <p:tav tm="100000">
                                          <p:val>
                                            <p:strVal val="#ppt_w"/>
                                          </p:val>
                                        </p:tav>
                                      </p:tavLst>
                                    </p:anim>
                                    <p:anim calcmode="lin" valueType="num">
                                      <p:cBhvr>
                                        <p:cTn id="105" dur="1000" fill="hold"/>
                                        <p:tgtEl>
                                          <p:spTgt spid="140"/>
                                        </p:tgtEl>
                                        <p:attrNameLst>
                                          <p:attrName>ppt_h</p:attrName>
                                        </p:attrNameLst>
                                      </p:cBhvr>
                                      <p:tavLst>
                                        <p:tav tm="0">
                                          <p:val>
                                            <p:strVal val="#ppt_h"/>
                                          </p:val>
                                        </p:tav>
                                        <p:tav tm="100000">
                                          <p:val>
                                            <p:strVal val="#ppt_h"/>
                                          </p:val>
                                        </p:tav>
                                      </p:tavLst>
                                    </p:anim>
                                    <p:animEffect transition="in" filter="fade">
                                      <p:cBhvr>
                                        <p:cTn id="106" dur="1000"/>
                                        <p:tgtEl>
                                          <p:spTgt spid="140"/>
                                        </p:tgtEl>
                                      </p:cBhvr>
                                    </p:animEffect>
                                  </p:childTnLst>
                                </p:cTn>
                              </p:par>
                              <p:par>
                                <p:cTn id="107" presetID="55" presetClass="entr" presetSubtype="0" fill="hold" grpId="0" nodeType="withEffect">
                                  <p:stCondLst>
                                    <p:cond delay="2250"/>
                                  </p:stCondLst>
                                  <p:childTnLst>
                                    <p:set>
                                      <p:cBhvr>
                                        <p:cTn id="108" dur="1" fill="hold">
                                          <p:stCondLst>
                                            <p:cond delay="0"/>
                                          </p:stCondLst>
                                        </p:cTn>
                                        <p:tgtEl>
                                          <p:spTgt spid="159"/>
                                        </p:tgtEl>
                                        <p:attrNameLst>
                                          <p:attrName>style.visibility</p:attrName>
                                        </p:attrNameLst>
                                      </p:cBhvr>
                                      <p:to>
                                        <p:strVal val="visible"/>
                                      </p:to>
                                    </p:set>
                                    <p:anim calcmode="lin" valueType="num">
                                      <p:cBhvr>
                                        <p:cTn id="109" dur="1000" fill="hold"/>
                                        <p:tgtEl>
                                          <p:spTgt spid="159"/>
                                        </p:tgtEl>
                                        <p:attrNameLst>
                                          <p:attrName>ppt_w</p:attrName>
                                        </p:attrNameLst>
                                      </p:cBhvr>
                                      <p:tavLst>
                                        <p:tav tm="0">
                                          <p:val>
                                            <p:strVal val="#ppt_w*0.70"/>
                                          </p:val>
                                        </p:tav>
                                        <p:tav tm="100000">
                                          <p:val>
                                            <p:strVal val="#ppt_w"/>
                                          </p:val>
                                        </p:tav>
                                      </p:tavLst>
                                    </p:anim>
                                    <p:anim calcmode="lin" valueType="num">
                                      <p:cBhvr>
                                        <p:cTn id="110" dur="1000" fill="hold"/>
                                        <p:tgtEl>
                                          <p:spTgt spid="159"/>
                                        </p:tgtEl>
                                        <p:attrNameLst>
                                          <p:attrName>ppt_h</p:attrName>
                                        </p:attrNameLst>
                                      </p:cBhvr>
                                      <p:tavLst>
                                        <p:tav tm="0">
                                          <p:val>
                                            <p:strVal val="#ppt_h"/>
                                          </p:val>
                                        </p:tav>
                                        <p:tav tm="100000">
                                          <p:val>
                                            <p:strVal val="#ppt_h"/>
                                          </p:val>
                                        </p:tav>
                                      </p:tavLst>
                                    </p:anim>
                                    <p:animEffect transition="in" filter="fade">
                                      <p:cBhvr>
                                        <p:cTn id="111" dur="1000"/>
                                        <p:tgtEl>
                                          <p:spTgt spid="159"/>
                                        </p:tgtEl>
                                      </p:cBhvr>
                                    </p:animEffect>
                                  </p:childTnLst>
                                </p:cTn>
                              </p:par>
                              <p:par>
                                <p:cTn id="112" presetID="22" presetClass="entr" presetSubtype="2" fill="hold" grpId="0" nodeType="withEffect">
                                  <p:stCondLst>
                                    <p:cond delay="3000"/>
                                  </p:stCondLst>
                                  <p:childTnLst>
                                    <p:set>
                                      <p:cBhvr>
                                        <p:cTn id="113" dur="1" fill="hold">
                                          <p:stCondLst>
                                            <p:cond delay="0"/>
                                          </p:stCondLst>
                                        </p:cTn>
                                        <p:tgtEl>
                                          <p:spTgt spid="54"/>
                                        </p:tgtEl>
                                        <p:attrNameLst>
                                          <p:attrName>style.visibility</p:attrName>
                                        </p:attrNameLst>
                                      </p:cBhvr>
                                      <p:to>
                                        <p:strVal val="visible"/>
                                      </p:to>
                                    </p:set>
                                    <p:animEffect transition="in" filter="wipe(right)">
                                      <p:cBhvr>
                                        <p:cTn id="114" dur="1000"/>
                                        <p:tgtEl>
                                          <p:spTgt spid="54"/>
                                        </p:tgtEl>
                                      </p:cBhvr>
                                    </p:animEffect>
                                  </p:childTnLst>
                                </p:cTn>
                              </p:par>
                              <p:par>
                                <p:cTn id="115" presetID="16" presetClass="entr" presetSubtype="42" fill="hold" nodeType="withEffect">
                                  <p:stCondLst>
                                    <p:cond delay="3000"/>
                                  </p:stCondLst>
                                  <p:childTnLst>
                                    <p:set>
                                      <p:cBhvr>
                                        <p:cTn id="116" dur="1" fill="hold">
                                          <p:stCondLst>
                                            <p:cond delay="0"/>
                                          </p:stCondLst>
                                        </p:cTn>
                                        <p:tgtEl>
                                          <p:spTgt spid="21"/>
                                        </p:tgtEl>
                                        <p:attrNameLst>
                                          <p:attrName>style.visibility</p:attrName>
                                        </p:attrNameLst>
                                      </p:cBhvr>
                                      <p:to>
                                        <p:strVal val="visible"/>
                                      </p:to>
                                    </p:set>
                                    <p:animEffect transition="in" filter="barn(outHorizontal)">
                                      <p:cBhvr>
                                        <p:cTn id="117" dur="1000"/>
                                        <p:tgtEl>
                                          <p:spTgt spid="21"/>
                                        </p:tgtEl>
                                      </p:cBhvr>
                                    </p:animEffect>
                                  </p:childTnLst>
                                </p:cTn>
                              </p:par>
                              <p:par>
                                <p:cTn id="118" presetID="55" presetClass="entr" presetSubtype="0" fill="hold" grpId="0" nodeType="withEffect">
                                  <p:stCondLst>
                                    <p:cond delay="3000"/>
                                  </p:stCondLst>
                                  <p:childTnLst>
                                    <p:set>
                                      <p:cBhvr>
                                        <p:cTn id="119" dur="1" fill="hold">
                                          <p:stCondLst>
                                            <p:cond delay="0"/>
                                          </p:stCondLst>
                                        </p:cTn>
                                        <p:tgtEl>
                                          <p:spTgt spid="225"/>
                                        </p:tgtEl>
                                        <p:attrNameLst>
                                          <p:attrName>style.visibility</p:attrName>
                                        </p:attrNameLst>
                                      </p:cBhvr>
                                      <p:to>
                                        <p:strVal val="visible"/>
                                      </p:to>
                                    </p:set>
                                    <p:anim calcmode="lin" valueType="num">
                                      <p:cBhvr>
                                        <p:cTn id="120" dur="1000" fill="hold"/>
                                        <p:tgtEl>
                                          <p:spTgt spid="225"/>
                                        </p:tgtEl>
                                        <p:attrNameLst>
                                          <p:attrName>ppt_w</p:attrName>
                                        </p:attrNameLst>
                                      </p:cBhvr>
                                      <p:tavLst>
                                        <p:tav tm="0">
                                          <p:val>
                                            <p:strVal val="#ppt_w*0.70"/>
                                          </p:val>
                                        </p:tav>
                                        <p:tav tm="100000">
                                          <p:val>
                                            <p:strVal val="#ppt_w"/>
                                          </p:val>
                                        </p:tav>
                                      </p:tavLst>
                                    </p:anim>
                                    <p:anim calcmode="lin" valueType="num">
                                      <p:cBhvr>
                                        <p:cTn id="121" dur="1000" fill="hold"/>
                                        <p:tgtEl>
                                          <p:spTgt spid="225"/>
                                        </p:tgtEl>
                                        <p:attrNameLst>
                                          <p:attrName>ppt_h</p:attrName>
                                        </p:attrNameLst>
                                      </p:cBhvr>
                                      <p:tavLst>
                                        <p:tav tm="0">
                                          <p:val>
                                            <p:strVal val="#ppt_h"/>
                                          </p:val>
                                        </p:tav>
                                        <p:tav tm="100000">
                                          <p:val>
                                            <p:strVal val="#ppt_h"/>
                                          </p:val>
                                        </p:tav>
                                      </p:tavLst>
                                    </p:anim>
                                    <p:animEffect transition="in" filter="fade">
                                      <p:cBhvr>
                                        <p:cTn id="122" dur="1000"/>
                                        <p:tgtEl>
                                          <p:spTgt spid="225"/>
                                        </p:tgtEl>
                                      </p:cBhvr>
                                    </p:animEffect>
                                  </p:childTnLst>
                                </p:cTn>
                              </p:par>
                              <p:par>
                                <p:cTn id="123" presetID="55" presetClass="entr" presetSubtype="0" fill="hold" grpId="0" nodeType="withEffect">
                                  <p:stCondLst>
                                    <p:cond delay="3000"/>
                                  </p:stCondLst>
                                  <p:childTnLst>
                                    <p:set>
                                      <p:cBhvr>
                                        <p:cTn id="124" dur="1" fill="hold">
                                          <p:stCondLst>
                                            <p:cond delay="0"/>
                                          </p:stCondLst>
                                        </p:cTn>
                                        <p:tgtEl>
                                          <p:spTgt spid="220"/>
                                        </p:tgtEl>
                                        <p:attrNameLst>
                                          <p:attrName>style.visibility</p:attrName>
                                        </p:attrNameLst>
                                      </p:cBhvr>
                                      <p:to>
                                        <p:strVal val="visible"/>
                                      </p:to>
                                    </p:set>
                                    <p:anim calcmode="lin" valueType="num">
                                      <p:cBhvr>
                                        <p:cTn id="125" dur="1000" fill="hold"/>
                                        <p:tgtEl>
                                          <p:spTgt spid="220"/>
                                        </p:tgtEl>
                                        <p:attrNameLst>
                                          <p:attrName>ppt_w</p:attrName>
                                        </p:attrNameLst>
                                      </p:cBhvr>
                                      <p:tavLst>
                                        <p:tav tm="0">
                                          <p:val>
                                            <p:strVal val="#ppt_w*0.70"/>
                                          </p:val>
                                        </p:tav>
                                        <p:tav tm="100000">
                                          <p:val>
                                            <p:strVal val="#ppt_w"/>
                                          </p:val>
                                        </p:tav>
                                      </p:tavLst>
                                    </p:anim>
                                    <p:anim calcmode="lin" valueType="num">
                                      <p:cBhvr>
                                        <p:cTn id="126" dur="1000" fill="hold"/>
                                        <p:tgtEl>
                                          <p:spTgt spid="220"/>
                                        </p:tgtEl>
                                        <p:attrNameLst>
                                          <p:attrName>ppt_h</p:attrName>
                                        </p:attrNameLst>
                                      </p:cBhvr>
                                      <p:tavLst>
                                        <p:tav tm="0">
                                          <p:val>
                                            <p:strVal val="#ppt_h"/>
                                          </p:val>
                                        </p:tav>
                                        <p:tav tm="100000">
                                          <p:val>
                                            <p:strVal val="#ppt_h"/>
                                          </p:val>
                                        </p:tav>
                                      </p:tavLst>
                                    </p:anim>
                                    <p:animEffect transition="in" filter="fade">
                                      <p:cBhvr>
                                        <p:cTn id="127" dur="1000"/>
                                        <p:tgtEl>
                                          <p:spTgt spid="220"/>
                                        </p:tgtEl>
                                      </p:cBhvr>
                                    </p:animEffect>
                                  </p:childTnLst>
                                </p:cTn>
                              </p:par>
                              <p:par>
                                <p:cTn id="128" presetID="55" presetClass="entr" presetSubtype="0" fill="hold" grpId="0" nodeType="withEffect">
                                  <p:stCondLst>
                                    <p:cond delay="3000"/>
                                  </p:stCondLst>
                                  <p:childTnLst>
                                    <p:set>
                                      <p:cBhvr>
                                        <p:cTn id="129" dur="1" fill="hold">
                                          <p:stCondLst>
                                            <p:cond delay="0"/>
                                          </p:stCondLst>
                                        </p:cTn>
                                        <p:tgtEl>
                                          <p:spTgt spid="215"/>
                                        </p:tgtEl>
                                        <p:attrNameLst>
                                          <p:attrName>style.visibility</p:attrName>
                                        </p:attrNameLst>
                                      </p:cBhvr>
                                      <p:to>
                                        <p:strVal val="visible"/>
                                      </p:to>
                                    </p:set>
                                    <p:anim calcmode="lin" valueType="num">
                                      <p:cBhvr>
                                        <p:cTn id="130" dur="1000" fill="hold"/>
                                        <p:tgtEl>
                                          <p:spTgt spid="215"/>
                                        </p:tgtEl>
                                        <p:attrNameLst>
                                          <p:attrName>ppt_w</p:attrName>
                                        </p:attrNameLst>
                                      </p:cBhvr>
                                      <p:tavLst>
                                        <p:tav tm="0">
                                          <p:val>
                                            <p:strVal val="#ppt_w*0.70"/>
                                          </p:val>
                                        </p:tav>
                                        <p:tav tm="100000">
                                          <p:val>
                                            <p:strVal val="#ppt_w"/>
                                          </p:val>
                                        </p:tav>
                                      </p:tavLst>
                                    </p:anim>
                                    <p:anim calcmode="lin" valueType="num">
                                      <p:cBhvr>
                                        <p:cTn id="131" dur="1000" fill="hold"/>
                                        <p:tgtEl>
                                          <p:spTgt spid="215"/>
                                        </p:tgtEl>
                                        <p:attrNameLst>
                                          <p:attrName>ppt_h</p:attrName>
                                        </p:attrNameLst>
                                      </p:cBhvr>
                                      <p:tavLst>
                                        <p:tav tm="0">
                                          <p:val>
                                            <p:strVal val="#ppt_h"/>
                                          </p:val>
                                        </p:tav>
                                        <p:tav tm="100000">
                                          <p:val>
                                            <p:strVal val="#ppt_h"/>
                                          </p:val>
                                        </p:tav>
                                      </p:tavLst>
                                    </p:anim>
                                    <p:animEffect transition="in" filter="fade">
                                      <p:cBhvr>
                                        <p:cTn id="132" dur="1000"/>
                                        <p:tgtEl>
                                          <p:spTgt spid="215"/>
                                        </p:tgtEl>
                                      </p:cBhvr>
                                    </p:animEffect>
                                  </p:childTnLst>
                                </p:cTn>
                              </p:par>
                              <p:par>
                                <p:cTn id="133" presetID="55" presetClass="entr" presetSubtype="0" fill="hold" grpId="0" nodeType="withEffect">
                                  <p:stCondLst>
                                    <p:cond delay="3000"/>
                                  </p:stCondLst>
                                  <p:childTnLst>
                                    <p:set>
                                      <p:cBhvr>
                                        <p:cTn id="134" dur="1" fill="hold">
                                          <p:stCondLst>
                                            <p:cond delay="0"/>
                                          </p:stCondLst>
                                        </p:cTn>
                                        <p:tgtEl>
                                          <p:spTgt spid="191"/>
                                        </p:tgtEl>
                                        <p:attrNameLst>
                                          <p:attrName>style.visibility</p:attrName>
                                        </p:attrNameLst>
                                      </p:cBhvr>
                                      <p:to>
                                        <p:strVal val="visible"/>
                                      </p:to>
                                    </p:set>
                                    <p:anim calcmode="lin" valueType="num">
                                      <p:cBhvr>
                                        <p:cTn id="135" dur="1000" fill="hold"/>
                                        <p:tgtEl>
                                          <p:spTgt spid="191"/>
                                        </p:tgtEl>
                                        <p:attrNameLst>
                                          <p:attrName>ppt_w</p:attrName>
                                        </p:attrNameLst>
                                      </p:cBhvr>
                                      <p:tavLst>
                                        <p:tav tm="0">
                                          <p:val>
                                            <p:strVal val="#ppt_w*0.70"/>
                                          </p:val>
                                        </p:tav>
                                        <p:tav tm="100000">
                                          <p:val>
                                            <p:strVal val="#ppt_w"/>
                                          </p:val>
                                        </p:tav>
                                      </p:tavLst>
                                    </p:anim>
                                    <p:anim calcmode="lin" valueType="num">
                                      <p:cBhvr>
                                        <p:cTn id="136" dur="1000" fill="hold"/>
                                        <p:tgtEl>
                                          <p:spTgt spid="191"/>
                                        </p:tgtEl>
                                        <p:attrNameLst>
                                          <p:attrName>ppt_h</p:attrName>
                                        </p:attrNameLst>
                                      </p:cBhvr>
                                      <p:tavLst>
                                        <p:tav tm="0">
                                          <p:val>
                                            <p:strVal val="#ppt_h"/>
                                          </p:val>
                                        </p:tav>
                                        <p:tav tm="100000">
                                          <p:val>
                                            <p:strVal val="#ppt_h"/>
                                          </p:val>
                                        </p:tav>
                                      </p:tavLst>
                                    </p:anim>
                                    <p:animEffect transition="in" filter="fade">
                                      <p:cBhvr>
                                        <p:cTn id="137" dur="1000"/>
                                        <p:tgtEl>
                                          <p:spTgt spid="191"/>
                                        </p:tgtEl>
                                      </p:cBhvr>
                                    </p:animEffect>
                                  </p:childTnLst>
                                </p:cTn>
                              </p:par>
                              <p:par>
                                <p:cTn id="138" presetID="55" presetClass="entr" presetSubtype="0" fill="hold" grpId="0" nodeType="withEffect">
                                  <p:stCondLst>
                                    <p:cond delay="3000"/>
                                  </p:stCondLst>
                                  <p:childTnLst>
                                    <p:set>
                                      <p:cBhvr>
                                        <p:cTn id="139" dur="1" fill="hold">
                                          <p:stCondLst>
                                            <p:cond delay="0"/>
                                          </p:stCondLst>
                                        </p:cTn>
                                        <p:tgtEl>
                                          <p:spTgt spid="210"/>
                                        </p:tgtEl>
                                        <p:attrNameLst>
                                          <p:attrName>style.visibility</p:attrName>
                                        </p:attrNameLst>
                                      </p:cBhvr>
                                      <p:to>
                                        <p:strVal val="visible"/>
                                      </p:to>
                                    </p:set>
                                    <p:anim calcmode="lin" valueType="num">
                                      <p:cBhvr>
                                        <p:cTn id="140" dur="1000" fill="hold"/>
                                        <p:tgtEl>
                                          <p:spTgt spid="210"/>
                                        </p:tgtEl>
                                        <p:attrNameLst>
                                          <p:attrName>ppt_w</p:attrName>
                                        </p:attrNameLst>
                                      </p:cBhvr>
                                      <p:tavLst>
                                        <p:tav tm="0">
                                          <p:val>
                                            <p:strVal val="#ppt_w*0.70"/>
                                          </p:val>
                                        </p:tav>
                                        <p:tav tm="100000">
                                          <p:val>
                                            <p:strVal val="#ppt_w"/>
                                          </p:val>
                                        </p:tav>
                                      </p:tavLst>
                                    </p:anim>
                                    <p:anim calcmode="lin" valueType="num">
                                      <p:cBhvr>
                                        <p:cTn id="141" dur="1000" fill="hold"/>
                                        <p:tgtEl>
                                          <p:spTgt spid="210"/>
                                        </p:tgtEl>
                                        <p:attrNameLst>
                                          <p:attrName>ppt_h</p:attrName>
                                        </p:attrNameLst>
                                      </p:cBhvr>
                                      <p:tavLst>
                                        <p:tav tm="0">
                                          <p:val>
                                            <p:strVal val="#ppt_h"/>
                                          </p:val>
                                        </p:tav>
                                        <p:tav tm="100000">
                                          <p:val>
                                            <p:strVal val="#ppt_h"/>
                                          </p:val>
                                        </p:tav>
                                      </p:tavLst>
                                    </p:anim>
                                    <p:animEffect transition="in" filter="fade">
                                      <p:cBhvr>
                                        <p:cTn id="142" dur="1000"/>
                                        <p:tgtEl>
                                          <p:spTgt spid="210"/>
                                        </p:tgtEl>
                                      </p:cBhvr>
                                    </p:animEffect>
                                  </p:childTnLst>
                                </p:cTn>
                              </p:par>
                              <p:par>
                                <p:cTn id="143" presetID="16" presetClass="entr" presetSubtype="42" fill="hold" nodeType="withEffect">
                                  <p:stCondLst>
                                    <p:cond delay="3750"/>
                                  </p:stCondLst>
                                  <p:childTnLst>
                                    <p:set>
                                      <p:cBhvr>
                                        <p:cTn id="144" dur="1" fill="hold">
                                          <p:stCondLst>
                                            <p:cond delay="0"/>
                                          </p:stCondLst>
                                        </p:cTn>
                                        <p:tgtEl>
                                          <p:spTgt spid="24"/>
                                        </p:tgtEl>
                                        <p:attrNameLst>
                                          <p:attrName>style.visibility</p:attrName>
                                        </p:attrNameLst>
                                      </p:cBhvr>
                                      <p:to>
                                        <p:strVal val="visible"/>
                                      </p:to>
                                    </p:set>
                                    <p:animEffect transition="in" filter="barn(outHorizontal)">
                                      <p:cBhvr>
                                        <p:cTn id="145" dur="1000"/>
                                        <p:tgtEl>
                                          <p:spTgt spid="24"/>
                                        </p:tgtEl>
                                      </p:cBhvr>
                                    </p:animEffect>
                                  </p:childTnLst>
                                </p:cTn>
                              </p:par>
                              <p:par>
                                <p:cTn id="146" presetID="22" presetClass="entr" presetSubtype="2" fill="hold" grpId="0" nodeType="withEffect">
                                  <p:stCondLst>
                                    <p:cond delay="3750"/>
                                  </p:stCondLst>
                                  <p:childTnLst>
                                    <p:set>
                                      <p:cBhvr>
                                        <p:cTn id="147" dur="1" fill="hold">
                                          <p:stCondLst>
                                            <p:cond delay="0"/>
                                          </p:stCondLst>
                                        </p:cTn>
                                        <p:tgtEl>
                                          <p:spTgt spid="55"/>
                                        </p:tgtEl>
                                        <p:attrNameLst>
                                          <p:attrName>style.visibility</p:attrName>
                                        </p:attrNameLst>
                                      </p:cBhvr>
                                      <p:to>
                                        <p:strVal val="visible"/>
                                      </p:to>
                                    </p:set>
                                    <p:animEffect transition="in" filter="wipe(right)">
                                      <p:cBhvr>
                                        <p:cTn id="148" dur="1000"/>
                                        <p:tgtEl>
                                          <p:spTgt spid="55"/>
                                        </p:tgtEl>
                                      </p:cBhvr>
                                    </p:animEffect>
                                  </p:childTnLst>
                                </p:cTn>
                              </p:par>
                              <p:par>
                                <p:cTn id="149" presetID="55" presetClass="entr" presetSubtype="0" fill="hold" grpId="0" nodeType="withEffect">
                                  <p:stCondLst>
                                    <p:cond delay="3750"/>
                                  </p:stCondLst>
                                  <p:childTnLst>
                                    <p:set>
                                      <p:cBhvr>
                                        <p:cTn id="150" dur="1" fill="hold">
                                          <p:stCondLst>
                                            <p:cond delay="0"/>
                                          </p:stCondLst>
                                        </p:cTn>
                                        <p:tgtEl>
                                          <p:spTgt spid="276"/>
                                        </p:tgtEl>
                                        <p:attrNameLst>
                                          <p:attrName>style.visibility</p:attrName>
                                        </p:attrNameLst>
                                      </p:cBhvr>
                                      <p:to>
                                        <p:strVal val="visible"/>
                                      </p:to>
                                    </p:set>
                                    <p:anim calcmode="lin" valueType="num">
                                      <p:cBhvr>
                                        <p:cTn id="151" dur="1000" fill="hold"/>
                                        <p:tgtEl>
                                          <p:spTgt spid="276"/>
                                        </p:tgtEl>
                                        <p:attrNameLst>
                                          <p:attrName>ppt_w</p:attrName>
                                        </p:attrNameLst>
                                      </p:cBhvr>
                                      <p:tavLst>
                                        <p:tav tm="0">
                                          <p:val>
                                            <p:strVal val="#ppt_w*0.70"/>
                                          </p:val>
                                        </p:tav>
                                        <p:tav tm="100000">
                                          <p:val>
                                            <p:strVal val="#ppt_w"/>
                                          </p:val>
                                        </p:tav>
                                      </p:tavLst>
                                    </p:anim>
                                    <p:anim calcmode="lin" valueType="num">
                                      <p:cBhvr>
                                        <p:cTn id="152" dur="1000" fill="hold"/>
                                        <p:tgtEl>
                                          <p:spTgt spid="276"/>
                                        </p:tgtEl>
                                        <p:attrNameLst>
                                          <p:attrName>ppt_h</p:attrName>
                                        </p:attrNameLst>
                                      </p:cBhvr>
                                      <p:tavLst>
                                        <p:tav tm="0">
                                          <p:val>
                                            <p:strVal val="#ppt_h"/>
                                          </p:val>
                                        </p:tav>
                                        <p:tav tm="100000">
                                          <p:val>
                                            <p:strVal val="#ppt_h"/>
                                          </p:val>
                                        </p:tav>
                                      </p:tavLst>
                                    </p:anim>
                                    <p:animEffect transition="in" filter="fade">
                                      <p:cBhvr>
                                        <p:cTn id="153" dur="1000"/>
                                        <p:tgtEl>
                                          <p:spTgt spid="276"/>
                                        </p:tgtEl>
                                      </p:cBhvr>
                                    </p:animEffect>
                                  </p:childTnLst>
                                </p:cTn>
                              </p:par>
                              <p:par>
                                <p:cTn id="154" presetID="55" presetClass="entr" presetSubtype="0" fill="hold" grpId="0" nodeType="withEffect">
                                  <p:stCondLst>
                                    <p:cond delay="3750"/>
                                  </p:stCondLst>
                                  <p:childTnLst>
                                    <p:set>
                                      <p:cBhvr>
                                        <p:cTn id="155" dur="1" fill="hold">
                                          <p:stCondLst>
                                            <p:cond delay="0"/>
                                          </p:stCondLst>
                                        </p:cTn>
                                        <p:tgtEl>
                                          <p:spTgt spid="252"/>
                                        </p:tgtEl>
                                        <p:attrNameLst>
                                          <p:attrName>style.visibility</p:attrName>
                                        </p:attrNameLst>
                                      </p:cBhvr>
                                      <p:to>
                                        <p:strVal val="visible"/>
                                      </p:to>
                                    </p:set>
                                    <p:anim calcmode="lin" valueType="num">
                                      <p:cBhvr>
                                        <p:cTn id="156" dur="1000" fill="hold"/>
                                        <p:tgtEl>
                                          <p:spTgt spid="252"/>
                                        </p:tgtEl>
                                        <p:attrNameLst>
                                          <p:attrName>ppt_w</p:attrName>
                                        </p:attrNameLst>
                                      </p:cBhvr>
                                      <p:tavLst>
                                        <p:tav tm="0">
                                          <p:val>
                                            <p:strVal val="#ppt_w*0.70"/>
                                          </p:val>
                                        </p:tav>
                                        <p:tav tm="100000">
                                          <p:val>
                                            <p:strVal val="#ppt_w"/>
                                          </p:val>
                                        </p:tav>
                                      </p:tavLst>
                                    </p:anim>
                                    <p:anim calcmode="lin" valueType="num">
                                      <p:cBhvr>
                                        <p:cTn id="157" dur="1000" fill="hold"/>
                                        <p:tgtEl>
                                          <p:spTgt spid="252"/>
                                        </p:tgtEl>
                                        <p:attrNameLst>
                                          <p:attrName>ppt_h</p:attrName>
                                        </p:attrNameLst>
                                      </p:cBhvr>
                                      <p:tavLst>
                                        <p:tav tm="0">
                                          <p:val>
                                            <p:strVal val="#ppt_h"/>
                                          </p:val>
                                        </p:tav>
                                        <p:tav tm="100000">
                                          <p:val>
                                            <p:strVal val="#ppt_h"/>
                                          </p:val>
                                        </p:tav>
                                      </p:tavLst>
                                    </p:anim>
                                    <p:animEffect transition="in" filter="fade">
                                      <p:cBhvr>
                                        <p:cTn id="158" dur="1000"/>
                                        <p:tgtEl>
                                          <p:spTgt spid="252"/>
                                        </p:tgtEl>
                                      </p:cBhvr>
                                    </p:animEffect>
                                  </p:childTnLst>
                                </p:cTn>
                              </p:par>
                              <p:par>
                                <p:cTn id="159" presetID="55" presetClass="entr" presetSubtype="0" fill="hold" grpId="0" nodeType="withEffect">
                                  <p:stCondLst>
                                    <p:cond delay="3750"/>
                                  </p:stCondLst>
                                  <p:childTnLst>
                                    <p:set>
                                      <p:cBhvr>
                                        <p:cTn id="160" dur="1" fill="hold">
                                          <p:stCondLst>
                                            <p:cond delay="0"/>
                                          </p:stCondLst>
                                        </p:cTn>
                                        <p:tgtEl>
                                          <p:spTgt spid="271"/>
                                        </p:tgtEl>
                                        <p:attrNameLst>
                                          <p:attrName>style.visibility</p:attrName>
                                        </p:attrNameLst>
                                      </p:cBhvr>
                                      <p:to>
                                        <p:strVal val="visible"/>
                                      </p:to>
                                    </p:set>
                                    <p:anim calcmode="lin" valueType="num">
                                      <p:cBhvr>
                                        <p:cTn id="161" dur="1000" fill="hold"/>
                                        <p:tgtEl>
                                          <p:spTgt spid="271"/>
                                        </p:tgtEl>
                                        <p:attrNameLst>
                                          <p:attrName>ppt_w</p:attrName>
                                        </p:attrNameLst>
                                      </p:cBhvr>
                                      <p:tavLst>
                                        <p:tav tm="0">
                                          <p:val>
                                            <p:strVal val="#ppt_w*0.70"/>
                                          </p:val>
                                        </p:tav>
                                        <p:tav tm="100000">
                                          <p:val>
                                            <p:strVal val="#ppt_w"/>
                                          </p:val>
                                        </p:tav>
                                      </p:tavLst>
                                    </p:anim>
                                    <p:anim calcmode="lin" valueType="num">
                                      <p:cBhvr>
                                        <p:cTn id="162" dur="1000" fill="hold"/>
                                        <p:tgtEl>
                                          <p:spTgt spid="271"/>
                                        </p:tgtEl>
                                        <p:attrNameLst>
                                          <p:attrName>ppt_h</p:attrName>
                                        </p:attrNameLst>
                                      </p:cBhvr>
                                      <p:tavLst>
                                        <p:tav tm="0">
                                          <p:val>
                                            <p:strVal val="#ppt_h"/>
                                          </p:val>
                                        </p:tav>
                                        <p:tav tm="100000">
                                          <p:val>
                                            <p:strVal val="#ppt_h"/>
                                          </p:val>
                                        </p:tav>
                                      </p:tavLst>
                                    </p:anim>
                                    <p:animEffect transition="in" filter="fade">
                                      <p:cBhvr>
                                        <p:cTn id="163" dur="1000"/>
                                        <p:tgtEl>
                                          <p:spTgt spid="271"/>
                                        </p:tgtEl>
                                      </p:cBhvr>
                                    </p:animEffect>
                                  </p:childTnLst>
                                </p:cTn>
                              </p:par>
                              <p:par>
                                <p:cTn id="164" presetID="55" presetClass="entr" presetSubtype="0" fill="hold" grpId="0" nodeType="withEffect">
                                  <p:stCondLst>
                                    <p:cond delay="3750"/>
                                  </p:stCondLst>
                                  <p:childTnLst>
                                    <p:set>
                                      <p:cBhvr>
                                        <p:cTn id="165" dur="1" fill="hold">
                                          <p:stCondLst>
                                            <p:cond delay="0"/>
                                          </p:stCondLst>
                                        </p:cTn>
                                        <p:tgtEl>
                                          <p:spTgt spid="247"/>
                                        </p:tgtEl>
                                        <p:attrNameLst>
                                          <p:attrName>style.visibility</p:attrName>
                                        </p:attrNameLst>
                                      </p:cBhvr>
                                      <p:to>
                                        <p:strVal val="visible"/>
                                      </p:to>
                                    </p:set>
                                    <p:anim calcmode="lin" valueType="num">
                                      <p:cBhvr>
                                        <p:cTn id="166" dur="1000" fill="hold"/>
                                        <p:tgtEl>
                                          <p:spTgt spid="247"/>
                                        </p:tgtEl>
                                        <p:attrNameLst>
                                          <p:attrName>ppt_w</p:attrName>
                                        </p:attrNameLst>
                                      </p:cBhvr>
                                      <p:tavLst>
                                        <p:tav tm="0">
                                          <p:val>
                                            <p:strVal val="#ppt_w*0.70"/>
                                          </p:val>
                                        </p:tav>
                                        <p:tav tm="100000">
                                          <p:val>
                                            <p:strVal val="#ppt_w"/>
                                          </p:val>
                                        </p:tav>
                                      </p:tavLst>
                                    </p:anim>
                                    <p:anim calcmode="lin" valueType="num">
                                      <p:cBhvr>
                                        <p:cTn id="167" dur="1000" fill="hold"/>
                                        <p:tgtEl>
                                          <p:spTgt spid="247"/>
                                        </p:tgtEl>
                                        <p:attrNameLst>
                                          <p:attrName>ppt_h</p:attrName>
                                        </p:attrNameLst>
                                      </p:cBhvr>
                                      <p:tavLst>
                                        <p:tav tm="0">
                                          <p:val>
                                            <p:strVal val="#ppt_h"/>
                                          </p:val>
                                        </p:tav>
                                        <p:tav tm="100000">
                                          <p:val>
                                            <p:strVal val="#ppt_h"/>
                                          </p:val>
                                        </p:tav>
                                      </p:tavLst>
                                    </p:anim>
                                    <p:animEffect transition="in" filter="fade">
                                      <p:cBhvr>
                                        <p:cTn id="168" dur="1000"/>
                                        <p:tgtEl>
                                          <p:spTgt spid="247"/>
                                        </p:tgtEl>
                                      </p:cBhvr>
                                    </p:animEffect>
                                  </p:childTnLst>
                                </p:cTn>
                              </p:par>
                              <p:par>
                                <p:cTn id="169" presetID="55" presetClass="entr" presetSubtype="0" fill="hold" grpId="0" nodeType="withEffect">
                                  <p:stCondLst>
                                    <p:cond delay="3750"/>
                                  </p:stCondLst>
                                  <p:childTnLst>
                                    <p:set>
                                      <p:cBhvr>
                                        <p:cTn id="170" dur="1" fill="hold">
                                          <p:stCondLst>
                                            <p:cond delay="0"/>
                                          </p:stCondLst>
                                        </p:cTn>
                                        <p:tgtEl>
                                          <p:spTgt spid="266"/>
                                        </p:tgtEl>
                                        <p:attrNameLst>
                                          <p:attrName>style.visibility</p:attrName>
                                        </p:attrNameLst>
                                      </p:cBhvr>
                                      <p:to>
                                        <p:strVal val="visible"/>
                                      </p:to>
                                    </p:set>
                                    <p:anim calcmode="lin" valueType="num">
                                      <p:cBhvr>
                                        <p:cTn id="171" dur="1000" fill="hold"/>
                                        <p:tgtEl>
                                          <p:spTgt spid="266"/>
                                        </p:tgtEl>
                                        <p:attrNameLst>
                                          <p:attrName>ppt_w</p:attrName>
                                        </p:attrNameLst>
                                      </p:cBhvr>
                                      <p:tavLst>
                                        <p:tav tm="0">
                                          <p:val>
                                            <p:strVal val="#ppt_w*0.70"/>
                                          </p:val>
                                        </p:tav>
                                        <p:tav tm="100000">
                                          <p:val>
                                            <p:strVal val="#ppt_w"/>
                                          </p:val>
                                        </p:tav>
                                      </p:tavLst>
                                    </p:anim>
                                    <p:anim calcmode="lin" valueType="num">
                                      <p:cBhvr>
                                        <p:cTn id="172" dur="1000" fill="hold"/>
                                        <p:tgtEl>
                                          <p:spTgt spid="266"/>
                                        </p:tgtEl>
                                        <p:attrNameLst>
                                          <p:attrName>ppt_h</p:attrName>
                                        </p:attrNameLst>
                                      </p:cBhvr>
                                      <p:tavLst>
                                        <p:tav tm="0">
                                          <p:val>
                                            <p:strVal val="#ppt_h"/>
                                          </p:val>
                                        </p:tav>
                                        <p:tav tm="100000">
                                          <p:val>
                                            <p:strVal val="#ppt_h"/>
                                          </p:val>
                                        </p:tav>
                                      </p:tavLst>
                                    </p:anim>
                                    <p:animEffect transition="in" filter="fade">
                                      <p:cBhvr>
                                        <p:cTn id="173" dur="1000"/>
                                        <p:tgtEl>
                                          <p:spTgt spid="266"/>
                                        </p:tgtEl>
                                      </p:cBhvr>
                                    </p:animEffect>
                                  </p:childTnLst>
                                </p:cTn>
                              </p:par>
                              <p:par>
                                <p:cTn id="174" presetID="55" presetClass="entr" presetSubtype="0" fill="hold" grpId="0" nodeType="withEffect">
                                  <p:stCondLst>
                                    <p:cond delay="3750"/>
                                  </p:stCondLst>
                                  <p:childTnLst>
                                    <p:set>
                                      <p:cBhvr>
                                        <p:cTn id="175" dur="1" fill="hold">
                                          <p:stCondLst>
                                            <p:cond delay="0"/>
                                          </p:stCondLst>
                                        </p:cTn>
                                        <p:tgtEl>
                                          <p:spTgt spid="261"/>
                                        </p:tgtEl>
                                        <p:attrNameLst>
                                          <p:attrName>style.visibility</p:attrName>
                                        </p:attrNameLst>
                                      </p:cBhvr>
                                      <p:to>
                                        <p:strVal val="visible"/>
                                      </p:to>
                                    </p:set>
                                    <p:anim calcmode="lin" valueType="num">
                                      <p:cBhvr>
                                        <p:cTn id="176" dur="1000" fill="hold"/>
                                        <p:tgtEl>
                                          <p:spTgt spid="261"/>
                                        </p:tgtEl>
                                        <p:attrNameLst>
                                          <p:attrName>ppt_w</p:attrName>
                                        </p:attrNameLst>
                                      </p:cBhvr>
                                      <p:tavLst>
                                        <p:tav tm="0">
                                          <p:val>
                                            <p:strVal val="#ppt_w*0.70"/>
                                          </p:val>
                                        </p:tav>
                                        <p:tav tm="100000">
                                          <p:val>
                                            <p:strVal val="#ppt_w"/>
                                          </p:val>
                                        </p:tav>
                                      </p:tavLst>
                                    </p:anim>
                                    <p:anim calcmode="lin" valueType="num">
                                      <p:cBhvr>
                                        <p:cTn id="177" dur="1000" fill="hold"/>
                                        <p:tgtEl>
                                          <p:spTgt spid="261"/>
                                        </p:tgtEl>
                                        <p:attrNameLst>
                                          <p:attrName>ppt_h</p:attrName>
                                        </p:attrNameLst>
                                      </p:cBhvr>
                                      <p:tavLst>
                                        <p:tav tm="0">
                                          <p:val>
                                            <p:strVal val="#ppt_h"/>
                                          </p:val>
                                        </p:tav>
                                        <p:tav tm="100000">
                                          <p:val>
                                            <p:strVal val="#ppt_h"/>
                                          </p:val>
                                        </p:tav>
                                      </p:tavLst>
                                    </p:anim>
                                    <p:animEffect transition="in" filter="fade">
                                      <p:cBhvr>
                                        <p:cTn id="178" dur="1000"/>
                                        <p:tgtEl>
                                          <p:spTgt spid="261"/>
                                        </p:tgtEl>
                                      </p:cBhvr>
                                    </p:animEffect>
                                  </p:childTnLst>
                                </p:cTn>
                              </p:par>
                              <p:par>
                                <p:cTn id="179" presetID="22" presetClass="entr" presetSubtype="8" fill="hold" nodeType="withEffect">
                                  <p:stCondLst>
                                    <p:cond delay="4500"/>
                                  </p:stCondLst>
                                  <p:childTnLst>
                                    <p:set>
                                      <p:cBhvr>
                                        <p:cTn id="180" dur="1" fill="hold">
                                          <p:stCondLst>
                                            <p:cond delay="0"/>
                                          </p:stCondLst>
                                        </p:cTn>
                                        <p:tgtEl>
                                          <p:spTgt spid="37"/>
                                        </p:tgtEl>
                                        <p:attrNameLst>
                                          <p:attrName>style.visibility</p:attrName>
                                        </p:attrNameLst>
                                      </p:cBhvr>
                                      <p:to>
                                        <p:strVal val="visible"/>
                                      </p:to>
                                    </p:set>
                                    <p:animEffect transition="in" filter="wipe(left)">
                                      <p:cBhvr>
                                        <p:cTn id="181" dur="1000"/>
                                        <p:tgtEl>
                                          <p:spTgt spid="37"/>
                                        </p:tgtEl>
                                      </p:cBhvr>
                                    </p:animEffect>
                                  </p:childTnLst>
                                </p:cTn>
                              </p:par>
                              <p:par>
                                <p:cTn id="182" presetID="22" presetClass="entr" presetSubtype="8" fill="hold" nodeType="withEffect">
                                  <p:stCondLst>
                                    <p:cond delay="4500"/>
                                  </p:stCondLst>
                                  <p:childTnLst>
                                    <p:set>
                                      <p:cBhvr>
                                        <p:cTn id="183" dur="1" fill="hold">
                                          <p:stCondLst>
                                            <p:cond delay="0"/>
                                          </p:stCondLst>
                                        </p:cTn>
                                        <p:tgtEl>
                                          <p:spTgt spid="19"/>
                                        </p:tgtEl>
                                        <p:attrNameLst>
                                          <p:attrName>style.visibility</p:attrName>
                                        </p:attrNameLst>
                                      </p:cBhvr>
                                      <p:to>
                                        <p:strVal val="visible"/>
                                      </p:to>
                                    </p:set>
                                    <p:animEffect transition="in" filter="wipe(left)">
                                      <p:cBhvr>
                                        <p:cTn id="184" dur="1000"/>
                                        <p:tgtEl>
                                          <p:spTgt spid="19"/>
                                        </p:tgtEl>
                                      </p:cBhvr>
                                    </p:animEffect>
                                  </p:childTnLst>
                                </p:cTn>
                              </p:par>
                              <p:par>
                                <p:cTn id="185" presetID="22" presetClass="entr" presetSubtype="8" fill="hold" nodeType="withEffect">
                                  <p:stCondLst>
                                    <p:cond delay="4500"/>
                                  </p:stCondLst>
                                  <p:childTnLst>
                                    <p:set>
                                      <p:cBhvr>
                                        <p:cTn id="186" dur="1" fill="hold">
                                          <p:stCondLst>
                                            <p:cond delay="0"/>
                                          </p:stCondLst>
                                        </p:cTn>
                                        <p:tgtEl>
                                          <p:spTgt spid="10"/>
                                        </p:tgtEl>
                                        <p:attrNameLst>
                                          <p:attrName>style.visibility</p:attrName>
                                        </p:attrNameLst>
                                      </p:cBhvr>
                                      <p:to>
                                        <p:strVal val="visible"/>
                                      </p:to>
                                    </p:set>
                                    <p:animEffect transition="in" filter="wipe(left)">
                                      <p:cBhvr>
                                        <p:cTn id="187" dur="1000"/>
                                        <p:tgtEl>
                                          <p:spTgt spid="10"/>
                                        </p:tgtEl>
                                      </p:cBhvr>
                                    </p:animEffect>
                                  </p:childTnLst>
                                </p:cTn>
                              </p:par>
                              <p:par>
                                <p:cTn id="188" presetID="22" presetClass="entr" presetSubtype="8" fill="hold" nodeType="withEffect">
                                  <p:stCondLst>
                                    <p:cond delay="4500"/>
                                  </p:stCondLst>
                                  <p:childTnLst>
                                    <p:set>
                                      <p:cBhvr>
                                        <p:cTn id="189" dur="1" fill="hold">
                                          <p:stCondLst>
                                            <p:cond delay="0"/>
                                          </p:stCondLst>
                                        </p:cTn>
                                        <p:tgtEl>
                                          <p:spTgt spid="20"/>
                                        </p:tgtEl>
                                        <p:attrNameLst>
                                          <p:attrName>style.visibility</p:attrName>
                                        </p:attrNameLst>
                                      </p:cBhvr>
                                      <p:to>
                                        <p:strVal val="visible"/>
                                      </p:to>
                                    </p:set>
                                    <p:animEffect transition="in" filter="wipe(left)">
                                      <p:cBhvr>
                                        <p:cTn id="190" dur="1000"/>
                                        <p:tgtEl>
                                          <p:spTgt spid="20"/>
                                        </p:tgtEl>
                                      </p:cBhvr>
                                    </p:animEffect>
                                  </p:childTnLst>
                                </p:cTn>
                              </p:par>
                              <p:par>
                                <p:cTn id="191" presetID="22" presetClass="entr" presetSubtype="8" fill="hold" nodeType="withEffect">
                                  <p:stCondLst>
                                    <p:cond delay="4500"/>
                                  </p:stCondLst>
                                  <p:childTnLst>
                                    <p:set>
                                      <p:cBhvr>
                                        <p:cTn id="192" dur="1" fill="hold">
                                          <p:stCondLst>
                                            <p:cond delay="0"/>
                                          </p:stCondLst>
                                        </p:cTn>
                                        <p:tgtEl>
                                          <p:spTgt spid="23"/>
                                        </p:tgtEl>
                                        <p:attrNameLst>
                                          <p:attrName>style.visibility</p:attrName>
                                        </p:attrNameLst>
                                      </p:cBhvr>
                                      <p:to>
                                        <p:strVal val="visible"/>
                                      </p:to>
                                    </p:set>
                                    <p:animEffect transition="in" filter="wipe(left)">
                                      <p:cBhvr>
                                        <p:cTn id="193" dur="1000"/>
                                        <p:tgtEl>
                                          <p:spTgt spid="23"/>
                                        </p:tgtEl>
                                      </p:cBhvr>
                                    </p:animEffect>
                                  </p:childTnLst>
                                </p:cTn>
                              </p:par>
                              <p:par>
                                <p:cTn id="194" presetID="22" presetClass="entr" presetSubtype="8" fill="hold" nodeType="withEffect">
                                  <p:stCondLst>
                                    <p:cond delay="4500"/>
                                  </p:stCondLst>
                                  <p:childTnLst>
                                    <p:set>
                                      <p:cBhvr>
                                        <p:cTn id="195" dur="1" fill="hold">
                                          <p:stCondLst>
                                            <p:cond delay="0"/>
                                          </p:stCondLst>
                                        </p:cTn>
                                        <p:tgtEl>
                                          <p:spTgt spid="27"/>
                                        </p:tgtEl>
                                        <p:attrNameLst>
                                          <p:attrName>style.visibility</p:attrName>
                                        </p:attrNameLst>
                                      </p:cBhvr>
                                      <p:to>
                                        <p:strVal val="visible"/>
                                      </p:to>
                                    </p:set>
                                    <p:animEffect transition="in" filter="wipe(left)">
                                      <p:cBhvr>
                                        <p:cTn id="196" dur="1000"/>
                                        <p:tgtEl>
                                          <p:spTgt spid="27"/>
                                        </p:tgtEl>
                                      </p:cBhvr>
                                    </p:animEffect>
                                  </p:childTnLst>
                                </p:cTn>
                              </p:par>
                              <p:par>
                                <p:cTn id="197" presetID="22" presetClass="entr" presetSubtype="8" fill="hold" nodeType="withEffect">
                                  <p:stCondLst>
                                    <p:cond delay="4500"/>
                                  </p:stCondLst>
                                  <p:childTnLst>
                                    <p:set>
                                      <p:cBhvr>
                                        <p:cTn id="198" dur="1" fill="hold">
                                          <p:stCondLst>
                                            <p:cond delay="0"/>
                                          </p:stCondLst>
                                        </p:cTn>
                                        <p:tgtEl>
                                          <p:spTgt spid="32"/>
                                        </p:tgtEl>
                                        <p:attrNameLst>
                                          <p:attrName>style.visibility</p:attrName>
                                        </p:attrNameLst>
                                      </p:cBhvr>
                                      <p:to>
                                        <p:strVal val="visible"/>
                                      </p:to>
                                    </p:set>
                                    <p:animEffect transition="in" filter="wipe(left)">
                                      <p:cBhvr>
                                        <p:cTn id="199" dur="1000"/>
                                        <p:tgtEl>
                                          <p:spTgt spid="32"/>
                                        </p:tgtEl>
                                      </p:cBhvr>
                                    </p:animEffect>
                                  </p:childTnLst>
                                </p:cTn>
                              </p:par>
                              <p:par>
                                <p:cTn id="200" presetID="22" presetClass="entr" presetSubtype="8" fill="hold" nodeType="withEffect">
                                  <p:stCondLst>
                                    <p:cond delay="4500"/>
                                  </p:stCondLst>
                                  <p:childTnLst>
                                    <p:set>
                                      <p:cBhvr>
                                        <p:cTn id="201" dur="1" fill="hold">
                                          <p:stCondLst>
                                            <p:cond delay="0"/>
                                          </p:stCondLst>
                                        </p:cTn>
                                        <p:tgtEl>
                                          <p:spTgt spid="25"/>
                                        </p:tgtEl>
                                        <p:attrNameLst>
                                          <p:attrName>style.visibility</p:attrName>
                                        </p:attrNameLst>
                                      </p:cBhvr>
                                      <p:to>
                                        <p:strVal val="visible"/>
                                      </p:to>
                                    </p:set>
                                    <p:animEffect transition="in" filter="wipe(left)">
                                      <p:cBhvr>
                                        <p:cTn id="202" dur="1000"/>
                                        <p:tgtEl>
                                          <p:spTgt spid="25"/>
                                        </p:tgtEl>
                                      </p:cBhvr>
                                    </p:animEffect>
                                  </p:childTnLst>
                                </p:cTn>
                              </p:par>
                              <p:par>
                                <p:cTn id="203" presetID="22" presetClass="entr" presetSubtype="8" fill="hold" nodeType="withEffect">
                                  <p:stCondLst>
                                    <p:cond delay="4500"/>
                                  </p:stCondLst>
                                  <p:childTnLst>
                                    <p:set>
                                      <p:cBhvr>
                                        <p:cTn id="204" dur="1" fill="hold">
                                          <p:stCondLst>
                                            <p:cond delay="0"/>
                                          </p:stCondLst>
                                        </p:cTn>
                                        <p:tgtEl>
                                          <p:spTgt spid="22"/>
                                        </p:tgtEl>
                                        <p:attrNameLst>
                                          <p:attrName>style.visibility</p:attrName>
                                        </p:attrNameLst>
                                      </p:cBhvr>
                                      <p:to>
                                        <p:strVal val="visible"/>
                                      </p:to>
                                    </p:set>
                                    <p:animEffect transition="in" filter="wipe(left)">
                                      <p:cBhvr>
                                        <p:cTn id="205" dur="1000"/>
                                        <p:tgtEl>
                                          <p:spTgt spid="22"/>
                                        </p:tgtEl>
                                      </p:cBhvr>
                                    </p:animEffect>
                                  </p:childTnLst>
                                </p:cTn>
                              </p:par>
                              <p:par>
                                <p:cTn id="206" presetID="22" presetClass="entr" presetSubtype="8" fill="hold" nodeType="withEffect">
                                  <p:stCondLst>
                                    <p:cond delay="4500"/>
                                  </p:stCondLst>
                                  <p:childTnLst>
                                    <p:set>
                                      <p:cBhvr>
                                        <p:cTn id="207" dur="1" fill="hold">
                                          <p:stCondLst>
                                            <p:cond delay="0"/>
                                          </p:stCondLst>
                                        </p:cTn>
                                        <p:tgtEl>
                                          <p:spTgt spid="16"/>
                                        </p:tgtEl>
                                        <p:attrNameLst>
                                          <p:attrName>style.visibility</p:attrName>
                                        </p:attrNameLst>
                                      </p:cBhvr>
                                      <p:to>
                                        <p:strVal val="visible"/>
                                      </p:to>
                                    </p:set>
                                    <p:animEffect transition="in" filter="wipe(left)">
                                      <p:cBhvr>
                                        <p:cTn id="208" dur="1000"/>
                                        <p:tgtEl>
                                          <p:spTgt spid="16"/>
                                        </p:tgtEl>
                                      </p:cBhvr>
                                    </p:animEffect>
                                  </p:childTnLst>
                                </p:cTn>
                              </p:par>
                              <p:par>
                                <p:cTn id="209" presetID="22" presetClass="entr" presetSubtype="8" fill="hold" nodeType="withEffect">
                                  <p:stCondLst>
                                    <p:cond delay="4500"/>
                                  </p:stCondLst>
                                  <p:childTnLst>
                                    <p:set>
                                      <p:cBhvr>
                                        <p:cTn id="210" dur="1" fill="hold">
                                          <p:stCondLst>
                                            <p:cond delay="0"/>
                                          </p:stCondLst>
                                        </p:cTn>
                                        <p:tgtEl>
                                          <p:spTgt spid="15"/>
                                        </p:tgtEl>
                                        <p:attrNameLst>
                                          <p:attrName>style.visibility</p:attrName>
                                        </p:attrNameLst>
                                      </p:cBhvr>
                                      <p:to>
                                        <p:strVal val="visible"/>
                                      </p:to>
                                    </p:set>
                                    <p:animEffect transition="in" filter="wipe(left)">
                                      <p:cBhvr>
                                        <p:cTn id="211" dur="1000"/>
                                        <p:tgtEl>
                                          <p:spTgt spid="15"/>
                                        </p:tgtEl>
                                      </p:cBhvr>
                                    </p:animEffect>
                                  </p:childTnLst>
                                </p:cTn>
                              </p:par>
                              <p:par>
                                <p:cTn id="212" presetID="22" presetClass="entr" presetSubtype="8" fill="hold" nodeType="withEffect">
                                  <p:stCondLst>
                                    <p:cond delay="4500"/>
                                  </p:stCondLst>
                                  <p:childTnLst>
                                    <p:set>
                                      <p:cBhvr>
                                        <p:cTn id="213" dur="1" fill="hold">
                                          <p:stCondLst>
                                            <p:cond delay="0"/>
                                          </p:stCondLst>
                                        </p:cTn>
                                        <p:tgtEl>
                                          <p:spTgt spid="13"/>
                                        </p:tgtEl>
                                        <p:attrNameLst>
                                          <p:attrName>style.visibility</p:attrName>
                                        </p:attrNameLst>
                                      </p:cBhvr>
                                      <p:to>
                                        <p:strVal val="visible"/>
                                      </p:to>
                                    </p:set>
                                    <p:animEffect transition="in" filter="wipe(left)">
                                      <p:cBhvr>
                                        <p:cTn id="214" dur="1000"/>
                                        <p:tgtEl>
                                          <p:spTgt spid="13"/>
                                        </p:tgtEl>
                                      </p:cBhvr>
                                    </p:animEffect>
                                  </p:childTnLst>
                                </p:cTn>
                              </p:par>
                              <p:par>
                                <p:cTn id="215" presetID="22" presetClass="entr" presetSubtype="8" fill="hold" nodeType="withEffect">
                                  <p:stCondLst>
                                    <p:cond delay="4500"/>
                                  </p:stCondLst>
                                  <p:childTnLst>
                                    <p:set>
                                      <p:cBhvr>
                                        <p:cTn id="216" dur="1" fill="hold">
                                          <p:stCondLst>
                                            <p:cond delay="0"/>
                                          </p:stCondLst>
                                        </p:cTn>
                                        <p:tgtEl>
                                          <p:spTgt spid="12"/>
                                        </p:tgtEl>
                                        <p:attrNameLst>
                                          <p:attrName>style.visibility</p:attrName>
                                        </p:attrNameLst>
                                      </p:cBhvr>
                                      <p:to>
                                        <p:strVal val="visible"/>
                                      </p:to>
                                    </p:set>
                                    <p:animEffect transition="in" filter="wipe(left)">
                                      <p:cBhvr>
                                        <p:cTn id="217" dur="1000"/>
                                        <p:tgtEl>
                                          <p:spTgt spid="12"/>
                                        </p:tgtEl>
                                      </p:cBhvr>
                                    </p:animEffect>
                                  </p:childTnLst>
                                </p:cTn>
                              </p:par>
                              <p:par>
                                <p:cTn id="218" presetID="22" presetClass="entr" presetSubtype="8" fill="hold" nodeType="withEffect">
                                  <p:stCondLst>
                                    <p:cond delay="4500"/>
                                  </p:stCondLst>
                                  <p:childTnLst>
                                    <p:set>
                                      <p:cBhvr>
                                        <p:cTn id="219" dur="1" fill="hold">
                                          <p:stCondLst>
                                            <p:cond delay="0"/>
                                          </p:stCondLst>
                                        </p:cTn>
                                        <p:tgtEl>
                                          <p:spTgt spid="17"/>
                                        </p:tgtEl>
                                        <p:attrNameLst>
                                          <p:attrName>style.visibility</p:attrName>
                                        </p:attrNameLst>
                                      </p:cBhvr>
                                      <p:to>
                                        <p:strVal val="visible"/>
                                      </p:to>
                                    </p:set>
                                    <p:animEffect transition="in" filter="wipe(left)">
                                      <p:cBhvr>
                                        <p:cTn id="220"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47" grpId="0"/>
      <p:bldP spid="48" grpId="0"/>
      <p:bldP spid="49" grpId="0"/>
      <p:bldP spid="50" grpId="0"/>
      <p:bldP spid="52" grpId="0"/>
      <p:bldP spid="53" grpId="0"/>
      <p:bldP spid="54" grpId="0"/>
      <p:bldP spid="55" grpId="0"/>
      <p:bldP spid="90" grpId="0" animBg="1"/>
      <p:bldP spid="96" grpId="0" animBg="1"/>
      <p:bldP spid="57" grpId="0" animBg="1"/>
      <p:bldP spid="122" grpId="0" animBg="1"/>
      <p:bldP spid="174" grpId="0" animBg="1"/>
      <p:bldP spid="169" grpId="0" animBg="1"/>
      <p:bldP spid="159" grpId="0" animBg="1"/>
      <p:bldP spid="164" grpId="0" animBg="1"/>
      <p:bldP spid="140" grpId="0" animBg="1"/>
      <p:bldP spid="225" grpId="0" animBg="1"/>
      <p:bldP spid="220" grpId="0" animBg="1"/>
      <p:bldP spid="215" grpId="0" animBg="1"/>
      <p:bldP spid="210" grpId="0" animBg="1"/>
      <p:bldP spid="191" grpId="0" animBg="1"/>
      <p:bldP spid="276" grpId="0" animBg="1"/>
      <p:bldP spid="266" grpId="0" animBg="1"/>
      <p:bldP spid="271" grpId="0" animBg="1"/>
      <p:bldP spid="261" grpId="0" animBg="1"/>
      <p:bldP spid="252" grpId="0" animBg="1"/>
      <p:bldP spid="24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Rounded Corners 79">
            <a:extLst>
              <a:ext uri="{FF2B5EF4-FFF2-40B4-BE49-F238E27FC236}">
                <a16:creationId xmlns:a16="http://schemas.microsoft.com/office/drawing/2014/main" id="{09FD5C6E-0B8F-4D19-8B7F-F5C3EF88DF26}"/>
              </a:ext>
            </a:extLst>
          </p:cNvPr>
          <p:cNvSpPr/>
          <p:nvPr/>
        </p:nvSpPr>
        <p:spPr>
          <a:xfrm>
            <a:off x="490538" y="4157107"/>
            <a:ext cx="11210925" cy="1642414"/>
          </a:xfrm>
          <a:prstGeom prst="roundRect">
            <a:avLst>
              <a:gd name="adj" fmla="val 23755"/>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1200" b="1" dirty="0">
                <a:solidFill>
                  <a:schemeClr val="tx2"/>
                </a:solidFill>
                <a:latin typeface="Montserrat" panose="00000500000000000000" pitchFamily="50" charset="0"/>
              </a:rPr>
              <a:t>Release 2</a:t>
            </a:r>
          </a:p>
        </p:txBody>
      </p:sp>
      <p:sp>
        <p:nvSpPr>
          <p:cNvPr id="77" name="Rectangle: Rounded Corners 76">
            <a:extLst>
              <a:ext uri="{FF2B5EF4-FFF2-40B4-BE49-F238E27FC236}">
                <a16:creationId xmlns:a16="http://schemas.microsoft.com/office/drawing/2014/main" id="{877B82FA-5A1A-4E2F-9DD2-A08F20E8BBAD}"/>
              </a:ext>
            </a:extLst>
          </p:cNvPr>
          <p:cNvSpPr/>
          <p:nvPr/>
        </p:nvSpPr>
        <p:spPr>
          <a:xfrm>
            <a:off x="490538" y="1667346"/>
            <a:ext cx="11210925" cy="2465040"/>
          </a:xfrm>
          <a:prstGeom prst="roundRect">
            <a:avLst>
              <a:gd name="adj" fmla="val 1633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1200" b="1" dirty="0">
                <a:solidFill>
                  <a:schemeClr val="tx2"/>
                </a:solidFill>
                <a:latin typeface="Montserrat" panose="00000500000000000000" pitchFamily="50" charset="0"/>
              </a:rPr>
              <a:t>MVP</a:t>
            </a:r>
          </a:p>
        </p:txBody>
      </p:sp>
      <p:sp>
        <p:nvSpPr>
          <p:cNvPr id="15" name="Rectangle: Rounded Corners 14">
            <a:extLst>
              <a:ext uri="{FF2B5EF4-FFF2-40B4-BE49-F238E27FC236}">
                <a16:creationId xmlns:a16="http://schemas.microsoft.com/office/drawing/2014/main" id="{B0295BC7-6383-4331-879D-5EE5E004F612}"/>
              </a:ext>
            </a:extLst>
          </p:cNvPr>
          <p:cNvSpPr/>
          <p:nvPr/>
        </p:nvSpPr>
        <p:spPr>
          <a:xfrm>
            <a:off x="1507359" y="1667345"/>
            <a:ext cx="7663929" cy="4132183"/>
          </a:xfrm>
          <a:prstGeom prst="roundRect">
            <a:avLst>
              <a:gd name="adj" fmla="val 6774"/>
            </a:avLst>
          </a:prstGeom>
          <a:solidFill>
            <a:schemeClr val="bg1">
              <a:alpha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2"/>
              </a:solidFill>
              <a:latin typeface="Montserrat" panose="00000500000000000000" pitchFamily="50" charset="0"/>
            </a:endParaRPr>
          </a:p>
        </p:txBody>
      </p:sp>
      <p:grpSp>
        <p:nvGrpSpPr>
          <p:cNvPr id="6" name="Group 5">
            <a:extLst>
              <a:ext uri="{FF2B5EF4-FFF2-40B4-BE49-F238E27FC236}">
                <a16:creationId xmlns:a16="http://schemas.microsoft.com/office/drawing/2014/main" id="{D97626E0-1F42-4482-9BD8-139F259B0295}"/>
              </a:ext>
            </a:extLst>
          </p:cNvPr>
          <p:cNvGrpSpPr/>
          <p:nvPr/>
        </p:nvGrpSpPr>
        <p:grpSpPr>
          <a:xfrm>
            <a:off x="1865327" y="2493782"/>
            <a:ext cx="7170441" cy="2479313"/>
            <a:chOff x="2466217" y="3040399"/>
            <a:chExt cx="5363039" cy="2331612"/>
          </a:xfrm>
        </p:grpSpPr>
        <p:cxnSp>
          <p:nvCxnSpPr>
            <p:cNvPr id="10" name="Straight Connector 9">
              <a:extLst>
                <a:ext uri="{FF2B5EF4-FFF2-40B4-BE49-F238E27FC236}">
                  <a16:creationId xmlns:a16="http://schemas.microsoft.com/office/drawing/2014/main" id="{2D6A632B-A228-4FAE-BB23-8ED77FDE2050}"/>
                </a:ext>
              </a:extLst>
            </p:cNvPr>
            <p:cNvCxnSpPr>
              <a:cxnSpLocks/>
            </p:cNvCxnSpPr>
            <p:nvPr/>
          </p:nvCxnSpPr>
          <p:spPr>
            <a:xfrm rot="5400000">
              <a:off x="5147737" y="358879"/>
              <a:ext cx="0" cy="5363039"/>
            </a:xfrm>
            <a:prstGeom prst="line">
              <a:avLst/>
            </a:prstGeom>
            <a:ln w="254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2944B3B-67C1-422E-A37D-0389D78F9786}"/>
                </a:ext>
              </a:extLst>
            </p:cNvPr>
            <p:cNvCxnSpPr>
              <a:cxnSpLocks/>
            </p:cNvCxnSpPr>
            <p:nvPr/>
          </p:nvCxnSpPr>
          <p:spPr>
            <a:xfrm rot="5400000">
              <a:off x="5147737" y="1136083"/>
              <a:ext cx="0" cy="5363039"/>
            </a:xfrm>
            <a:prstGeom prst="line">
              <a:avLst/>
            </a:prstGeom>
            <a:ln w="254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C366926-1AF1-4FCB-A5AF-D3698CC44085}"/>
                </a:ext>
              </a:extLst>
            </p:cNvPr>
            <p:cNvCxnSpPr>
              <a:cxnSpLocks/>
            </p:cNvCxnSpPr>
            <p:nvPr/>
          </p:nvCxnSpPr>
          <p:spPr>
            <a:xfrm rot="5400000">
              <a:off x="5147737" y="2690491"/>
              <a:ext cx="0" cy="5363039"/>
            </a:xfrm>
            <a:prstGeom prst="line">
              <a:avLst/>
            </a:prstGeom>
            <a:ln w="25400" cap="rnd">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3AFC55FE-CA15-40FB-9FED-CE1E53A007E5}"/>
              </a:ext>
            </a:extLst>
          </p:cNvPr>
          <p:cNvGrpSpPr/>
          <p:nvPr/>
        </p:nvGrpSpPr>
        <p:grpSpPr>
          <a:xfrm>
            <a:off x="3003604" y="1667344"/>
            <a:ext cx="4893716" cy="4132184"/>
            <a:chOff x="2968284" y="702733"/>
            <a:chExt cx="5450900" cy="5363039"/>
          </a:xfrm>
        </p:grpSpPr>
        <p:cxnSp>
          <p:nvCxnSpPr>
            <p:cNvPr id="32" name="Straight Connector 31">
              <a:extLst>
                <a:ext uri="{FF2B5EF4-FFF2-40B4-BE49-F238E27FC236}">
                  <a16:creationId xmlns:a16="http://schemas.microsoft.com/office/drawing/2014/main" id="{6071FB09-47B6-4453-A1DE-8C68F75AB8C5}"/>
                </a:ext>
              </a:extLst>
            </p:cNvPr>
            <p:cNvCxnSpPr/>
            <p:nvPr/>
          </p:nvCxnSpPr>
          <p:spPr>
            <a:xfrm>
              <a:off x="2968284" y="702733"/>
              <a:ext cx="0" cy="5363039"/>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2380C2A-1425-4089-91E9-EEE042052D55}"/>
                </a:ext>
              </a:extLst>
            </p:cNvPr>
            <p:cNvCxnSpPr/>
            <p:nvPr/>
          </p:nvCxnSpPr>
          <p:spPr>
            <a:xfrm>
              <a:off x="4331009" y="702733"/>
              <a:ext cx="0" cy="5363039"/>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2295A02-7801-4BB7-8746-DF88407F1F69}"/>
                </a:ext>
              </a:extLst>
            </p:cNvPr>
            <p:cNvCxnSpPr>
              <a:cxnSpLocks/>
            </p:cNvCxnSpPr>
            <p:nvPr/>
          </p:nvCxnSpPr>
          <p:spPr>
            <a:xfrm>
              <a:off x="5686566" y="702734"/>
              <a:ext cx="0" cy="5363038"/>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48E16AC-13AF-40F6-B6FA-F69995420872}"/>
                </a:ext>
              </a:extLst>
            </p:cNvPr>
            <p:cNvCxnSpPr/>
            <p:nvPr/>
          </p:nvCxnSpPr>
          <p:spPr>
            <a:xfrm>
              <a:off x="7056459" y="702733"/>
              <a:ext cx="0" cy="5363039"/>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AE239C9-874F-4E46-B8FC-415A3AE8E5A9}"/>
                </a:ext>
              </a:extLst>
            </p:cNvPr>
            <p:cNvCxnSpPr/>
            <p:nvPr/>
          </p:nvCxnSpPr>
          <p:spPr>
            <a:xfrm>
              <a:off x="8419184" y="702733"/>
              <a:ext cx="0" cy="5363039"/>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44" name="Rectangle: Rounded Corners 43">
            <a:extLst>
              <a:ext uri="{FF2B5EF4-FFF2-40B4-BE49-F238E27FC236}">
                <a16:creationId xmlns:a16="http://schemas.microsoft.com/office/drawing/2014/main" id="{922A2872-8C69-476C-9A25-B67E2FA69923}"/>
              </a:ext>
            </a:extLst>
          </p:cNvPr>
          <p:cNvSpPr/>
          <p:nvPr/>
        </p:nvSpPr>
        <p:spPr>
          <a:xfrm>
            <a:off x="1865155" y="1058473"/>
            <a:ext cx="3500321" cy="438487"/>
          </a:xfrm>
          <a:prstGeom prst="roundRect">
            <a:avLst>
              <a:gd name="adj" fmla="val 44165"/>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accent2"/>
                </a:solidFill>
                <a:latin typeface="Montserrat" panose="00000500000000000000" pitchFamily="50" charset="0"/>
              </a:rPr>
              <a:t>EPIC 1</a:t>
            </a:r>
          </a:p>
        </p:txBody>
      </p:sp>
      <p:sp>
        <p:nvSpPr>
          <p:cNvPr id="45" name="Rectangle: Rounded Corners 44">
            <a:extLst>
              <a:ext uri="{FF2B5EF4-FFF2-40B4-BE49-F238E27FC236}">
                <a16:creationId xmlns:a16="http://schemas.microsoft.com/office/drawing/2014/main" id="{8C570834-D04F-4988-8C0F-FA564A19521B}"/>
              </a:ext>
            </a:extLst>
          </p:cNvPr>
          <p:cNvSpPr/>
          <p:nvPr/>
        </p:nvSpPr>
        <p:spPr>
          <a:xfrm>
            <a:off x="5535446" y="1058473"/>
            <a:ext cx="3500321" cy="438487"/>
          </a:xfrm>
          <a:prstGeom prst="roundRect">
            <a:avLst>
              <a:gd name="adj" fmla="val 44165"/>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accent2"/>
                </a:solidFill>
                <a:latin typeface="Montserrat" panose="00000500000000000000" pitchFamily="50" charset="0"/>
              </a:rPr>
              <a:t>EPIC 2</a:t>
            </a:r>
          </a:p>
        </p:txBody>
      </p:sp>
      <p:sp>
        <p:nvSpPr>
          <p:cNvPr id="17" name="Rectangle: Rounded Corners 16">
            <a:extLst>
              <a:ext uri="{FF2B5EF4-FFF2-40B4-BE49-F238E27FC236}">
                <a16:creationId xmlns:a16="http://schemas.microsoft.com/office/drawing/2014/main" id="{F6219850-1064-4BFA-B220-ADFFF396C1D0}"/>
              </a:ext>
            </a:extLst>
          </p:cNvPr>
          <p:cNvSpPr/>
          <p:nvPr/>
        </p:nvSpPr>
        <p:spPr>
          <a:xfrm>
            <a:off x="1865155" y="1809665"/>
            <a:ext cx="1053470" cy="541790"/>
          </a:xfrm>
          <a:prstGeom prst="roundRect">
            <a:avLst>
              <a:gd name="adj" fmla="val 44165"/>
            </a:avLst>
          </a:prstGeom>
          <a:solidFill>
            <a:schemeClr val="bg1"/>
          </a:solidFill>
          <a:ln>
            <a:noFill/>
          </a:ln>
          <a:effectLst>
            <a:outerShdw blurRad="317500" dist="127000" dir="2700000" sx="93000" sy="93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spcAft>
                <a:spcPts val="300"/>
              </a:spcAft>
            </a:pPr>
            <a:r>
              <a:rPr lang="en-US" sz="1000" dirty="0">
                <a:solidFill>
                  <a:schemeClr val="tx2"/>
                </a:solidFill>
                <a:latin typeface="Montserrat" panose="00000500000000000000" pitchFamily="50" charset="0"/>
              </a:rPr>
              <a:t>User Story 1.1.1</a:t>
            </a:r>
          </a:p>
        </p:txBody>
      </p:sp>
      <p:sp>
        <p:nvSpPr>
          <p:cNvPr id="30" name="Rectangle: Rounded Corners 29">
            <a:extLst>
              <a:ext uri="{FF2B5EF4-FFF2-40B4-BE49-F238E27FC236}">
                <a16:creationId xmlns:a16="http://schemas.microsoft.com/office/drawing/2014/main" id="{0B420AF8-0EEC-4AF8-8B20-8CE9F9292327}"/>
              </a:ext>
            </a:extLst>
          </p:cNvPr>
          <p:cNvSpPr/>
          <p:nvPr/>
        </p:nvSpPr>
        <p:spPr>
          <a:xfrm>
            <a:off x="6758869" y="1809665"/>
            <a:ext cx="1053470" cy="541790"/>
          </a:xfrm>
          <a:prstGeom prst="roundRect">
            <a:avLst>
              <a:gd name="adj" fmla="val 44165"/>
            </a:avLst>
          </a:prstGeom>
          <a:solidFill>
            <a:schemeClr val="bg1"/>
          </a:solidFill>
          <a:ln>
            <a:noFill/>
          </a:ln>
          <a:effectLst>
            <a:outerShdw blurRad="317500" dist="127000" dir="2700000" sx="93000" sy="93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spcAft>
                <a:spcPts val="300"/>
              </a:spcAft>
            </a:pPr>
            <a:r>
              <a:rPr lang="en-US" sz="1000" dirty="0">
                <a:solidFill>
                  <a:schemeClr val="tx2"/>
                </a:solidFill>
                <a:latin typeface="Montserrat" panose="00000500000000000000" pitchFamily="50" charset="0"/>
              </a:rPr>
              <a:t>User Story 2.2.1</a:t>
            </a:r>
          </a:p>
        </p:txBody>
      </p:sp>
      <p:sp>
        <p:nvSpPr>
          <p:cNvPr id="50" name="Rectangle: Rounded Corners 49">
            <a:extLst>
              <a:ext uri="{FF2B5EF4-FFF2-40B4-BE49-F238E27FC236}">
                <a16:creationId xmlns:a16="http://schemas.microsoft.com/office/drawing/2014/main" id="{4BF74AD5-0527-4E7C-96C3-A7DCF03BDCF0}"/>
              </a:ext>
            </a:extLst>
          </p:cNvPr>
          <p:cNvSpPr/>
          <p:nvPr/>
        </p:nvSpPr>
        <p:spPr>
          <a:xfrm>
            <a:off x="1865155" y="2636024"/>
            <a:ext cx="1053470" cy="541790"/>
          </a:xfrm>
          <a:prstGeom prst="roundRect">
            <a:avLst>
              <a:gd name="adj" fmla="val 44165"/>
            </a:avLst>
          </a:prstGeom>
          <a:solidFill>
            <a:schemeClr val="bg1"/>
          </a:solidFill>
          <a:ln>
            <a:noFill/>
          </a:ln>
          <a:effectLst>
            <a:outerShdw blurRad="317500" dist="127000" dir="2700000" sx="93000" sy="93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spcAft>
                <a:spcPts val="300"/>
              </a:spcAft>
            </a:pPr>
            <a:r>
              <a:rPr lang="en-US" sz="1000" dirty="0">
                <a:solidFill>
                  <a:schemeClr val="tx2"/>
                </a:solidFill>
                <a:latin typeface="Montserrat" panose="00000500000000000000" pitchFamily="50" charset="0"/>
              </a:rPr>
              <a:t>User Story 1.1.2</a:t>
            </a:r>
          </a:p>
        </p:txBody>
      </p:sp>
      <p:sp>
        <p:nvSpPr>
          <p:cNvPr id="52" name="Rectangle: Rounded Corners 51">
            <a:extLst>
              <a:ext uri="{FF2B5EF4-FFF2-40B4-BE49-F238E27FC236}">
                <a16:creationId xmlns:a16="http://schemas.microsoft.com/office/drawing/2014/main" id="{CFFDDADC-FC44-44BA-9F6B-3A3E3F0A2F57}"/>
              </a:ext>
            </a:extLst>
          </p:cNvPr>
          <p:cNvSpPr/>
          <p:nvPr/>
        </p:nvSpPr>
        <p:spPr>
          <a:xfrm>
            <a:off x="3088583" y="2636024"/>
            <a:ext cx="1053470" cy="541790"/>
          </a:xfrm>
          <a:prstGeom prst="roundRect">
            <a:avLst>
              <a:gd name="adj" fmla="val 44165"/>
            </a:avLst>
          </a:prstGeom>
          <a:solidFill>
            <a:schemeClr val="bg1"/>
          </a:solidFill>
          <a:ln>
            <a:noFill/>
          </a:ln>
          <a:effectLst>
            <a:outerShdw blurRad="317500" dist="127000" dir="2700000" sx="93000" sy="93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spcAft>
                <a:spcPts val="300"/>
              </a:spcAft>
            </a:pPr>
            <a:r>
              <a:rPr lang="en-US" sz="1000" dirty="0">
                <a:solidFill>
                  <a:schemeClr val="tx2"/>
                </a:solidFill>
                <a:latin typeface="Montserrat" panose="00000500000000000000" pitchFamily="50" charset="0"/>
              </a:rPr>
              <a:t>User Story 1.2.1</a:t>
            </a:r>
          </a:p>
        </p:txBody>
      </p:sp>
      <p:sp>
        <p:nvSpPr>
          <p:cNvPr id="54" name="Rectangle: Rounded Corners 53">
            <a:extLst>
              <a:ext uri="{FF2B5EF4-FFF2-40B4-BE49-F238E27FC236}">
                <a16:creationId xmlns:a16="http://schemas.microsoft.com/office/drawing/2014/main" id="{2CB4E05A-5FE6-4493-912B-561A72E2AFAB}"/>
              </a:ext>
            </a:extLst>
          </p:cNvPr>
          <p:cNvSpPr/>
          <p:nvPr/>
        </p:nvSpPr>
        <p:spPr>
          <a:xfrm>
            <a:off x="5535441" y="2636024"/>
            <a:ext cx="1053470" cy="541790"/>
          </a:xfrm>
          <a:prstGeom prst="roundRect">
            <a:avLst>
              <a:gd name="adj" fmla="val 44165"/>
            </a:avLst>
          </a:prstGeom>
          <a:solidFill>
            <a:schemeClr val="bg1"/>
          </a:solidFill>
          <a:ln>
            <a:noFill/>
          </a:ln>
          <a:effectLst>
            <a:outerShdw blurRad="317500" dist="127000" dir="2700000" sx="93000" sy="93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spcAft>
                <a:spcPts val="300"/>
              </a:spcAft>
            </a:pPr>
            <a:r>
              <a:rPr lang="en-US" sz="1000" dirty="0">
                <a:solidFill>
                  <a:schemeClr val="tx2"/>
                </a:solidFill>
                <a:latin typeface="Montserrat" panose="00000500000000000000" pitchFamily="50" charset="0"/>
              </a:rPr>
              <a:t>User Story 2.1.1</a:t>
            </a:r>
          </a:p>
        </p:txBody>
      </p:sp>
      <p:sp>
        <p:nvSpPr>
          <p:cNvPr id="55" name="Rectangle: Rounded Corners 54">
            <a:extLst>
              <a:ext uri="{FF2B5EF4-FFF2-40B4-BE49-F238E27FC236}">
                <a16:creationId xmlns:a16="http://schemas.microsoft.com/office/drawing/2014/main" id="{F0EDEDE7-8419-48F1-862B-88B2E1C94589}"/>
              </a:ext>
            </a:extLst>
          </p:cNvPr>
          <p:cNvSpPr/>
          <p:nvPr/>
        </p:nvSpPr>
        <p:spPr>
          <a:xfrm>
            <a:off x="6758869" y="2636024"/>
            <a:ext cx="1053470" cy="541790"/>
          </a:xfrm>
          <a:prstGeom prst="roundRect">
            <a:avLst>
              <a:gd name="adj" fmla="val 44165"/>
            </a:avLst>
          </a:prstGeom>
          <a:solidFill>
            <a:schemeClr val="bg1"/>
          </a:solidFill>
          <a:ln>
            <a:noFill/>
          </a:ln>
          <a:effectLst>
            <a:outerShdw blurRad="317500" dist="127000" dir="2700000" sx="93000" sy="93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spcAft>
                <a:spcPts val="300"/>
              </a:spcAft>
            </a:pPr>
            <a:r>
              <a:rPr lang="en-US" sz="1000" dirty="0">
                <a:solidFill>
                  <a:schemeClr val="tx2"/>
                </a:solidFill>
                <a:latin typeface="Montserrat" panose="00000500000000000000" pitchFamily="50" charset="0"/>
              </a:rPr>
              <a:t>User Story 2.2.2</a:t>
            </a:r>
          </a:p>
        </p:txBody>
      </p:sp>
      <p:sp>
        <p:nvSpPr>
          <p:cNvPr id="57" name="Rectangle: Rounded Corners 56">
            <a:extLst>
              <a:ext uri="{FF2B5EF4-FFF2-40B4-BE49-F238E27FC236}">
                <a16:creationId xmlns:a16="http://schemas.microsoft.com/office/drawing/2014/main" id="{1BBADF4A-0E96-4B76-890A-5933A9C7B614}"/>
              </a:ext>
            </a:extLst>
          </p:cNvPr>
          <p:cNvSpPr/>
          <p:nvPr/>
        </p:nvSpPr>
        <p:spPr>
          <a:xfrm>
            <a:off x="1865155" y="3462382"/>
            <a:ext cx="1053470" cy="541790"/>
          </a:xfrm>
          <a:prstGeom prst="roundRect">
            <a:avLst>
              <a:gd name="adj" fmla="val 44165"/>
            </a:avLst>
          </a:prstGeom>
          <a:solidFill>
            <a:schemeClr val="bg1"/>
          </a:solidFill>
          <a:ln>
            <a:noFill/>
          </a:ln>
          <a:effectLst>
            <a:outerShdw blurRad="317500" dist="127000" dir="2700000" sx="93000" sy="93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spcAft>
                <a:spcPts val="300"/>
              </a:spcAft>
            </a:pPr>
            <a:r>
              <a:rPr lang="en-US" sz="1000" dirty="0">
                <a:solidFill>
                  <a:schemeClr val="tx2"/>
                </a:solidFill>
                <a:latin typeface="Montserrat" panose="00000500000000000000" pitchFamily="50" charset="0"/>
              </a:rPr>
              <a:t>User Story 1.1.3</a:t>
            </a:r>
          </a:p>
        </p:txBody>
      </p:sp>
      <p:sp>
        <p:nvSpPr>
          <p:cNvPr id="59" name="Rectangle: Rounded Corners 58">
            <a:extLst>
              <a:ext uri="{FF2B5EF4-FFF2-40B4-BE49-F238E27FC236}">
                <a16:creationId xmlns:a16="http://schemas.microsoft.com/office/drawing/2014/main" id="{1D2697A0-3216-4F73-A994-A1C18189CD83}"/>
              </a:ext>
            </a:extLst>
          </p:cNvPr>
          <p:cNvSpPr/>
          <p:nvPr/>
        </p:nvSpPr>
        <p:spPr>
          <a:xfrm>
            <a:off x="3088583" y="3462382"/>
            <a:ext cx="1053470" cy="541790"/>
          </a:xfrm>
          <a:prstGeom prst="roundRect">
            <a:avLst>
              <a:gd name="adj" fmla="val 44165"/>
            </a:avLst>
          </a:prstGeom>
          <a:solidFill>
            <a:schemeClr val="bg1"/>
          </a:solidFill>
          <a:ln>
            <a:noFill/>
          </a:ln>
          <a:effectLst>
            <a:outerShdw blurRad="317500" dist="127000" dir="2700000" sx="93000" sy="93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spcAft>
                <a:spcPts val="300"/>
              </a:spcAft>
            </a:pPr>
            <a:r>
              <a:rPr lang="en-US" sz="1000" dirty="0">
                <a:solidFill>
                  <a:schemeClr val="tx2"/>
                </a:solidFill>
                <a:latin typeface="Montserrat" panose="00000500000000000000" pitchFamily="50" charset="0"/>
              </a:rPr>
              <a:t>User Story 1.2.2</a:t>
            </a:r>
          </a:p>
        </p:txBody>
      </p:sp>
      <p:sp>
        <p:nvSpPr>
          <p:cNvPr id="60" name="Rectangle: Rounded Corners 59">
            <a:extLst>
              <a:ext uri="{FF2B5EF4-FFF2-40B4-BE49-F238E27FC236}">
                <a16:creationId xmlns:a16="http://schemas.microsoft.com/office/drawing/2014/main" id="{4801B63B-6C89-4B0E-9330-3AADBEB7CE53}"/>
              </a:ext>
            </a:extLst>
          </p:cNvPr>
          <p:cNvSpPr/>
          <p:nvPr/>
        </p:nvSpPr>
        <p:spPr>
          <a:xfrm>
            <a:off x="4312012" y="3462382"/>
            <a:ext cx="1053470" cy="541790"/>
          </a:xfrm>
          <a:prstGeom prst="roundRect">
            <a:avLst>
              <a:gd name="adj" fmla="val 44165"/>
            </a:avLst>
          </a:prstGeom>
          <a:solidFill>
            <a:schemeClr val="bg1"/>
          </a:solidFill>
          <a:ln>
            <a:noFill/>
          </a:ln>
          <a:effectLst>
            <a:outerShdw blurRad="317500" dist="127000" dir="2700000" sx="93000" sy="93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spcAft>
                <a:spcPts val="300"/>
              </a:spcAft>
            </a:pPr>
            <a:r>
              <a:rPr lang="en-US" sz="1000" dirty="0">
                <a:solidFill>
                  <a:schemeClr val="tx2"/>
                </a:solidFill>
                <a:latin typeface="Montserrat" panose="00000500000000000000" pitchFamily="50" charset="0"/>
              </a:rPr>
              <a:t>User Story 1.3.1</a:t>
            </a:r>
          </a:p>
        </p:txBody>
      </p:sp>
      <p:sp>
        <p:nvSpPr>
          <p:cNvPr id="61" name="Rectangle: Rounded Corners 60">
            <a:extLst>
              <a:ext uri="{FF2B5EF4-FFF2-40B4-BE49-F238E27FC236}">
                <a16:creationId xmlns:a16="http://schemas.microsoft.com/office/drawing/2014/main" id="{A941A682-659F-43B1-9B7B-66EC04B47900}"/>
              </a:ext>
            </a:extLst>
          </p:cNvPr>
          <p:cNvSpPr/>
          <p:nvPr/>
        </p:nvSpPr>
        <p:spPr>
          <a:xfrm>
            <a:off x="5535441" y="3462382"/>
            <a:ext cx="1053470" cy="541790"/>
          </a:xfrm>
          <a:prstGeom prst="roundRect">
            <a:avLst>
              <a:gd name="adj" fmla="val 44165"/>
            </a:avLst>
          </a:prstGeom>
          <a:solidFill>
            <a:schemeClr val="bg1"/>
          </a:solidFill>
          <a:ln>
            <a:noFill/>
          </a:ln>
          <a:effectLst>
            <a:outerShdw blurRad="317500" dist="127000" dir="2700000" sx="93000" sy="93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spcAft>
                <a:spcPts val="300"/>
              </a:spcAft>
            </a:pPr>
            <a:r>
              <a:rPr lang="en-US" sz="1000" dirty="0">
                <a:solidFill>
                  <a:schemeClr val="tx2"/>
                </a:solidFill>
                <a:latin typeface="Montserrat" panose="00000500000000000000" pitchFamily="50" charset="0"/>
              </a:rPr>
              <a:t>User Story 2.1.2</a:t>
            </a:r>
          </a:p>
        </p:txBody>
      </p:sp>
      <p:sp>
        <p:nvSpPr>
          <p:cNvPr id="62" name="Rectangle: Rounded Corners 61">
            <a:extLst>
              <a:ext uri="{FF2B5EF4-FFF2-40B4-BE49-F238E27FC236}">
                <a16:creationId xmlns:a16="http://schemas.microsoft.com/office/drawing/2014/main" id="{8AEBC00B-2974-4755-878C-3788C5E198CD}"/>
              </a:ext>
            </a:extLst>
          </p:cNvPr>
          <p:cNvSpPr/>
          <p:nvPr/>
        </p:nvSpPr>
        <p:spPr>
          <a:xfrm>
            <a:off x="6758869" y="3462382"/>
            <a:ext cx="1053470" cy="541790"/>
          </a:xfrm>
          <a:prstGeom prst="roundRect">
            <a:avLst>
              <a:gd name="adj" fmla="val 44165"/>
            </a:avLst>
          </a:prstGeom>
          <a:solidFill>
            <a:schemeClr val="bg1"/>
          </a:solidFill>
          <a:ln>
            <a:noFill/>
          </a:ln>
          <a:effectLst>
            <a:outerShdw blurRad="317500" dist="127000" dir="2700000" sx="93000" sy="93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spcAft>
                <a:spcPts val="300"/>
              </a:spcAft>
            </a:pPr>
            <a:r>
              <a:rPr lang="en-US" sz="1000" dirty="0">
                <a:solidFill>
                  <a:schemeClr val="tx2"/>
                </a:solidFill>
                <a:latin typeface="Montserrat" panose="00000500000000000000" pitchFamily="50" charset="0"/>
              </a:rPr>
              <a:t>User Story 2.2.3</a:t>
            </a:r>
          </a:p>
        </p:txBody>
      </p:sp>
      <p:sp>
        <p:nvSpPr>
          <p:cNvPr id="65" name="Rectangle: Rounded Corners 64">
            <a:extLst>
              <a:ext uri="{FF2B5EF4-FFF2-40B4-BE49-F238E27FC236}">
                <a16:creationId xmlns:a16="http://schemas.microsoft.com/office/drawing/2014/main" id="{0F3EF22B-6096-4713-9F64-A43F27508855}"/>
              </a:ext>
            </a:extLst>
          </p:cNvPr>
          <p:cNvSpPr/>
          <p:nvPr/>
        </p:nvSpPr>
        <p:spPr>
          <a:xfrm>
            <a:off x="7982297" y="4288741"/>
            <a:ext cx="1053470" cy="541790"/>
          </a:xfrm>
          <a:prstGeom prst="roundRect">
            <a:avLst>
              <a:gd name="adj" fmla="val 44165"/>
            </a:avLst>
          </a:prstGeom>
          <a:solidFill>
            <a:schemeClr val="bg1"/>
          </a:solidFill>
          <a:ln>
            <a:noFill/>
          </a:ln>
          <a:effectLst>
            <a:outerShdw blurRad="317500" dist="127000" dir="2700000" sx="93000" sy="93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spcAft>
                <a:spcPts val="300"/>
              </a:spcAft>
            </a:pPr>
            <a:r>
              <a:rPr lang="en-US" sz="1000" dirty="0">
                <a:solidFill>
                  <a:schemeClr val="tx2"/>
                </a:solidFill>
                <a:latin typeface="Montserrat" panose="00000500000000000000" pitchFamily="50" charset="0"/>
              </a:rPr>
              <a:t>User Story 2.3.1</a:t>
            </a:r>
          </a:p>
        </p:txBody>
      </p:sp>
      <p:sp>
        <p:nvSpPr>
          <p:cNvPr id="66" name="Rectangle: Rounded Corners 65">
            <a:extLst>
              <a:ext uri="{FF2B5EF4-FFF2-40B4-BE49-F238E27FC236}">
                <a16:creationId xmlns:a16="http://schemas.microsoft.com/office/drawing/2014/main" id="{331F95CA-F151-48EF-8C36-42DCC06428FB}"/>
              </a:ext>
            </a:extLst>
          </p:cNvPr>
          <p:cNvSpPr/>
          <p:nvPr/>
        </p:nvSpPr>
        <p:spPr>
          <a:xfrm>
            <a:off x="3088583" y="4288741"/>
            <a:ext cx="1053470" cy="541790"/>
          </a:xfrm>
          <a:prstGeom prst="roundRect">
            <a:avLst>
              <a:gd name="adj" fmla="val 44165"/>
            </a:avLst>
          </a:prstGeom>
          <a:solidFill>
            <a:schemeClr val="bg1"/>
          </a:solidFill>
          <a:ln>
            <a:noFill/>
          </a:ln>
          <a:effectLst>
            <a:outerShdw blurRad="317500" dist="127000" dir="2700000" sx="93000" sy="93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spcAft>
                <a:spcPts val="300"/>
              </a:spcAft>
            </a:pPr>
            <a:r>
              <a:rPr lang="en-US" sz="1000" dirty="0">
                <a:solidFill>
                  <a:schemeClr val="tx2"/>
                </a:solidFill>
                <a:latin typeface="Montserrat" panose="00000500000000000000" pitchFamily="50" charset="0"/>
              </a:rPr>
              <a:t>User Story 1.2.3</a:t>
            </a:r>
          </a:p>
        </p:txBody>
      </p:sp>
      <p:sp>
        <p:nvSpPr>
          <p:cNvPr id="67" name="Rectangle: Rounded Corners 66">
            <a:extLst>
              <a:ext uri="{FF2B5EF4-FFF2-40B4-BE49-F238E27FC236}">
                <a16:creationId xmlns:a16="http://schemas.microsoft.com/office/drawing/2014/main" id="{F6A8EBAA-BE79-473D-A49A-AC9FD23C53E9}"/>
              </a:ext>
            </a:extLst>
          </p:cNvPr>
          <p:cNvSpPr/>
          <p:nvPr/>
        </p:nvSpPr>
        <p:spPr>
          <a:xfrm>
            <a:off x="4312012" y="4288741"/>
            <a:ext cx="1053470" cy="541790"/>
          </a:xfrm>
          <a:prstGeom prst="roundRect">
            <a:avLst>
              <a:gd name="adj" fmla="val 44165"/>
            </a:avLst>
          </a:prstGeom>
          <a:solidFill>
            <a:schemeClr val="bg1"/>
          </a:solidFill>
          <a:ln>
            <a:noFill/>
          </a:ln>
          <a:effectLst>
            <a:outerShdw blurRad="317500" dist="127000" dir="2700000" sx="93000" sy="93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spcAft>
                <a:spcPts val="300"/>
              </a:spcAft>
            </a:pPr>
            <a:r>
              <a:rPr lang="en-US" sz="1000" dirty="0">
                <a:solidFill>
                  <a:schemeClr val="tx2"/>
                </a:solidFill>
                <a:latin typeface="Montserrat" panose="00000500000000000000" pitchFamily="50" charset="0"/>
              </a:rPr>
              <a:t>User Story 1.3.2</a:t>
            </a:r>
          </a:p>
        </p:txBody>
      </p:sp>
      <p:sp>
        <p:nvSpPr>
          <p:cNvPr id="72" name="Rectangle: Rounded Corners 71">
            <a:extLst>
              <a:ext uri="{FF2B5EF4-FFF2-40B4-BE49-F238E27FC236}">
                <a16:creationId xmlns:a16="http://schemas.microsoft.com/office/drawing/2014/main" id="{600D2498-4177-40CD-A1A7-FD6E05E8955E}"/>
              </a:ext>
            </a:extLst>
          </p:cNvPr>
          <p:cNvSpPr/>
          <p:nvPr/>
        </p:nvSpPr>
        <p:spPr>
          <a:xfrm>
            <a:off x="7982297" y="5115100"/>
            <a:ext cx="1053470" cy="541790"/>
          </a:xfrm>
          <a:prstGeom prst="roundRect">
            <a:avLst>
              <a:gd name="adj" fmla="val 44165"/>
            </a:avLst>
          </a:prstGeom>
          <a:solidFill>
            <a:schemeClr val="bg1"/>
          </a:solidFill>
          <a:ln>
            <a:noFill/>
          </a:ln>
          <a:effectLst>
            <a:outerShdw blurRad="317500" dist="127000" dir="2700000" sx="93000" sy="93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spcAft>
                <a:spcPts val="300"/>
              </a:spcAft>
            </a:pPr>
            <a:r>
              <a:rPr lang="en-US" sz="1000" dirty="0">
                <a:solidFill>
                  <a:schemeClr val="tx2"/>
                </a:solidFill>
                <a:latin typeface="Montserrat" panose="00000500000000000000" pitchFamily="50" charset="0"/>
              </a:rPr>
              <a:t>User Story 2.3.2</a:t>
            </a:r>
          </a:p>
        </p:txBody>
      </p:sp>
      <p:sp>
        <p:nvSpPr>
          <p:cNvPr id="74" name="Rectangle: Rounded Corners 73">
            <a:extLst>
              <a:ext uri="{FF2B5EF4-FFF2-40B4-BE49-F238E27FC236}">
                <a16:creationId xmlns:a16="http://schemas.microsoft.com/office/drawing/2014/main" id="{81B4BC21-09FA-4ADC-BF0A-6FC27C4E2462}"/>
              </a:ext>
            </a:extLst>
          </p:cNvPr>
          <p:cNvSpPr/>
          <p:nvPr/>
        </p:nvSpPr>
        <p:spPr>
          <a:xfrm>
            <a:off x="4312012" y="5115100"/>
            <a:ext cx="1053470" cy="541790"/>
          </a:xfrm>
          <a:prstGeom prst="roundRect">
            <a:avLst>
              <a:gd name="adj" fmla="val 44165"/>
            </a:avLst>
          </a:prstGeom>
          <a:solidFill>
            <a:schemeClr val="bg1"/>
          </a:solidFill>
          <a:ln>
            <a:noFill/>
          </a:ln>
          <a:effectLst>
            <a:outerShdw blurRad="317500" dist="127000" dir="2700000" sx="93000" sy="93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spcAft>
                <a:spcPts val="300"/>
              </a:spcAft>
            </a:pPr>
            <a:r>
              <a:rPr lang="en-US" sz="1000" dirty="0">
                <a:solidFill>
                  <a:schemeClr val="tx2"/>
                </a:solidFill>
                <a:latin typeface="Montserrat" panose="00000500000000000000" pitchFamily="50" charset="0"/>
              </a:rPr>
              <a:t>User Story 1.3.3</a:t>
            </a:r>
          </a:p>
        </p:txBody>
      </p:sp>
      <p:sp>
        <p:nvSpPr>
          <p:cNvPr id="82" name="Rectangle: Rounded Corners 81">
            <a:extLst>
              <a:ext uri="{FF2B5EF4-FFF2-40B4-BE49-F238E27FC236}">
                <a16:creationId xmlns:a16="http://schemas.microsoft.com/office/drawing/2014/main" id="{61C5E4A7-7AC3-477A-8503-B3956D2DE1D3}"/>
              </a:ext>
            </a:extLst>
          </p:cNvPr>
          <p:cNvSpPr/>
          <p:nvPr/>
        </p:nvSpPr>
        <p:spPr>
          <a:xfrm>
            <a:off x="9296651" y="1809665"/>
            <a:ext cx="1053470" cy="541790"/>
          </a:xfrm>
          <a:prstGeom prst="roundRect">
            <a:avLst>
              <a:gd name="adj" fmla="val 44165"/>
            </a:avLst>
          </a:prstGeom>
          <a:solidFill>
            <a:schemeClr val="accent3"/>
          </a:solidFill>
          <a:ln>
            <a:noFill/>
          </a:ln>
          <a:effectLst>
            <a:outerShdw blurRad="317500" dist="127000" dir="2700000" sx="93000" sy="93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spcAft>
                <a:spcPts val="300"/>
              </a:spcAft>
            </a:pPr>
            <a:r>
              <a:rPr lang="en-US" sz="1000" dirty="0">
                <a:solidFill>
                  <a:schemeClr val="bg1"/>
                </a:solidFill>
                <a:latin typeface="Montserrat" panose="00000500000000000000" pitchFamily="50" charset="0"/>
              </a:rPr>
              <a:t>Feature 1.1</a:t>
            </a:r>
          </a:p>
        </p:txBody>
      </p:sp>
      <p:sp>
        <p:nvSpPr>
          <p:cNvPr id="85" name="Rectangle: Rounded Corners 84">
            <a:extLst>
              <a:ext uri="{FF2B5EF4-FFF2-40B4-BE49-F238E27FC236}">
                <a16:creationId xmlns:a16="http://schemas.microsoft.com/office/drawing/2014/main" id="{86DF5240-58FA-4693-A280-0FF554E22FEB}"/>
              </a:ext>
            </a:extLst>
          </p:cNvPr>
          <p:cNvSpPr/>
          <p:nvPr/>
        </p:nvSpPr>
        <p:spPr>
          <a:xfrm>
            <a:off x="10520079" y="4288741"/>
            <a:ext cx="1053470" cy="541790"/>
          </a:xfrm>
          <a:prstGeom prst="roundRect">
            <a:avLst>
              <a:gd name="adj" fmla="val 44165"/>
            </a:avLst>
          </a:prstGeom>
          <a:solidFill>
            <a:schemeClr val="accent2"/>
          </a:solidFill>
          <a:ln>
            <a:noFill/>
          </a:ln>
          <a:effectLst>
            <a:outerShdw blurRad="317500" dist="127000" dir="2700000" sx="93000" sy="93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spcAft>
                <a:spcPts val="300"/>
              </a:spcAft>
            </a:pPr>
            <a:r>
              <a:rPr lang="en-US" sz="1000" dirty="0">
                <a:solidFill>
                  <a:schemeClr val="bg1"/>
                </a:solidFill>
                <a:latin typeface="Montserrat" panose="00000500000000000000" pitchFamily="50" charset="0"/>
              </a:rPr>
              <a:t>Feature 2.3</a:t>
            </a:r>
          </a:p>
        </p:txBody>
      </p:sp>
      <p:sp>
        <p:nvSpPr>
          <p:cNvPr id="87" name="Rectangle: Rounded Corners 86">
            <a:extLst>
              <a:ext uri="{FF2B5EF4-FFF2-40B4-BE49-F238E27FC236}">
                <a16:creationId xmlns:a16="http://schemas.microsoft.com/office/drawing/2014/main" id="{957858D7-FAC4-4DAF-A8AA-AF5AB02E8FE0}"/>
              </a:ext>
            </a:extLst>
          </p:cNvPr>
          <p:cNvSpPr/>
          <p:nvPr/>
        </p:nvSpPr>
        <p:spPr>
          <a:xfrm>
            <a:off x="10520079" y="1809665"/>
            <a:ext cx="1053470" cy="541790"/>
          </a:xfrm>
          <a:prstGeom prst="roundRect">
            <a:avLst>
              <a:gd name="adj" fmla="val 44165"/>
            </a:avLst>
          </a:prstGeom>
          <a:solidFill>
            <a:schemeClr val="accent3"/>
          </a:solidFill>
          <a:ln>
            <a:noFill/>
          </a:ln>
          <a:effectLst>
            <a:outerShdw blurRad="317500" dist="127000" dir="2700000" sx="93000" sy="93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spcAft>
                <a:spcPts val="300"/>
              </a:spcAft>
            </a:pPr>
            <a:r>
              <a:rPr lang="en-US" sz="1000" dirty="0">
                <a:solidFill>
                  <a:schemeClr val="bg1"/>
                </a:solidFill>
                <a:latin typeface="Montserrat" panose="00000500000000000000" pitchFamily="50" charset="0"/>
              </a:rPr>
              <a:t>Feature 2.2</a:t>
            </a:r>
          </a:p>
        </p:txBody>
      </p:sp>
      <p:sp>
        <p:nvSpPr>
          <p:cNvPr id="88" name="Rectangle: Rounded Corners 87">
            <a:extLst>
              <a:ext uri="{FF2B5EF4-FFF2-40B4-BE49-F238E27FC236}">
                <a16:creationId xmlns:a16="http://schemas.microsoft.com/office/drawing/2014/main" id="{1FAD4899-C402-408E-98A0-A2C0E35581DE}"/>
              </a:ext>
            </a:extLst>
          </p:cNvPr>
          <p:cNvSpPr/>
          <p:nvPr/>
        </p:nvSpPr>
        <p:spPr>
          <a:xfrm>
            <a:off x="10520079" y="2636024"/>
            <a:ext cx="1053470" cy="541790"/>
          </a:xfrm>
          <a:prstGeom prst="roundRect">
            <a:avLst>
              <a:gd name="adj" fmla="val 44165"/>
            </a:avLst>
          </a:prstGeom>
          <a:solidFill>
            <a:schemeClr val="accent3"/>
          </a:solidFill>
          <a:ln>
            <a:noFill/>
          </a:ln>
          <a:effectLst>
            <a:outerShdw blurRad="317500" dist="127000" dir="2700000" sx="93000" sy="93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spcAft>
                <a:spcPts val="300"/>
              </a:spcAft>
            </a:pPr>
            <a:r>
              <a:rPr lang="en-US" sz="1000" dirty="0">
                <a:solidFill>
                  <a:schemeClr val="bg1"/>
                </a:solidFill>
                <a:latin typeface="Montserrat" panose="00000500000000000000" pitchFamily="50" charset="0"/>
              </a:rPr>
              <a:t>Feature 2.1</a:t>
            </a:r>
          </a:p>
        </p:txBody>
      </p:sp>
      <p:sp>
        <p:nvSpPr>
          <p:cNvPr id="90" name="Rectangle: Rounded Corners 89">
            <a:extLst>
              <a:ext uri="{FF2B5EF4-FFF2-40B4-BE49-F238E27FC236}">
                <a16:creationId xmlns:a16="http://schemas.microsoft.com/office/drawing/2014/main" id="{3E77D5C7-42EE-416F-8F10-4753F095C1F8}"/>
              </a:ext>
            </a:extLst>
          </p:cNvPr>
          <p:cNvSpPr/>
          <p:nvPr/>
        </p:nvSpPr>
        <p:spPr>
          <a:xfrm>
            <a:off x="9296651" y="4288741"/>
            <a:ext cx="1053470" cy="541790"/>
          </a:xfrm>
          <a:prstGeom prst="roundRect">
            <a:avLst>
              <a:gd name="adj" fmla="val 44165"/>
            </a:avLst>
          </a:prstGeom>
          <a:solidFill>
            <a:schemeClr val="accent2"/>
          </a:solidFill>
          <a:ln>
            <a:noFill/>
          </a:ln>
          <a:effectLst>
            <a:outerShdw blurRad="317500" dist="127000" dir="2700000" sx="93000" sy="93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spcAft>
                <a:spcPts val="300"/>
              </a:spcAft>
            </a:pPr>
            <a:r>
              <a:rPr lang="en-US" sz="1000" dirty="0">
                <a:solidFill>
                  <a:schemeClr val="bg1"/>
                </a:solidFill>
                <a:latin typeface="Montserrat" panose="00000500000000000000" pitchFamily="50" charset="0"/>
              </a:rPr>
              <a:t>Feature 1.3</a:t>
            </a:r>
          </a:p>
        </p:txBody>
      </p:sp>
      <p:sp>
        <p:nvSpPr>
          <p:cNvPr id="91" name="Rectangle: Rounded Corners 90">
            <a:extLst>
              <a:ext uri="{FF2B5EF4-FFF2-40B4-BE49-F238E27FC236}">
                <a16:creationId xmlns:a16="http://schemas.microsoft.com/office/drawing/2014/main" id="{8138BC52-2A8A-465E-AF00-946CBE29370C}"/>
              </a:ext>
            </a:extLst>
          </p:cNvPr>
          <p:cNvSpPr/>
          <p:nvPr/>
        </p:nvSpPr>
        <p:spPr>
          <a:xfrm>
            <a:off x="9296651" y="5115100"/>
            <a:ext cx="1053470" cy="541790"/>
          </a:xfrm>
          <a:prstGeom prst="roundRect">
            <a:avLst>
              <a:gd name="adj" fmla="val 44165"/>
            </a:avLst>
          </a:prstGeom>
          <a:solidFill>
            <a:schemeClr val="accent2"/>
          </a:solidFill>
          <a:ln>
            <a:noFill/>
          </a:ln>
          <a:effectLst>
            <a:outerShdw blurRad="317500" dist="127000" dir="2700000" sx="93000" sy="93000" algn="tl"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spcAft>
                <a:spcPts val="300"/>
              </a:spcAft>
            </a:pPr>
            <a:r>
              <a:rPr lang="en-US" sz="1000" dirty="0">
                <a:solidFill>
                  <a:schemeClr val="bg1"/>
                </a:solidFill>
                <a:latin typeface="Montserrat" panose="00000500000000000000" pitchFamily="50" charset="0"/>
              </a:rPr>
              <a:t>Feature 1.2</a:t>
            </a:r>
          </a:p>
        </p:txBody>
      </p:sp>
      <p:sp>
        <p:nvSpPr>
          <p:cNvPr id="104" name="TextBox 103">
            <a:extLst>
              <a:ext uri="{FF2B5EF4-FFF2-40B4-BE49-F238E27FC236}">
                <a16:creationId xmlns:a16="http://schemas.microsoft.com/office/drawing/2014/main" id="{DA07C76E-87E9-4CFF-8464-B9F131F3A9F6}"/>
              </a:ext>
            </a:extLst>
          </p:cNvPr>
          <p:cNvSpPr txBox="1"/>
          <p:nvPr/>
        </p:nvSpPr>
        <p:spPr>
          <a:xfrm rot="16200000">
            <a:off x="1354521" y="1965144"/>
            <a:ext cx="630301" cy="230832"/>
          </a:xfrm>
          <a:prstGeom prst="rect">
            <a:avLst/>
          </a:prstGeom>
          <a:noFill/>
        </p:spPr>
        <p:txBody>
          <a:bodyPr wrap="none" rtlCol="0">
            <a:spAutoFit/>
          </a:bodyPr>
          <a:lstStyle/>
          <a:p>
            <a:r>
              <a:rPr lang="en-US" sz="900" b="1" dirty="0">
                <a:solidFill>
                  <a:schemeClr val="tx2">
                    <a:lumMod val="60000"/>
                    <a:lumOff val="40000"/>
                  </a:schemeClr>
                </a:solidFill>
                <a:latin typeface="Montserrat" panose="00000500000000000000" pitchFamily="50" charset="0"/>
              </a:rPr>
              <a:t>Sprint 1</a:t>
            </a:r>
          </a:p>
        </p:txBody>
      </p:sp>
      <p:sp>
        <p:nvSpPr>
          <p:cNvPr id="106" name="TextBox 105">
            <a:extLst>
              <a:ext uri="{FF2B5EF4-FFF2-40B4-BE49-F238E27FC236}">
                <a16:creationId xmlns:a16="http://schemas.microsoft.com/office/drawing/2014/main" id="{F348112B-F68C-4AD3-B78F-7B34427E2BB9}"/>
              </a:ext>
            </a:extLst>
          </p:cNvPr>
          <p:cNvSpPr txBox="1"/>
          <p:nvPr/>
        </p:nvSpPr>
        <p:spPr>
          <a:xfrm rot="16200000">
            <a:off x="1343300" y="2791581"/>
            <a:ext cx="652743" cy="230832"/>
          </a:xfrm>
          <a:prstGeom prst="rect">
            <a:avLst/>
          </a:prstGeom>
          <a:noFill/>
        </p:spPr>
        <p:txBody>
          <a:bodyPr wrap="none" rtlCol="0">
            <a:spAutoFit/>
          </a:bodyPr>
          <a:lstStyle/>
          <a:p>
            <a:r>
              <a:rPr lang="en-US" sz="900" b="1" dirty="0">
                <a:solidFill>
                  <a:schemeClr val="tx2">
                    <a:lumMod val="60000"/>
                    <a:lumOff val="40000"/>
                  </a:schemeClr>
                </a:solidFill>
                <a:latin typeface="Montserrat" panose="00000500000000000000" pitchFamily="50" charset="0"/>
              </a:rPr>
              <a:t>Sprint 2</a:t>
            </a:r>
          </a:p>
        </p:txBody>
      </p:sp>
      <p:sp>
        <p:nvSpPr>
          <p:cNvPr id="107" name="TextBox 106">
            <a:extLst>
              <a:ext uri="{FF2B5EF4-FFF2-40B4-BE49-F238E27FC236}">
                <a16:creationId xmlns:a16="http://schemas.microsoft.com/office/drawing/2014/main" id="{1B8D63C9-7A94-4720-8D5E-7AA412663ED8}"/>
              </a:ext>
            </a:extLst>
          </p:cNvPr>
          <p:cNvSpPr txBox="1"/>
          <p:nvPr/>
        </p:nvSpPr>
        <p:spPr>
          <a:xfrm rot="16200000">
            <a:off x="1342499" y="3618018"/>
            <a:ext cx="654346" cy="230832"/>
          </a:xfrm>
          <a:prstGeom prst="rect">
            <a:avLst/>
          </a:prstGeom>
          <a:noFill/>
        </p:spPr>
        <p:txBody>
          <a:bodyPr wrap="none" rtlCol="0">
            <a:spAutoFit/>
          </a:bodyPr>
          <a:lstStyle/>
          <a:p>
            <a:r>
              <a:rPr lang="en-US" sz="900" b="1" dirty="0">
                <a:solidFill>
                  <a:schemeClr val="tx2">
                    <a:lumMod val="60000"/>
                    <a:lumOff val="40000"/>
                  </a:schemeClr>
                </a:solidFill>
                <a:latin typeface="Montserrat" panose="00000500000000000000" pitchFamily="50" charset="0"/>
              </a:rPr>
              <a:t>Sprint 3</a:t>
            </a:r>
          </a:p>
        </p:txBody>
      </p:sp>
      <p:sp>
        <p:nvSpPr>
          <p:cNvPr id="108" name="TextBox 107">
            <a:extLst>
              <a:ext uri="{FF2B5EF4-FFF2-40B4-BE49-F238E27FC236}">
                <a16:creationId xmlns:a16="http://schemas.microsoft.com/office/drawing/2014/main" id="{ABBEB1F9-24A0-41FA-BB2C-265BFD19B6FA}"/>
              </a:ext>
            </a:extLst>
          </p:cNvPr>
          <p:cNvSpPr txBox="1"/>
          <p:nvPr/>
        </p:nvSpPr>
        <p:spPr>
          <a:xfrm rot="16200000">
            <a:off x="1336888" y="4444455"/>
            <a:ext cx="665567" cy="230832"/>
          </a:xfrm>
          <a:prstGeom prst="rect">
            <a:avLst/>
          </a:prstGeom>
          <a:noFill/>
        </p:spPr>
        <p:txBody>
          <a:bodyPr wrap="none" rtlCol="0">
            <a:spAutoFit/>
          </a:bodyPr>
          <a:lstStyle/>
          <a:p>
            <a:r>
              <a:rPr lang="en-US" sz="900" b="1" dirty="0">
                <a:solidFill>
                  <a:schemeClr val="tx2">
                    <a:lumMod val="60000"/>
                    <a:lumOff val="40000"/>
                  </a:schemeClr>
                </a:solidFill>
                <a:latin typeface="Montserrat" panose="00000500000000000000" pitchFamily="50" charset="0"/>
              </a:rPr>
              <a:t>Sprint 4</a:t>
            </a:r>
          </a:p>
        </p:txBody>
      </p:sp>
      <p:sp>
        <p:nvSpPr>
          <p:cNvPr id="109" name="TextBox 108">
            <a:extLst>
              <a:ext uri="{FF2B5EF4-FFF2-40B4-BE49-F238E27FC236}">
                <a16:creationId xmlns:a16="http://schemas.microsoft.com/office/drawing/2014/main" id="{9BFEB07F-BFF0-4E28-AADD-25EEB3797A74}"/>
              </a:ext>
            </a:extLst>
          </p:cNvPr>
          <p:cNvSpPr txBox="1"/>
          <p:nvPr/>
        </p:nvSpPr>
        <p:spPr>
          <a:xfrm rot="16200000">
            <a:off x="1342499" y="5270891"/>
            <a:ext cx="654346" cy="230832"/>
          </a:xfrm>
          <a:prstGeom prst="rect">
            <a:avLst/>
          </a:prstGeom>
          <a:noFill/>
        </p:spPr>
        <p:txBody>
          <a:bodyPr wrap="none" rtlCol="0">
            <a:spAutoFit/>
          </a:bodyPr>
          <a:lstStyle/>
          <a:p>
            <a:r>
              <a:rPr lang="en-US" sz="900" b="1" dirty="0">
                <a:solidFill>
                  <a:schemeClr val="tx2">
                    <a:lumMod val="60000"/>
                    <a:lumOff val="40000"/>
                  </a:schemeClr>
                </a:solidFill>
                <a:latin typeface="Montserrat" panose="00000500000000000000" pitchFamily="50" charset="0"/>
              </a:rPr>
              <a:t>Sprint 5</a:t>
            </a:r>
          </a:p>
        </p:txBody>
      </p:sp>
    </p:spTree>
    <p:extLst>
      <p:ext uri="{BB962C8B-B14F-4D97-AF65-F5344CB8AC3E}">
        <p14:creationId xmlns:p14="http://schemas.microsoft.com/office/powerpoint/2010/main" val="2991965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77"/>
                                        </p:tgtEl>
                                        <p:attrNameLst>
                                          <p:attrName>style.visibility</p:attrName>
                                        </p:attrNameLst>
                                      </p:cBhvr>
                                      <p:to>
                                        <p:strVal val="visible"/>
                                      </p:to>
                                    </p:set>
                                    <p:anim calcmode="lin" valueType="num">
                                      <p:cBhvr additive="base">
                                        <p:cTn id="7" dur="1000"/>
                                        <p:tgtEl>
                                          <p:spTgt spid="77"/>
                                        </p:tgtEl>
                                        <p:attrNameLst>
                                          <p:attrName>ppt_y</p:attrName>
                                        </p:attrNameLst>
                                      </p:cBhvr>
                                      <p:tavLst>
                                        <p:tav tm="0">
                                          <p:val>
                                            <p:strVal val="#ppt_y+#ppt_h*1.125000"/>
                                          </p:val>
                                        </p:tav>
                                        <p:tav tm="100000">
                                          <p:val>
                                            <p:strVal val="#ppt_y"/>
                                          </p:val>
                                        </p:tav>
                                      </p:tavLst>
                                    </p:anim>
                                    <p:animEffect transition="in" filter="wipe(up)">
                                      <p:cBhvr>
                                        <p:cTn id="8" dur="1000"/>
                                        <p:tgtEl>
                                          <p:spTgt spid="77"/>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anim calcmode="lin" valueType="num">
                                      <p:cBhvr additive="base">
                                        <p:cTn id="11" dur="1000"/>
                                        <p:tgtEl>
                                          <p:spTgt spid="80"/>
                                        </p:tgtEl>
                                        <p:attrNameLst>
                                          <p:attrName>ppt_y</p:attrName>
                                        </p:attrNameLst>
                                      </p:cBhvr>
                                      <p:tavLst>
                                        <p:tav tm="0">
                                          <p:val>
                                            <p:strVal val="#ppt_y-#ppt_h*1.125000"/>
                                          </p:val>
                                        </p:tav>
                                        <p:tav tm="100000">
                                          <p:val>
                                            <p:strVal val="#ppt_y"/>
                                          </p:val>
                                        </p:tav>
                                      </p:tavLst>
                                    </p:anim>
                                    <p:animEffect transition="in" filter="wipe(down)">
                                      <p:cBhvr>
                                        <p:cTn id="12" dur="1000"/>
                                        <p:tgtEl>
                                          <p:spTgt spid="80"/>
                                        </p:tgtEl>
                                      </p:cBhvr>
                                    </p:animEffect>
                                  </p:childTnLst>
                                </p:cTn>
                              </p:par>
                              <p:par>
                                <p:cTn id="13" presetID="55" presetClass="entr" presetSubtype="0" fill="hold" grpId="0" nodeType="withEffect">
                                  <p:stCondLst>
                                    <p:cond delay="1000"/>
                                  </p:stCondLst>
                                  <p:childTnLst>
                                    <p:set>
                                      <p:cBhvr>
                                        <p:cTn id="14" dur="1" fill="hold">
                                          <p:stCondLst>
                                            <p:cond delay="0"/>
                                          </p:stCondLst>
                                        </p:cTn>
                                        <p:tgtEl>
                                          <p:spTgt spid="44"/>
                                        </p:tgtEl>
                                        <p:attrNameLst>
                                          <p:attrName>style.visibility</p:attrName>
                                        </p:attrNameLst>
                                      </p:cBhvr>
                                      <p:to>
                                        <p:strVal val="visible"/>
                                      </p:to>
                                    </p:set>
                                    <p:anim calcmode="lin" valueType="num">
                                      <p:cBhvr>
                                        <p:cTn id="15" dur="1000" fill="hold"/>
                                        <p:tgtEl>
                                          <p:spTgt spid="44"/>
                                        </p:tgtEl>
                                        <p:attrNameLst>
                                          <p:attrName>ppt_w</p:attrName>
                                        </p:attrNameLst>
                                      </p:cBhvr>
                                      <p:tavLst>
                                        <p:tav tm="0">
                                          <p:val>
                                            <p:strVal val="#ppt_w*0.70"/>
                                          </p:val>
                                        </p:tav>
                                        <p:tav tm="100000">
                                          <p:val>
                                            <p:strVal val="#ppt_w"/>
                                          </p:val>
                                        </p:tav>
                                      </p:tavLst>
                                    </p:anim>
                                    <p:anim calcmode="lin" valueType="num">
                                      <p:cBhvr>
                                        <p:cTn id="16" dur="1000" fill="hold"/>
                                        <p:tgtEl>
                                          <p:spTgt spid="44"/>
                                        </p:tgtEl>
                                        <p:attrNameLst>
                                          <p:attrName>ppt_h</p:attrName>
                                        </p:attrNameLst>
                                      </p:cBhvr>
                                      <p:tavLst>
                                        <p:tav tm="0">
                                          <p:val>
                                            <p:strVal val="#ppt_h"/>
                                          </p:val>
                                        </p:tav>
                                        <p:tav tm="100000">
                                          <p:val>
                                            <p:strVal val="#ppt_h"/>
                                          </p:val>
                                        </p:tav>
                                      </p:tavLst>
                                    </p:anim>
                                    <p:animEffect transition="in" filter="fade">
                                      <p:cBhvr>
                                        <p:cTn id="17" dur="1000"/>
                                        <p:tgtEl>
                                          <p:spTgt spid="44"/>
                                        </p:tgtEl>
                                      </p:cBhvr>
                                    </p:animEffect>
                                  </p:childTnLst>
                                </p:cTn>
                              </p:par>
                              <p:par>
                                <p:cTn id="18" presetID="55" presetClass="entr" presetSubtype="0" fill="hold" grpId="0" nodeType="withEffect">
                                  <p:stCondLst>
                                    <p:cond delay="1000"/>
                                  </p:stCondLst>
                                  <p:childTnLst>
                                    <p:set>
                                      <p:cBhvr>
                                        <p:cTn id="19" dur="1" fill="hold">
                                          <p:stCondLst>
                                            <p:cond delay="0"/>
                                          </p:stCondLst>
                                        </p:cTn>
                                        <p:tgtEl>
                                          <p:spTgt spid="45"/>
                                        </p:tgtEl>
                                        <p:attrNameLst>
                                          <p:attrName>style.visibility</p:attrName>
                                        </p:attrNameLst>
                                      </p:cBhvr>
                                      <p:to>
                                        <p:strVal val="visible"/>
                                      </p:to>
                                    </p:set>
                                    <p:anim calcmode="lin" valueType="num">
                                      <p:cBhvr>
                                        <p:cTn id="20" dur="1000" fill="hold"/>
                                        <p:tgtEl>
                                          <p:spTgt spid="45"/>
                                        </p:tgtEl>
                                        <p:attrNameLst>
                                          <p:attrName>ppt_w</p:attrName>
                                        </p:attrNameLst>
                                      </p:cBhvr>
                                      <p:tavLst>
                                        <p:tav tm="0">
                                          <p:val>
                                            <p:strVal val="#ppt_w*0.70"/>
                                          </p:val>
                                        </p:tav>
                                        <p:tav tm="100000">
                                          <p:val>
                                            <p:strVal val="#ppt_w"/>
                                          </p:val>
                                        </p:tav>
                                      </p:tavLst>
                                    </p:anim>
                                    <p:anim calcmode="lin" valueType="num">
                                      <p:cBhvr>
                                        <p:cTn id="21" dur="1000" fill="hold"/>
                                        <p:tgtEl>
                                          <p:spTgt spid="45"/>
                                        </p:tgtEl>
                                        <p:attrNameLst>
                                          <p:attrName>ppt_h</p:attrName>
                                        </p:attrNameLst>
                                      </p:cBhvr>
                                      <p:tavLst>
                                        <p:tav tm="0">
                                          <p:val>
                                            <p:strVal val="#ppt_h"/>
                                          </p:val>
                                        </p:tav>
                                        <p:tav tm="100000">
                                          <p:val>
                                            <p:strVal val="#ppt_h"/>
                                          </p:val>
                                        </p:tav>
                                      </p:tavLst>
                                    </p:anim>
                                    <p:animEffect transition="in" filter="fade">
                                      <p:cBhvr>
                                        <p:cTn id="22" dur="1000"/>
                                        <p:tgtEl>
                                          <p:spTgt spid="4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1000"/>
                                        <p:tgtEl>
                                          <p:spTgt spid="15"/>
                                        </p:tgtEl>
                                      </p:cBhvr>
                                    </p:animEffect>
                                  </p:childTnLst>
                                </p:cTn>
                              </p:par>
                              <p:par>
                                <p:cTn id="26" presetID="16" presetClass="entr" presetSubtype="42" fill="hold" nodeType="withEffect">
                                  <p:stCondLst>
                                    <p:cond delay="1000"/>
                                  </p:stCondLst>
                                  <p:childTnLst>
                                    <p:set>
                                      <p:cBhvr>
                                        <p:cTn id="27" dur="1" fill="hold">
                                          <p:stCondLst>
                                            <p:cond delay="0"/>
                                          </p:stCondLst>
                                        </p:cTn>
                                        <p:tgtEl>
                                          <p:spTgt spid="31"/>
                                        </p:tgtEl>
                                        <p:attrNameLst>
                                          <p:attrName>style.visibility</p:attrName>
                                        </p:attrNameLst>
                                      </p:cBhvr>
                                      <p:to>
                                        <p:strVal val="visible"/>
                                      </p:to>
                                    </p:set>
                                    <p:animEffect transition="in" filter="barn(outHorizontal)">
                                      <p:cBhvr>
                                        <p:cTn id="28" dur="1000"/>
                                        <p:tgtEl>
                                          <p:spTgt spid="31"/>
                                        </p:tgtEl>
                                      </p:cBhvr>
                                    </p:animEffect>
                                  </p:childTnLst>
                                </p:cTn>
                              </p:par>
                              <p:par>
                                <p:cTn id="29" presetID="16" presetClass="entr" presetSubtype="37" fill="hold" nodeType="withEffect">
                                  <p:stCondLst>
                                    <p:cond delay="1000"/>
                                  </p:stCondLst>
                                  <p:childTnLst>
                                    <p:set>
                                      <p:cBhvr>
                                        <p:cTn id="30" dur="1" fill="hold">
                                          <p:stCondLst>
                                            <p:cond delay="0"/>
                                          </p:stCondLst>
                                        </p:cTn>
                                        <p:tgtEl>
                                          <p:spTgt spid="6"/>
                                        </p:tgtEl>
                                        <p:attrNameLst>
                                          <p:attrName>style.visibility</p:attrName>
                                        </p:attrNameLst>
                                      </p:cBhvr>
                                      <p:to>
                                        <p:strVal val="visible"/>
                                      </p:to>
                                    </p:set>
                                    <p:animEffect transition="in" filter="barn(outVertical)">
                                      <p:cBhvr>
                                        <p:cTn id="31" dur="1000"/>
                                        <p:tgtEl>
                                          <p:spTgt spid="6"/>
                                        </p:tgtEl>
                                      </p:cBhvr>
                                    </p:animEffect>
                                  </p:childTnLst>
                                </p:cTn>
                              </p:par>
                              <p:par>
                                <p:cTn id="32" presetID="55" presetClass="entr" presetSubtype="0" fill="hold" grpId="0" nodeType="withEffect">
                                  <p:stCondLst>
                                    <p:cond delay="2000"/>
                                  </p:stCondLst>
                                  <p:childTnLst>
                                    <p:set>
                                      <p:cBhvr>
                                        <p:cTn id="33" dur="1" fill="hold">
                                          <p:stCondLst>
                                            <p:cond delay="0"/>
                                          </p:stCondLst>
                                        </p:cTn>
                                        <p:tgtEl>
                                          <p:spTgt spid="17"/>
                                        </p:tgtEl>
                                        <p:attrNameLst>
                                          <p:attrName>style.visibility</p:attrName>
                                        </p:attrNameLst>
                                      </p:cBhvr>
                                      <p:to>
                                        <p:strVal val="visible"/>
                                      </p:to>
                                    </p:set>
                                    <p:anim calcmode="lin" valueType="num">
                                      <p:cBhvr>
                                        <p:cTn id="34" dur="1000" fill="hold"/>
                                        <p:tgtEl>
                                          <p:spTgt spid="17"/>
                                        </p:tgtEl>
                                        <p:attrNameLst>
                                          <p:attrName>ppt_w</p:attrName>
                                        </p:attrNameLst>
                                      </p:cBhvr>
                                      <p:tavLst>
                                        <p:tav tm="0">
                                          <p:val>
                                            <p:strVal val="#ppt_w*0.70"/>
                                          </p:val>
                                        </p:tav>
                                        <p:tav tm="100000">
                                          <p:val>
                                            <p:strVal val="#ppt_w"/>
                                          </p:val>
                                        </p:tav>
                                      </p:tavLst>
                                    </p:anim>
                                    <p:anim calcmode="lin" valueType="num">
                                      <p:cBhvr>
                                        <p:cTn id="35" dur="1000" fill="hold"/>
                                        <p:tgtEl>
                                          <p:spTgt spid="17"/>
                                        </p:tgtEl>
                                        <p:attrNameLst>
                                          <p:attrName>ppt_h</p:attrName>
                                        </p:attrNameLst>
                                      </p:cBhvr>
                                      <p:tavLst>
                                        <p:tav tm="0">
                                          <p:val>
                                            <p:strVal val="#ppt_h"/>
                                          </p:val>
                                        </p:tav>
                                        <p:tav tm="100000">
                                          <p:val>
                                            <p:strVal val="#ppt_h"/>
                                          </p:val>
                                        </p:tav>
                                      </p:tavLst>
                                    </p:anim>
                                    <p:animEffect transition="in" filter="fade">
                                      <p:cBhvr>
                                        <p:cTn id="36" dur="1000"/>
                                        <p:tgtEl>
                                          <p:spTgt spid="17"/>
                                        </p:tgtEl>
                                      </p:cBhvr>
                                    </p:animEffect>
                                  </p:childTnLst>
                                </p:cTn>
                              </p:par>
                              <p:par>
                                <p:cTn id="37" presetID="55" presetClass="entr" presetSubtype="0" fill="hold" grpId="0" nodeType="withEffect">
                                  <p:stCondLst>
                                    <p:cond delay="2000"/>
                                  </p:stCondLst>
                                  <p:childTnLst>
                                    <p:set>
                                      <p:cBhvr>
                                        <p:cTn id="38" dur="1" fill="hold">
                                          <p:stCondLst>
                                            <p:cond delay="0"/>
                                          </p:stCondLst>
                                        </p:cTn>
                                        <p:tgtEl>
                                          <p:spTgt spid="30"/>
                                        </p:tgtEl>
                                        <p:attrNameLst>
                                          <p:attrName>style.visibility</p:attrName>
                                        </p:attrNameLst>
                                      </p:cBhvr>
                                      <p:to>
                                        <p:strVal val="visible"/>
                                      </p:to>
                                    </p:set>
                                    <p:anim calcmode="lin" valueType="num">
                                      <p:cBhvr>
                                        <p:cTn id="39" dur="1000" fill="hold"/>
                                        <p:tgtEl>
                                          <p:spTgt spid="30"/>
                                        </p:tgtEl>
                                        <p:attrNameLst>
                                          <p:attrName>ppt_w</p:attrName>
                                        </p:attrNameLst>
                                      </p:cBhvr>
                                      <p:tavLst>
                                        <p:tav tm="0">
                                          <p:val>
                                            <p:strVal val="#ppt_w*0.70"/>
                                          </p:val>
                                        </p:tav>
                                        <p:tav tm="100000">
                                          <p:val>
                                            <p:strVal val="#ppt_w"/>
                                          </p:val>
                                        </p:tav>
                                      </p:tavLst>
                                    </p:anim>
                                    <p:anim calcmode="lin" valueType="num">
                                      <p:cBhvr>
                                        <p:cTn id="40" dur="1000" fill="hold"/>
                                        <p:tgtEl>
                                          <p:spTgt spid="30"/>
                                        </p:tgtEl>
                                        <p:attrNameLst>
                                          <p:attrName>ppt_h</p:attrName>
                                        </p:attrNameLst>
                                      </p:cBhvr>
                                      <p:tavLst>
                                        <p:tav tm="0">
                                          <p:val>
                                            <p:strVal val="#ppt_h"/>
                                          </p:val>
                                        </p:tav>
                                        <p:tav tm="100000">
                                          <p:val>
                                            <p:strVal val="#ppt_h"/>
                                          </p:val>
                                        </p:tav>
                                      </p:tavLst>
                                    </p:anim>
                                    <p:animEffect transition="in" filter="fade">
                                      <p:cBhvr>
                                        <p:cTn id="41" dur="1000"/>
                                        <p:tgtEl>
                                          <p:spTgt spid="30"/>
                                        </p:tgtEl>
                                      </p:cBhvr>
                                    </p:animEffect>
                                  </p:childTnLst>
                                </p:cTn>
                              </p:par>
                              <p:par>
                                <p:cTn id="42" presetID="55" presetClass="entr" presetSubtype="0" fill="hold" grpId="0" nodeType="withEffect">
                                  <p:stCondLst>
                                    <p:cond delay="2000"/>
                                  </p:stCondLst>
                                  <p:childTnLst>
                                    <p:set>
                                      <p:cBhvr>
                                        <p:cTn id="43" dur="1" fill="hold">
                                          <p:stCondLst>
                                            <p:cond delay="0"/>
                                          </p:stCondLst>
                                        </p:cTn>
                                        <p:tgtEl>
                                          <p:spTgt spid="82"/>
                                        </p:tgtEl>
                                        <p:attrNameLst>
                                          <p:attrName>style.visibility</p:attrName>
                                        </p:attrNameLst>
                                      </p:cBhvr>
                                      <p:to>
                                        <p:strVal val="visible"/>
                                      </p:to>
                                    </p:set>
                                    <p:anim calcmode="lin" valueType="num">
                                      <p:cBhvr>
                                        <p:cTn id="44" dur="1000" fill="hold"/>
                                        <p:tgtEl>
                                          <p:spTgt spid="82"/>
                                        </p:tgtEl>
                                        <p:attrNameLst>
                                          <p:attrName>ppt_w</p:attrName>
                                        </p:attrNameLst>
                                      </p:cBhvr>
                                      <p:tavLst>
                                        <p:tav tm="0">
                                          <p:val>
                                            <p:strVal val="#ppt_w*0.70"/>
                                          </p:val>
                                        </p:tav>
                                        <p:tav tm="100000">
                                          <p:val>
                                            <p:strVal val="#ppt_w"/>
                                          </p:val>
                                        </p:tav>
                                      </p:tavLst>
                                    </p:anim>
                                    <p:anim calcmode="lin" valueType="num">
                                      <p:cBhvr>
                                        <p:cTn id="45" dur="1000" fill="hold"/>
                                        <p:tgtEl>
                                          <p:spTgt spid="82"/>
                                        </p:tgtEl>
                                        <p:attrNameLst>
                                          <p:attrName>ppt_h</p:attrName>
                                        </p:attrNameLst>
                                      </p:cBhvr>
                                      <p:tavLst>
                                        <p:tav tm="0">
                                          <p:val>
                                            <p:strVal val="#ppt_h"/>
                                          </p:val>
                                        </p:tav>
                                        <p:tav tm="100000">
                                          <p:val>
                                            <p:strVal val="#ppt_h"/>
                                          </p:val>
                                        </p:tav>
                                      </p:tavLst>
                                    </p:anim>
                                    <p:animEffect transition="in" filter="fade">
                                      <p:cBhvr>
                                        <p:cTn id="46" dur="1000"/>
                                        <p:tgtEl>
                                          <p:spTgt spid="82"/>
                                        </p:tgtEl>
                                      </p:cBhvr>
                                    </p:animEffect>
                                  </p:childTnLst>
                                </p:cTn>
                              </p:par>
                              <p:par>
                                <p:cTn id="47" presetID="55" presetClass="entr" presetSubtype="0" fill="hold" grpId="0" nodeType="withEffect">
                                  <p:stCondLst>
                                    <p:cond delay="2000"/>
                                  </p:stCondLst>
                                  <p:childTnLst>
                                    <p:set>
                                      <p:cBhvr>
                                        <p:cTn id="48" dur="1" fill="hold">
                                          <p:stCondLst>
                                            <p:cond delay="0"/>
                                          </p:stCondLst>
                                        </p:cTn>
                                        <p:tgtEl>
                                          <p:spTgt spid="87"/>
                                        </p:tgtEl>
                                        <p:attrNameLst>
                                          <p:attrName>style.visibility</p:attrName>
                                        </p:attrNameLst>
                                      </p:cBhvr>
                                      <p:to>
                                        <p:strVal val="visible"/>
                                      </p:to>
                                    </p:set>
                                    <p:anim calcmode="lin" valueType="num">
                                      <p:cBhvr>
                                        <p:cTn id="49" dur="1000" fill="hold"/>
                                        <p:tgtEl>
                                          <p:spTgt spid="87"/>
                                        </p:tgtEl>
                                        <p:attrNameLst>
                                          <p:attrName>ppt_w</p:attrName>
                                        </p:attrNameLst>
                                      </p:cBhvr>
                                      <p:tavLst>
                                        <p:tav tm="0">
                                          <p:val>
                                            <p:strVal val="#ppt_w*0.70"/>
                                          </p:val>
                                        </p:tav>
                                        <p:tav tm="100000">
                                          <p:val>
                                            <p:strVal val="#ppt_w"/>
                                          </p:val>
                                        </p:tav>
                                      </p:tavLst>
                                    </p:anim>
                                    <p:anim calcmode="lin" valueType="num">
                                      <p:cBhvr>
                                        <p:cTn id="50" dur="1000" fill="hold"/>
                                        <p:tgtEl>
                                          <p:spTgt spid="87"/>
                                        </p:tgtEl>
                                        <p:attrNameLst>
                                          <p:attrName>ppt_h</p:attrName>
                                        </p:attrNameLst>
                                      </p:cBhvr>
                                      <p:tavLst>
                                        <p:tav tm="0">
                                          <p:val>
                                            <p:strVal val="#ppt_h"/>
                                          </p:val>
                                        </p:tav>
                                        <p:tav tm="100000">
                                          <p:val>
                                            <p:strVal val="#ppt_h"/>
                                          </p:val>
                                        </p:tav>
                                      </p:tavLst>
                                    </p:anim>
                                    <p:animEffect transition="in" filter="fade">
                                      <p:cBhvr>
                                        <p:cTn id="51" dur="1000"/>
                                        <p:tgtEl>
                                          <p:spTgt spid="87"/>
                                        </p:tgtEl>
                                      </p:cBhvr>
                                    </p:animEffect>
                                  </p:childTnLst>
                                </p:cTn>
                              </p:par>
                              <p:par>
                                <p:cTn id="52" presetID="12" presetClass="entr" presetSubtype="2" fill="hold" grpId="0" nodeType="withEffect">
                                  <p:stCondLst>
                                    <p:cond delay="2000"/>
                                  </p:stCondLst>
                                  <p:childTnLst>
                                    <p:set>
                                      <p:cBhvr>
                                        <p:cTn id="53" dur="1" fill="hold">
                                          <p:stCondLst>
                                            <p:cond delay="0"/>
                                          </p:stCondLst>
                                        </p:cTn>
                                        <p:tgtEl>
                                          <p:spTgt spid="104"/>
                                        </p:tgtEl>
                                        <p:attrNameLst>
                                          <p:attrName>style.visibility</p:attrName>
                                        </p:attrNameLst>
                                      </p:cBhvr>
                                      <p:to>
                                        <p:strVal val="visible"/>
                                      </p:to>
                                    </p:set>
                                    <p:anim calcmode="lin" valueType="num">
                                      <p:cBhvr additive="base">
                                        <p:cTn id="54" dur="1000"/>
                                        <p:tgtEl>
                                          <p:spTgt spid="104"/>
                                        </p:tgtEl>
                                        <p:attrNameLst>
                                          <p:attrName>ppt_x</p:attrName>
                                        </p:attrNameLst>
                                      </p:cBhvr>
                                      <p:tavLst>
                                        <p:tav tm="0">
                                          <p:val>
                                            <p:strVal val="#ppt_x+#ppt_w*1.125000"/>
                                          </p:val>
                                        </p:tav>
                                        <p:tav tm="100000">
                                          <p:val>
                                            <p:strVal val="#ppt_x"/>
                                          </p:val>
                                        </p:tav>
                                      </p:tavLst>
                                    </p:anim>
                                    <p:animEffect transition="in" filter="wipe(left)">
                                      <p:cBhvr>
                                        <p:cTn id="55" dur="1000"/>
                                        <p:tgtEl>
                                          <p:spTgt spid="104"/>
                                        </p:tgtEl>
                                      </p:cBhvr>
                                    </p:animEffect>
                                  </p:childTnLst>
                                </p:cTn>
                              </p:par>
                              <p:par>
                                <p:cTn id="56" presetID="12" presetClass="entr" presetSubtype="2" fill="hold" grpId="0" nodeType="withEffect">
                                  <p:stCondLst>
                                    <p:cond delay="2500"/>
                                  </p:stCondLst>
                                  <p:childTnLst>
                                    <p:set>
                                      <p:cBhvr>
                                        <p:cTn id="57" dur="1" fill="hold">
                                          <p:stCondLst>
                                            <p:cond delay="0"/>
                                          </p:stCondLst>
                                        </p:cTn>
                                        <p:tgtEl>
                                          <p:spTgt spid="106"/>
                                        </p:tgtEl>
                                        <p:attrNameLst>
                                          <p:attrName>style.visibility</p:attrName>
                                        </p:attrNameLst>
                                      </p:cBhvr>
                                      <p:to>
                                        <p:strVal val="visible"/>
                                      </p:to>
                                    </p:set>
                                    <p:anim calcmode="lin" valueType="num">
                                      <p:cBhvr additive="base">
                                        <p:cTn id="58" dur="1000"/>
                                        <p:tgtEl>
                                          <p:spTgt spid="106"/>
                                        </p:tgtEl>
                                        <p:attrNameLst>
                                          <p:attrName>ppt_x</p:attrName>
                                        </p:attrNameLst>
                                      </p:cBhvr>
                                      <p:tavLst>
                                        <p:tav tm="0">
                                          <p:val>
                                            <p:strVal val="#ppt_x+#ppt_w*1.125000"/>
                                          </p:val>
                                        </p:tav>
                                        <p:tav tm="100000">
                                          <p:val>
                                            <p:strVal val="#ppt_x"/>
                                          </p:val>
                                        </p:tav>
                                      </p:tavLst>
                                    </p:anim>
                                    <p:animEffect transition="in" filter="wipe(left)">
                                      <p:cBhvr>
                                        <p:cTn id="59" dur="1000"/>
                                        <p:tgtEl>
                                          <p:spTgt spid="106"/>
                                        </p:tgtEl>
                                      </p:cBhvr>
                                    </p:animEffect>
                                  </p:childTnLst>
                                </p:cTn>
                              </p:par>
                              <p:par>
                                <p:cTn id="60" presetID="55" presetClass="entr" presetSubtype="0" fill="hold" grpId="0" nodeType="withEffect">
                                  <p:stCondLst>
                                    <p:cond delay="2500"/>
                                  </p:stCondLst>
                                  <p:childTnLst>
                                    <p:set>
                                      <p:cBhvr>
                                        <p:cTn id="61" dur="1" fill="hold">
                                          <p:stCondLst>
                                            <p:cond delay="0"/>
                                          </p:stCondLst>
                                        </p:cTn>
                                        <p:tgtEl>
                                          <p:spTgt spid="50"/>
                                        </p:tgtEl>
                                        <p:attrNameLst>
                                          <p:attrName>style.visibility</p:attrName>
                                        </p:attrNameLst>
                                      </p:cBhvr>
                                      <p:to>
                                        <p:strVal val="visible"/>
                                      </p:to>
                                    </p:set>
                                    <p:anim calcmode="lin" valueType="num">
                                      <p:cBhvr>
                                        <p:cTn id="62" dur="1000" fill="hold"/>
                                        <p:tgtEl>
                                          <p:spTgt spid="50"/>
                                        </p:tgtEl>
                                        <p:attrNameLst>
                                          <p:attrName>ppt_w</p:attrName>
                                        </p:attrNameLst>
                                      </p:cBhvr>
                                      <p:tavLst>
                                        <p:tav tm="0">
                                          <p:val>
                                            <p:strVal val="#ppt_w*0.70"/>
                                          </p:val>
                                        </p:tav>
                                        <p:tav tm="100000">
                                          <p:val>
                                            <p:strVal val="#ppt_w"/>
                                          </p:val>
                                        </p:tav>
                                      </p:tavLst>
                                    </p:anim>
                                    <p:anim calcmode="lin" valueType="num">
                                      <p:cBhvr>
                                        <p:cTn id="63" dur="1000" fill="hold"/>
                                        <p:tgtEl>
                                          <p:spTgt spid="50"/>
                                        </p:tgtEl>
                                        <p:attrNameLst>
                                          <p:attrName>ppt_h</p:attrName>
                                        </p:attrNameLst>
                                      </p:cBhvr>
                                      <p:tavLst>
                                        <p:tav tm="0">
                                          <p:val>
                                            <p:strVal val="#ppt_h"/>
                                          </p:val>
                                        </p:tav>
                                        <p:tav tm="100000">
                                          <p:val>
                                            <p:strVal val="#ppt_h"/>
                                          </p:val>
                                        </p:tav>
                                      </p:tavLst>
                                    </p:anim>
                                    <p:animEffect transition="in" filter="fade">
                                      <p:cBhvr>
                                        <p:cTn id="64" dur="1000"/>
                                        <p:tgtEl>
                                          <p:spTgt spid="50"/>
                                        </p:tgtEl>
                                      </p:cBhvr>
                                    </p:animEffect>
                                  </p:childTnLst>
                                </p:cTn>
                              </p:par>
                              <p:par>
                                <p:cTn id="65" presetID="55" presetClass="entr" presetSubtype="0" fill="hold" grpId="0" nodeType="withEffect">
                                  <p:stCondLst>
                                    <p:cond delay="2500"/>
                                  </p:stCondLst>
                                  <p:childTnLst>
                                    <p:set>
                                      <p:cBhvr>
                                        <p:cTn id="66" dur="1" fill="hold">
                                          <p:stCondLst>
                                            <p:cond delay="0"/>
                                          </p:stCondLst>
                                        </p:cTn>
                                        <p:tgtEl>
                                          <p:spTgt spid="52"/>
                                        </p:tgtEl>
                                        <p:attrNameLst>
                                          <p:attrName>style.visibility</p:attrName>
                                        </p:attrNameLst>
                                      </p:cBhvr>
                                      <p:to>
                                        <p:strVal val="visible"/>
                                      </p:to>
                                    </p:set>
                                    <p:anim calcmode="lin" valueType="num">
                                      <p:cBhvr>
                                        <p:cTn id="67" dur="1000" fill="hold"/>
                                        <p:tgtEl>
                                          <p:spTgt spid="52"/>
                                        </p:tgtEl>
                                        <p:attrNameLst>
                                          <p:attrName>ppt_w</p:attrName>
                                        </p:attrNameLst>
                                      </p:cBhvr>
                                      <p:tavLst>
                                        <p:tav tm="0">
                                          <p:val>
                                            <p:strVal val="#ppt_w*0.70"/>
                                          </p:val>
                                        </p:tav>
                                        <p:tav tm="100000">
                                          <p:val>
                                            <p:strVal val="#ppt_w"/>
                                          </p:val>
                                        </p:tav>
                                      </p:tavLst>
                                    </p:anim>
                                    <p:anim calcmode="lin" valueType="num">
                                      <p:cBhvr>
                                        <p:cTn id="68" dur="1000" fill="hold"/>
                                        <p:tgtEl>
                                          <p:spTgt spid="52"/>
                                        </p:tgtEl>
                                        <p:attrNameLst>
                                          <p:attrName>ppt_h</p:attrName>
                                        </p:attrNameLst>
                                      </p:cBhvr>
                                      <p:tavLst>
                                        <p:tav tm="0">
                                          <p:val>
                                            <p:strVal val="#ppt_h"/>
                                          </p:val>
                                        </p:tav>
                                        <p:tav tm="100000">
                                          <p:val>
                                            <p:strVal val="#ppt_h"/>
                                          </p:val>
                                        </p:tav>
                                      </p:tavLst>
                                    </p:anim>
                                    <p:animEffect transition="in" filter="fade">
                                      <p:cBhvr>
                                        <p:cTn id="69" dur="1000"/>
                                        <p:tgtEl>
                                          <p:spTgt spid="52"/>
                                        </p:tgtEl>
                                      </p:cBhvr>
                                    </p:animEffect>
                                  </p:childTnLst>
                                </p:cTn>
                              </p:par>
                              <p:par>
                                <p:cTn id="70" presetID="55" presetClass="entr" presetSubtype="0" fill="hold" grpId="0" nodeType="withEffect">
                                  <p:stCondLst>
                                    <p:cond delay="2500"/>
                                  </p:stCondLst>
                                  <p:childTnLst>
                                    <p:set>
                                      <p:cBhvr>
                                        <p:cTn id="71" dur="1" fill="hold">
                                          <p:stCondLst>
                                            <p:cond delay="0"/>
                                          </p:stCondLst>
                                        </p:cTn>
                                        <p:tgtEl>
                                          <p:spTgt spid="54"/>
                                        </p:tgtEl>
                                        <p:attrNameLst>
                                          <p:attrName>style.visibility</p:attrName>
                                        </p:attrNameLst>
                                      </p:cBhvr>
                                      <p:to>
                                        <p:strVal val="visible"/>
                                      </p:to>
                                    </p:set>
                                    <p:anim calcmode="lin" valueType="num">
                                      <p:cBhvr>
                                        <p:cTn id="72" dur="1000" fill="hold"/>
                                        <p:tgtEl>
                                          <p:spTgt spid="54"/>
                                        </p:tgtEl>
                                        <p:attrNameLst>
                                          <p:attrName>ppt_w</p:attrName>
                                        </p:attrNameLst>
                                      </p:cBhvr>
                                      <p:tavLst>
                                        <p:tav tm="0">
                                          <p:val>
                                            <p:strVal val="#ppt_w*0.70"/>
                                          </p:val>
                                        </p:tav>
                                        <p:tav tm="100000">
                                          <p:val>
                                            <p:strVal val="#ppt_w"/>
                                          </p:val>
                                        </p:tav>
                                      </p:tavLst>
                                    </p:anim>
                                    <p:anim calcmode="lin" valueType="num">
                                      <p:cBhvr>
                                        <p:cTn id="73" dur="1000" fill="hold"/>
                                        <p:tgtEl>
                                          <p:spTgt spid="54"/>
                                        </p:tgtEl>
                                        <p:attrNameLst>
                                          <p:attrName>ppt_h</p:attrName>
                                        </p:attrNameLst>
                                      </p:cBhvr>
                                      <p:tavLst>
                                        <p:tav tm="0">
                                          <p:val>
                                            <p:strVal val="#ppt_h"/>
                                          </p:val>
                                        </p:tav>
                                        <p:tav tm="100000">
                                          <p:val>
                                            <p:strVal val="#ppt_h"/>
                                          </p:val>
                                        </p:tav>
                                      </p:tavLst>
                                    </p:anim>
                                    <p:animEffect transition="in" filter="fade">
                                      <p:cBhvr>
                                        <p:cTn id="74" dur="1000"/>
                                        <p:tgtEl>
                                          <p:spTgt spid="54"/>
                                        </p:tgtEl>
                                      </p:cBhvr>
                                    </p:animEffect>
                                  </p:childTnLst>
                                </p:cTn>
                              </p:par>
                              <p:par>
                                <p:cTn id="75" presetID="55" presetClass="entr" presetSubtype="0" fill="hold" grpId="0" nodeType="withEffect">
                                  <p:stCondLst>
                                    <p:cond delay="2500"/>
                                  </p:stCondLst>
                                  <p:childTnLst>
                                    <p:set>
                                      <p:cBhvr>
                                        <p:cTn id="76" dur="1" fill="hold">
                                          <p:stCondLst>
                                            <p:cond delay="0"/>
                                          </p:stCondLst>
                                        </p:cTn>
                                        <p:tgtEl>
                                          <p:spTgt spid="55"/>
                                        </p:tgtEl>
                                        <p:attrNameLst>
                                          <p:attrName>style.visibility</p:attrName>
                                        </p:attrNameLst>
                                      </p:cBhvr>
                                      <p:to>
                                        <p:strVal val="visible"/>
                                      </p:to>
                                    </p:set>
                                    <p:anim calcmode="lin" valueType="num">
                                      <p:cBhvr>
                                        <p:cTn id="77" dur="1000" fill="hold"/>
                                        <p:tgtEl>
                                          <p:spTgt spid="55"/>
                                        </p:tgtEl>
                                        <p:attrNameLst>
                                          <p:attrName>ppt_w</p:attrName>
                                        </p:attrNameLst>
                                      </p:cBhvr>
                                      <p:tavLst>
                                        <p:tav tm="0">
                                          <p:val>
                                            <p:strVal val="#ppt_w*0.70"/>
                                          </p:val>
                                        </p:tav>
                                        <p:tav tm="100000">
                                          <p:val>
                                            <p:strVal val="#ppt_w"/>
                                          </p:val>
                                        </p:tav>
                                      </p:tavLst>
                                    </p:anim>
                                    <p:anim calcmode="lin" valueType="num">
                                      <p:cBhvr>
                                        <p:cTn id="78" dur="1000" fill="hold"/>
                                        <p:tgtEl>
                                          <p:spTgt spid="55"/>
                                        </p:tgtEl>
                                        <p:attrNameLst>
                                          <p:attrName>ppt_h</p:attrName>
                                        </p:attrNameLst>
                                      </p:cBhvr>
                                      <p:tavLst>
                                        <p:tav tm="0">
                                          <p:val>
                                            <p:strVal val="#ppt_h"/>
                                          </p:val>
                                        </p:tav>
                                        <p:tav tm="100000">
                                          <p:val>
                                            <p:strVal val="#ppt_h"/>
                                          </p:val>
                                        </p:tav>
                                      </p:tavLst>
                                    </p:anim>
                                    <p:animEffect transition="in" filter="fade">
                                      <p:cBhvr>
                                        <p:cTn id="79" dur="1000"/>
                                        <p:tgtEl>
                                          <p:spTgt spid="55"/>
                                        </p:tgtEl>
                                      </p:cBhvr>
                                    </p:animEffect>
                                  </p:childTnLst>
                                </p:cTn>
                              </p:par>
                              <p:par>
                                <p:cTn id="80" presetID="55" presetClass="entr" presetSubtype="0" fill="hold" grpId="0" nodeType="withEffect">
                                  <p:stCondLst>
                                    <p:cond delay="2500"/>
                                  </p:stCondLst>
                                  <p:childTnLst>
                                    <p:set>
                                      <p:cBhvr>
                                        <p:cTn id="81" dur="1" fill="hold">
                                          <p:stCondLst>
                                            <p:cond delay="0"/>
                                          </p:stCondLst>
                                        </p:cTn>
                                        <p:tgtEl>
                                          <p:spTgt spid="88"/>
                                        </p:tgtEl>
                                        <p:attrNameLst>
                                          <p:attrName>style.visibility</p:attrName>
                                        </p:attrNameLst>
                                      </p:cBhvr>
                                      <p:to>
                                        <p:strVal val="visible"/>
                                      </p:to>
                                    </p:set>
                                    <p:anim calcmode="lin" valueType="num">
                                      <p:cBhvr>
                                        <p:cTn id="82" dur="1000" fill="hold"/>
                                        <p:tgtEl>
                                          <p:spTgt spid="88"/>
                                        </p:tgtEl>
                                        <p:attrNameLst>
                                          <p:attrName>ppt_w</p:attrName>
                                        </p:attrNameLst>
                                      </p:cBhvr>
                                      <p:tavLst>
                                        <p:tav tm="0">
                                          <p:val>
                                            <p:strVal val="#ppt_w*0.70"/>
                                          </p:val>
                                        </p:tav>
                                        <p:tav tm="100000">
                                          <p:val>
                                            <p:strVal val="#ppt_w"/>
                                          </p:val>
                                        </p:tav>
                                      </p:tavLst>
                                    </p:anim>
                                    <p:anim calcmode="lin" valueType="num">
                                      <p:cBhvr>
                                        <p:cTn id="83" dur="1000" fill="hold"/>
                                        <p:tgtEl>
                                          <p:spTgt spid="88"/>
                                        </p:tgtEl>
                                        <p:attrNameLst>
                                          <p:attrName>ppt_h</p:attrName>
                                        </p:attrNameLst>
                                      </p:cBhvr>
                                      <p:tavLst>
                                        <p:tav tm="0">
                                          <p:val>
                                            <p:strVal val="#ppt_h"/>
                                          </p:val>
                                        </p:tav>
                                        <p:tav tm="100000">
                                          <p:val>
                                            <p:strVal val="#ppt_h"/>
                                          </p:val>
                                        </p:tav>
                                      </p:tavLst>
                                    </p:anim>
                                    <p:animEffect transition="in" filter="fade">
                                      <p:cBhvr>
                                        <p:cTn id="84" dur="1000"/>
                                        <p:tgtEl>
                                          <p:spTgt spid="88"/>
                                        </p:tgtEl>
                                      </p:cBhvr>
                                    </p:animEffect>
                                  </p:childTnLst>
                                </p:cTn>
                              </p:par>
                              <p:par>
                                <p:cTn id="85" presetID="12" presetClass="entr" presetSubtype="2" fill="hold" grpId="0" nodeType="withEffect">
                                  <p:stCondLst>
                                    <p:cond delay="3000"/>
                                  </p:stCondLst>
                                  <p:childTnLst>
                                    <p:set>
                                      <p:cBhvr>
                                        <p:cTn id="86" dur="1" fill="hold">
                                          <p:stCondLst>
                                            <p:cond delay="0"/>
                                          </p:stCondLst>
                                        </p:cTn>
                                        <p:tgtEl>
                                          <p:spTgt spid="107"/>
                                        </p:tgtEl>
                                        <p:attrNameLst>
                                          <p:attrName>style.visibility</p:attrName>
                                        </p:attrNameLst>
                                      </p:cBhvr>
                                      <p:to>
                                        <p:strVal val="visible"/>
                                      </p:to>
                                    </p:set>
                                    <p:anim calcmode="lin" valueType="num">
                                      <p:cBhvr additive="base">
                                        <p:cTn id="87" dur="1000"/>
                                        <p:tgtEl>
                                          <p:spTgt spid="107"/>
                                        </p:tgtEl>
                                        <p:attrNameLst>
                                          <p:attrName>ppt_x</p:attrName>
                                        </p:attrNameLst>
                                      </p:cBhvr>
                                      <p:tavLst>
                                        <p:tav tm="0">
                                          <p:val>
                                            <p:strVal val="#ppt_x+#ppt_w*1.125000"/>
                                          </p:val>
                                        </p:tav>
                                        <p:tav tm="100000">
                                          <p:val>
                                            <p:strVal val="#ppt_x"/>
                                          </p:val>
                                        </p:tav>
                                      </p:tavLst>
                                    </p:anim>
                                    <p:animEffect transition="in" filter="wipe(left)">
                                      <p:cBhvr>
                                        <p:cTn id="88" dur="1000"/>
                                        <p:tgtEl>
                                          <p:spTgt spid="107"/>
                                        </p:tgtEl>
                                      </p:cBhvr>
                                    </p:animEffect>
                                  </p:childTnLst>
                                </p:cTn>
                              </p:par>
                              <p:par>
                                <p:cTn id="89" presetID="55" presetClass="entr" presetSubtype="0" fill="hold" grpId="0" nodeType="withEffect">
                                  <p:stCondLst>
                                    <p:cond delay="3000"/>
                                  </p:stCondLst>
                                  <p:childTnLst>
                                    <p:set>
                                      <p:cBhvr>
                                        <p:cTn id="90" dur="1" fill="hold">
                                          <p:stCondLst>
                                            <p:cond delay="0"/>
                                          </p:stCondLst>
                                        </p:cTn>
                                        <p:tgtEl>
                                          <p:spTgt spid="57"/>
                                        </p:tgtEl>
                                        <p:attrNameLst>
                                          <p:attrName>style.visibility</p:attrName>
                                        </p:attrNameLst>
                                      </p:cBhvr>
                                      <p:to>
                                        <p:strVal val="visible"/>
                                      </p:to>
                                    </p:set>
                                    <p:anim calcmode="lin" valueType="num">
                                      <p:cBhvr>
                                        <p:cTn id="91" dur="1000" fill="hold"/>
                                        <p:tgtEl>
                                          <p:spTgt spid="57"/>
                                        </p:tgtEl>
                                        <p:attrNameLst>
                                          <p:attrName>ppt_w</p:attrName>
                                        </p:attrNameLst>
                                      </p:cBhvr>
                                      <p:tavLst>
                                        <p:tav tm="0">
                                          <p:val>
                                            <p:strVal val="#ppt_w*0.70"/>
                                          </p:val>
                                        </p:tav>
                                        <p:tav tm="100000">
                                          <p:val>
                                            <p:strVal val="#ppt_w"/>
                                          </p:val>
                                        </p:tav>
                                      </p:tavLst>
                                    </p:anim>
                                    <p:anim calcmode="lin" valueType="num">
                                      <p:cBhvr>
                                        <p:cTn id="92" dur="1000" fill="hold"/>
                                        <p:tgtEl>
                                          <p:spTgt spid="57"/>
                                        </p:tgtEl>
                                        <p:attrNameLst>
                                          <p:attrName>ppt_h</p:attrName>
                                        </p:attrNameLst>
                                      </p:cBhvr>
                                      <p:tavLst>
                                        <p:tav tm="0">
                                          <p:val>
                                            <p:strVal val="#ppt_h"/>
                                          </p:val>
                                        </p:tav>
                                        <p:tav tm="100000">
                                          <p:val>
                                            <p:strVal val="#ppt_h"/>
                                          </p:val>
                                        </p:tav>
                                      </p:tavLst>
                                    </p:anim>
                                    <p:animEffect transition="in" filter="fade">
                                      <p:cBhvr>
                                        <p:cTn id="93" dur="1000"/>
                                        <p:tgtEl>
                                          <p:spTgt spid="57"/>
                                        </p:tgtEl>
                                      </p:cBhvr>
                                    </p:animEffect>
                                  </p:childTnLst>
                                </p:cTn>
                              </p:par>
                              <p:par>
                                <p:cTn id="94" presetID="55" presetClass="entr" presetSubtype="0" fill="hold" grpId="0" nodeType="withEffect">
                                  <p:stCondLst>
                                    <p:cond delay="3000"/>
                                  </p:stCondLst>
                                  <p:childTnLst>
                                    <p:set>
                                      <p:cBhvr>
                                        <p:cTn id="95" dur="1" fill="hold">
                                          <p:stCondLst>
                                            <p:cond delay="0"/>
                                          </p:stCondLst>
                                        </p:cTn>
                                        <p:tgtEl>
                                          <p:spTgt spid="59"/>
                                        </p:tgtEl>
                                        <p:attrNameLst>
                                          <p:attrName>style.visibility</p:attrName>
                                        </p:attrNameLst>
                                      </p:cBhvr>
                                      <p:to>
                                        <p:strVal val="visible"/>
                                      </p:to>
                                    </p:set>
                                    <p:anim calcmode="lin" valueType="num">
                                      <p:cBhvr>
                                        <p:cTn id="96" dur="1000" fill="hold"/>
                                        <p:tgtEl>
                                          <p:spTgt spid="59"/>
                                        </p:tgtEl>
                                        <p:attrNameLst>
                                          <p:attrName>ppt_w</p:attrName>
                                        </p:attrNameLst>
                                      </p:cBhvr>
                                      <p:tavLst>
                                        <p:tav tm="0">
                                          <p:val>
                                            <p:strVal val="#ppt_w*0.70"/>
                                          </p:val>
                                        </p:tav>
                                        <p:tav tm="100000">
                                          <p:val>
                                            <p:strVal val="#ppt_w"/>
                                          </p:val>
                                        </p:tav>
                                      </p:tavLst>
                                    </p:anim>
                                    <p:anim calcmode="lin" valueType="num">
                                      <p:cBhvr>
                                        <p:cTn id="97" dur="1000" fill="hold"/>
                                        <p:tgtEl>
                                          <p:spTgt spid="59"/>
                                        </p:tgtEl>
                                        <p:attrNameLst>
                                          <p:attrName>ppt_h</p:attrName>
                                        </p:attrNameLst>
                                      </p:cBhvr>
                                      <p:tavLst>
                                        <p:tav tm="0">
                                          <p:val>
                                            <p:strVal val="#ppt_h"/>
                                          </p:val>
                                        </p:tav>
                                        <p:tav tm="100000">
                                          <p:val>
                                            <p:strVal val="#ppt_h"/>
                                          </p:val>
                                        </p:tav>
                                      </p:tavLst>
                                    </p:anim>
                                    <p:animEffect transition="in" filter="fade">
                                      <p:cBhvr>
                                        <p:cTn id="98" dur="1000"/>
                                        <p:tgtEl>
                                          <p:spTgt spid="59"/>
                                        </p:tgtEl>
                                      </p:cBhvr>
                                    </p:animEffect>
                                  </p:childTnLst>
                                </p:cTn>
                              </p:par>
                              <p:par>
                                <p:cTn id="99" presetID="55" presetClass="entr" presetSubtype="0" fill="hold" grpId="0" nodeType="withEffect">
                                  <p:stCondLst>
                                    <p:cond delay="3000"/>
                                  </p:stCondLst>
                                  <p:childTnLst>
                                    <p:set>
                                      <p:cBhvr>
                                        <p:cTn id="100" dur="1" fill="hold">
                                          <p:stCondLst>
                                            <p:cond delay="0"/>
                                          </p:stCondLst>
                                        </p:cTn>
                                        <p:tgtEl>
                                          <p:spTgt spid="60"/>
                                        </p:tgtEl>
                                        <p:attrNameLst>
                                          <p:attrName>style.visibility</p:attrName>
                                        </p:attrNameLst>
                                      </p:cBhvr>
                                      <p:to>
                                        <p:strVal val="visible"/>
                                      </p:to>
                                    </p:set>
                                    <p:anim calcmode="lin" valueType="num">
                                      <p:cBhvr>
                                        <p:cTn id="101" dur="1000" fill="hold"/>
                                        <p:tgtEl>
                                          <p:spTgt spid="60"/>
                                        </p:tgtEl>
                                        <p:attrNameLst>
                                          <p:attrName>ppt_w</p:attrName>
                                        </p:attrNameLst>
                                      </p:cBhvr>
                                      <p:tavLst>
                                        <p:tav tm="0">
                                          <p:val>
                                            <p:strVal val="#ppt_w*0.70"/>
                                          </p:val>
                                        </p:tav>
                                        <p:tav tm="100000">
                                          <p:val>
                                            <p:strVal val="#ppt_w"/>
                                          </p:val>
                                        </p:tav>
                                      </p:tavLst>
                                    </p:anim>
                                    <p:anim calcmode="lin" valueType="num">
                                      <p:cBhvr>
                                        <p:cTn id="102" dur="1000" fill="hold"/>
                                        <p:tgtEl>
                                          <p:spTgt spid="60"/>
                                        </p:tgtEl>
                                        <p:attrNameLst>
                                          <p:attrName>ppt_h</p:attrName>
                                        </p:attrNameLst>
                                      </p:cBhvr>
                                      <p:tavLst>
                                        <p:tav tm="0">
                                          <p:val>
                                            <p:strVal val="#ppt_h"/>
                                          </p:val>
                                        </p:tav>
                                        <p:tav tm="100000">
                                          <p:val>
                                            <p:strVal val="#ppt_h"/>
                                          </p:val>
                                        </p:tav>
                                      </p:tavLst>
                                    </p:anim>
                                    <p:animEffect transition="in" filter="fade">
                                      <p:cBhvr>
                                        <p:cTn id="103" dur="1000"/>
                                        <p:tgtEl>
                                          <p:spTgt spid="60"/>
                                        </p:tgtEl>
                                      </p:cBhvr>
                                    </p:animEffect>
                                  </p:childTnLst>
                                </p:cTn>
                              </p:par>
                              <p:par>
                                <p:cTn id="104" presetID="55" presetClass="entr" presetSubtype="0" fill="hold" grpId="0" nodeType="withEffect">
                                  <p:stCondLst>
                                    <p:cond delay="3000"/>
                                  </p:stCondLst>
                                  <p:childTnLst>
                                    <p:set>
                                      <p:cBhvr>
                                        <p:cTn id="105" dur="1" fill="hold">
                                          <p:stCondLst>
                                            <p:cond delay="0"/>
                                          </p:stCondLst>
                                        </p:cTn>
                                        <p:tgtEl>
                                          <p:spTgt spid="61"/>
                                        </p:tgtEl>
                                        <p:attrNameLst>
                                          <p:attrName>style.visibility</p:attrName>
                                        </p:attrNameLst>
                                      </p:cBhvr>
                                      <p:to>
                                        <p:strVal val="visible"/>
                                      </p:to>
                                    </p:set>
                                    <p:anim calcmode="lin" valueType="num">
                                      <p:cBhvr>
                                        <p:cTn id="106" dur="1000" fill="hold"/>
                                        <p:tgtEl>
                                          <p:spTgt spid="61"/>
                                        </p:tgtEl>
                                        <p:attrNameLst>
                                          <p:attrName>ppt_w</p:attrName>
                                        </p:attrNameLst>
                                      </p:cBhvr>
                                      <p:tavLst>
                                        <p:tav tm="0">
                                          <p:val>
                                            <p:strVal val="#ppt_w*0.70"/>
                                          </p:val>
                                        </p:tav>
                                        <p:tav tm="100000">
                                          <p:val>
                                            <p:strVal val="#ppt_w"/>
                                          </p:val>
                                        </p:tav>
                                      </p:tavLst>
                                    </p:anim>
                                    <p:anim calcmode="lin" valueType="num">
                                      <p:cBhvr>
                                        <p:cTn id="107" dur="1000" fill="hold"/>
                                        <p:tgtEl>
                                          <p:spTgt spid="61"/>
                                        </p:tgtEl>
                                        <p:attrNameLst>
                                          <p:attrName>ppt_h</p:attrName>
                                        </p:attrNameLst>
                                      </p:cBhvr>
                                      <p:tavLst>
                                        <p:tav tm="0">
                                          <p:val>
                                            <p:strVal val="#ppt_h"/>
                                          </p:val>
                                        </p:tav>
                                        <p:tav tm="100000">
                                          <p:val>
                                            <p:strVal val="#ppt_h"/>
                                          </p:val>
                                        </p:tav>
                                      </p:tavLst>
                                    </p:anim>
                                    <p:animEffect transition="in" filter="fade">
                                      <p:cBhvr>
                                        <p:cTn id="108" dur="1000"/>
                                        <p:tgtEl>
                                          <p:spTgt spid="61"/>
                                        </p:tgtEl>
                                      </p:cBhvr>
                                    </p:animEffect>
                                  </p:childTnLst>
                                </p:cTn>
                              </p:par>
                              <p:par>
                                <p:cTn id="109" presetID="55" presetClass="entr" presetSubtype="0" fill="hold" grpId="0" nodeType="withEffect">
                                  <p:stCondLst>
                                    <p:cond delay="3000"/>
                                  </p:stCondLst>
                                  <p:childTnLst>
                                    <p:set>
                                      <p:cBhvr>
                                        <p:cTn id="110" dur="1" fill="hold">
                                          <p:stCondLst>
                                            <p:cond delay="0"/>
                                          </p:stCondLst>
                                        </p:cTn>
                                        <p:tgtEl>
                                          <p:spTgt spid="62"/>
                                        </p:tgtEl>
                                        <p:attrNameLst>
                                          <p:attrName>style.visibility</p:attrName>
                                        </p:attrNameLst>
                                      </p:cBhvr>
                                      <p:to>
                                        <p:strVal val="visible"/>
                                      </p:to>
                                    </p:set>
                                    <p:anim calcmode="lin" valueType="num">
                                      <p:cBhvr>
                                        <p:cTn id="111" dur="1000" fill="hold"/>
                                        <p:tgtEl>
                                          <p:spTgt spid="62"/>
                                        </p:tgtEl>
                                        <p:attrNameLst>
                                          <p:attrName>ppt_w</p:attrName>
                                        </p:attrNameLst>
                                      </p:cBhvr>
                                      <p:tavLst>
                                        <p:tav tm="0">
                                          <p:val>
                                            <p:strVal val="#ppt_w*0.70"/>
                                          </p:val>
                                        </p:tav>
                                        <p:tav tm="100000">
                                          <p:val>
                                            <p:strVal val="#ppt_w"/>
                                          </p:val>
                                        </p:tav>
                                      </p:tavLst>
                                    </p:anim>
                                    <p:anim calcmode="lin" valueType="num">
                                      <p:cBhvr>
                                        <p:cTn id="112" dur="1000" fill="hold"/>
                                        <p:tgtEl>
                                          <p:spTgt spid="62"/>
                                        </p:tgtEl>
                                        <p:attrNameLst>
                                          <p:attrName>ppt_h</p:attrName>
                                        </p:attrNameLst>
                                      </p:cBhvr>
                                      <p:tavLst>
                                        <p:tav tm="0">
                                          <p:val>
                                            <p:strVal val="#ppt_h"/>
                                          </p:val>
                                        </p:tav>
                                        <p:tav tm="100000">
                                          <p:val>
                                            <p:strVal val="#ppt_h"/>
                                          </p:val>
                                        </p:tav>
                                      </p:tavLst>
                                    </p:anim>
                                    <p:animEffect transition="in" filter="fade">
                                      <p:cBhvr>
                                        <p:cTn id="113" dur="1000"/>
                                        <p:tgtEl>
                                          <p:spTgt spid="62"/>
                                        </p:tgtEl>
                                      </p:cBhvr>
                                    </p:animEffect>
                                  </p:childTnLst>
                                </p:cTn>
                              </p:par>
                              <p:par>
                                <p:cTn id="114" presetID="12" presetClass="entr" presetSubtype="2" fill="hold" grpId="0" nodeType="withEffect">
                                  <p:stCondLst>
                                    <p:cond delay="3500"/>
                                  </p:stCondLst>
                                  <p:childTnLst>
                                    <p:set>
                                      <p:cBhvr>
                                        <p:cTn id="115" dur="1" fill="hold">
                                          <p:stCondLst>
                                            <p:cond delay="0"/>
                                          </p:stCondLst>
                                        </p:cTn>
                                        <p:tgtEl>
                                          <p:spTgt spid="108"/>
                                        </p:tgtEl>
                                        <p:attrNameLst>
                                          <p:attrName>style.visibility</p:attrName>
                                        </p:attrNameLst>
                                      </p:cBhvr>
                                      <p:to>
                                        <p:strVal val="visible"/>
                                      </p:to>
                                    </p:set>
                                    <p:anim calcmode="lin" valueType="num">
                                      <p:cBhvr additive="base">
                                        <p:cTn id="116" dur="1000"/>
                                        <p:tgtEl>
                                          <p:spTgt spid="108"/>
                                        </p:tgtEl>
                                        <p:attrNameLst>
                                          <p:attrName>ppt_x</p:attrName>
                                        </p:attrNameLst>
                                      </p:cBhvr>
                                      <p:tavLst>
                                        <p:tav tm="0">
                                          <p:val>
                                            <p:strVal val="#ppt_x+#ppt_w*1.125000"/>
                                          </p:val>
                                        </p:tav>
                                        <p:tav tm="100000">
                                          <p:val>
                                            <p:strVal val="#ppt_x"/>
                                          </p:val>
                                        </p:tav>
                                      </p:tavLst>
                                    </p:anim>
                                    <p:animEffect transition="in" filter="wipe(left)">
                                      <p:cBhvr>
                                        <p:cTn id="117" dur="1000"/>
                                        <p:tgtEl>
                                          <p:spTgt spid="108"/>
                                        </p:tgtEl>
                                      </p:cBhvr>
                                    </p:animEffect>
                                  </p:childTnLst>
                                </p:cTn>
                              </p:par>
                              <p:par>
                                <p:cTn id="118" presetID="55" presetClass="entr" presetSubtype="0" fill="hold" grpId="0" nodeType="withEffect">
                                  <p:stCondLst>
                                    <p:cond delay="3500"/>
                                  </p:stCondLst>
                                  <p:childTnLst>
                                    <p:set>
                                      <p:cBhvr>
                                        <p:cTn id="119" dur="1" fill="hold">
                                          <p:stCondLst>
                                            <p:cond delay="0"/>
                                          </p:stCondLst>
                                        </p:cTn>
                                        <p:tgtEl>
                                          <p:spTgt spid="66"/>
                                        </p:tgtEl>
                                        <p:attrNameLst>
                                          <p:attrName>style.visibility</p:attrName>
                                        </p:attrNameLst>
                                      </p:cBhvr>
                                      <p:to>
                                        <p:strVal val="visible"/>
                                      </p:to>
                                    </p:set>
                                    <p:anim calcmode="lin" valueType="num">
                                      <p:cBhvr>
                                        <p:cTn id="120" dur="1000" fill="hold"/>
                                        <p:tgtEl>
                                          <p:spTgt spid="66"/>
                                        </p:tgtEl>
                                        <p:attrNameLst>
                                          <p:attrName>ppt_w</p:attrName>
                                        </p:attrNameLst>
                                      </p:cBhvr>
                                      <p:tavLst>
                                        <p:tav tm="0">
                                          <p:val>
                                            <p:strVal val="#ppt_w*0.70"/>
                                          </p:val>
                                        </p:tav>
                                        <p:tav tm="100000">
                                          <p:val>
                                            <p:strVal val="#ppt_w"/>
                                          </p:val>
                                        </p:tav>
                                      </p:tavLst>
                                    </p:anim>
                                    <p:anim calcmode="lin" valueType="num">
                                      <p:cBhvr>
                                        <p:cTn id="121" dur="1000" fill="hold"/>
                                        <p:tgtEl>
                                          <p:spTgt spid="66"/>
                                        </p:tgtEl>
                                        <p:attrNameLst>
                                          <p:attrName>ppt_h</p:attrName>
                                        </p:attrNameLst>
                                      </p:cBhvr>
                                      <p:tavLst>
                                        <p:tav tm="0">
                                          <p:val>
                                            <p:strVal val="#ppt_h"/>
                                          </p:val>
                                        </p:tav>
                                        <p:tav tm="100000">
                                          <p:val>
                                            <p:strVal val="#ppt_h"/>
                                          </p:val>
                                        </p:tav>
                                      </p:tavLst>
                                    </p:anim>
                                    <p:animEffect transition="in" filter="fade">
                                      <p:cBhvr>
                                        <p:cTn id="122" dur="1000"/>
                                        <p:tgtEl>
                                          <p:spTgt spid="66"/>
                                        </p:tgtEl>
                                      </p:cBhvr>
                                    </p:animEffect>
                                  </p:childTnLst>
                                </p:cTn>
                              </p:par>
                              <p:par>
                                <p:cTn id="123" presetID="55" presetClass="entr" presetSubtype="0" fill="hold" grpId="0" nodeType="withEffect">
                                  <p:stCondLst>
                                    <p:cond delay="3500"/>
                                  </p:stCondLst>
                                  <p:childTnLst>
                                    <p:set>
                                      <p:cBhvr>
                                        <p:cTn id="124" dur="1" fill="hold">
                                          <p:stCondLst>
                                            <p:cond delay="0"/>
                                          </p:stCondLst>
                                        </p:cTn>
                                        <p:tgtEl>
                                          <p:spTgt spid="67"/>
                                        </p:tgtEl>
                                        <p:attrNameLst>
                                          <p:attrName>style.visibility</p:attrName>
                                        </p:attrNameLst>
                                      </p:cBhvr>
                                      <p:to>
                                        <p:strVal val="visible"/>
                                      </p:to>
                                    </p:set>
                                    <p:anim calcmode="lin" valueType="num">
                                      <p:cBhvr>
                                        <p:cTn id="125" dur="1000" fill="hold"/>
                                        <p:tgtEl>
                                          <p:spTgt spid="67"/>
                                        </p:tgtEl>
                                        <p:attrNameLst>
                                          <p:attrName>ppt_w</p:attrName>
                                        </p:attrNameLst>
                                      </p:cBhvr>
                                      <p:tavLst>
                                        <p:tav tm="0">
                                          <p:val>
                                            <p:strVal val="#ppt_w*0.70"/>
                                          </p:val>
                                        </p:tav>
                                        <p:tav tm="100000">
                                          <p:val>
                                            <p:strVal val="#ppt_w"/>
                                          </p:val>
                                        </p:tav>
                                      </p:tavLst>
                                    </p:anim>
                                    <p:anim calcmode="lin" valueType="num">
                                      <p:cBhvr>
                                        <p:cTn id="126" dur="1000" fill="hold"/>
                                        <p:tgtEl>
                                          <p:spTgt spid="67"/>
                                        </p:tgtEl>
                                        <p:attrNameLst>
                                          <p:attrName>ppt_h</p:attrName>
                                        </p:attrNameLst>
                                      </p:cBhvr>
                                      <p:tavLst>
                                        <p:tav tm="0">
                                          <p:val>
                                            <p:strVal val="#ppt_h"/>
                                          </p:val>
                                        </p:tav>
                                        <p:tav tm="100000">
                                          <p:val>
                                            <p:strVal val="#ppt_h"/>
                                          </p:val>
                                        </p:tav>
                                      </p:tavLst>
                                    </p:anim>
                                    <p:animEffect transition="in" filter="fade">
                                      <p:cBhvr>
                                        <p:cTn id="127" dur="1000"/>
                                        <p:tgtEl>
                                          <p:spTgt spid="67"/>
                                        </p:tgtEl>
                                      </p:cBhvr>
                                    </p:animEffect>
                                  </p:childTnLst>
                                </p:cTn>
                              </p:par>
                              <p:par>
                                <p:cTn id="128" presetID="55" presetClass="entr" presetSubtype="0" fill="hold" grpId="0" nodeType="withEffect">
                                  <p:stCondLst>
                                    <p:cond delay="3500"/>
                                  </p:stCondLst>
                                  <p:childTnLst>
                                    <p:set>
                                      <p:cBhvr>
                                        <p:cTn id="129" dur="1" fill="hold">
                                          <p:stCondLst>
                                            <p:cond delay="0"/>
                                          </p:stCondLst>
                                        </p:cTn>
                                        <p:tgtEl>
                                          <p:spTgt spid="65"/>
                                        </p:tgtEl>
                                        <p:attrNameLst>
                                          <p:attrName>style.visibility</p:attrName>
                                        </p:attrNameLst>
                                      </p:cBhvr>
                                      <p:to>
                                        <p:strVal val="visible"/>
                                      </p:to>
                                    </p:set>
                                    <p:anim calcmode="lin" valueType="num">
                                      <p:cBhvr>
                                        <p:cTn id="130" dur="1000" fill="hold"/>
                                        <p:tgtEl>
                                          <p:spTgt spid="65"/>
                                        </p:tgtEl>
                                        <p:attrNameLst>
                                          <p:attrName>ppt_w</p:attrName>
                                        </p:attrNameLst>
                                      </p:cBhvr>
                                      <p:tavLst>
                                        <p:tav tm="0">
                                          <p:val>
                                            <p:strVal val="#ppt_w*0.70"/>
                                          </p:val>
                                        </p:tav>
                                        <p:tav tm="100000">
                                          <p:val>
                                            <p:strVal val="#ppt_w"/>
                                          </p:val>
                                        </p:tav>
                                      </p:tavLst>
                                    </p:anim>
                                    <p:anim calcmode="lin" valueType="num">
                                      <p:cBhvr>
                                        <p:cTn id="131" dur="1000" fill="hold"/>
                                        <p:tgtEl>
                                          <p:spTgt spid="65"/>
                                        </p:tgtEl>
                                        <p:attrNameLst>
                                          <p:attrName>ppt_h</p:attrName>
                                        </p:attrNameLst>
                                      </p:cBhvr>
                                      <p:tavLst>
                                        <p:tav tm="0">
                                          <p:val>
                                            <p:strVal val="#ppt_h"/>
                                          </p:val>
                                        </p:tav>
                                        <p:tav tm="100000">
                                          <p:val>
                                            <p:strVal val="#ppt_h"/>
                                          </p:val>
                                        </p:tav>
                                      </p:tavLst>
                                    </p:anim>
                                    <p:animEffect transition="in" filter="fade">
                                      <p:cBhvr>
                                        <p:cTn id="132" dur="1000"/>
                                        <p:tgtEl>
                                          <p:spTgt spid="65"/>
                                        </p:tgtEl>
                                      </p:cBhvr>
                                    </p:animEffect>
                                  </p:childTnLst>
                                </p:cTn>
                              </p:par>
                              <p:par>
                                <p:cTn id="133" presetID="55" presetClass="entr" presetSubtype="0" fill="hold" grpId="0" nodeType="withEffect">
                                  <p:stCondLst>
                                    <p:cond delay="3500"/>
                                  </p:stCondLst>
                                  <p:childTnLst>
                                    <p:set>
                                      <p:cBhvr>
                                        <p:cTn id="134" dur="1" fill="hold">
                                          <p:stCondLst>
                                            <p:cond delay="0"/>
                                          </p:stCondLst>
                                        </p:cTn>
                                        <p:tgtEl>
                                          <p:spTgt spid="90"/>
                                        </p:tgtEl>
                                        <p:attrNameLst>
                                          <p:attrName>style.visibility</p:attrName>
                                        </p:attrNameLst>
                                      </p:cBhvr>
                                      <p:to>
                                        <p:strVal val="visible"/>
                                      </p:to>
                                    </p:set>
                                    <p:anim calcmode="lin" valueType="num">
                                      <p:cBhvr>
                                        <p:cTn id="135" dur="1000" fill="hold"/>
                                        <p:tgtEl>
                                          <p:spTgt spid="90"/>
                                        </p:tgtEl>
                                        <p:attrNameLst>
                                          <p:attrName>ppt_w</p:attrName>
                                        </p:attrNameLst>
                                      </p:cBhvr>
                                      <p:tavLst>
                                        <p:tav tm="0">
                                          <p:val>
                                            <p:strVal val="#ppt_w*0.70"/>
                                          </p:val>
                                        </p:tav>
                                        <p:tav tm="100000">
                                          <p:val>
                                            <p:strVal val="#ppt_w"/>
                                          </p:val>
                                        </p:tav>
                                      </p:tavLst>
                                    </p:anim>
                                    <p:anim calcmode="lin" valueType="num">
                                      <p:cBhvr>
                                        <p:cTn id="136" dur="1000" fill="hold"/>
                                        <p:tgtEl>
                                          <p:spTgt spid="90"/>
                                        </p:tgtEl>
                                        <p:attrNameLst>
                                          <p:attrName>ppt_h</p:attrName>
                                        </p:attrNameLst>
                                      </p:cBhvr>
                                      <p:tavLst>
                                        <p:tav tm="0">
                                          <p:val>
                                            <p:strVal val="#ppt_h"/>
                                          </p:val>
                                        </p:tav>
                                        <p:tav tm="100000">
                                          <p:val>
                                            <p:strVal val="#ppt_h"/>
                                          </p:val>
                                        </p:tav>
                                      </p:tavLst>
                                    </p:anim>
                                    <p:animEffect transition="in" filter="fade">
                                      <p:cBhvr>
                                        <p:cTn id="137" dur="1000"/>
                                        <p:tgtEl>
                                          <p:spTgt spid="90"/>
                                        </p:tgtEl>
                                      </p:cBhvr>
                                    </p:animEffect>
                                  </p:childTnLst>
                                </p:cTn>
                              </p:par>
                              <p:par>
                                <p:cTn id="138" presetID="55" presetClass="entr" presetSubtype="0" fill="hold" grpId="0" nodeType="withEffect">
                                  <p:stCondLst>
                                    <p:cond delay="3500"/>
                                  </p:stCondLst>
                                  <p:childTnLst>
                                    <p:set>
                                      <p:cBhvr>
                                        <p:cTn id="139" dur="1" fill="hold">
                                          <p:stCondLst>
                                            <p:cond delay="0"/>
                                          </p:stCondLst>
                                        </p:cTn>
                                        <p:tgtEl>
                                          <p:spTgt spid="85"/>
                                        </p:tgtEl>
                                        <p:attrNameLst>
                                          <p:attrName>style.visibility</p:attrName>
                                        </p:attrNameLst>
                                      </p:cBhvr>
                                      <p:to>
                                        <p:strVal val="visible"/>
                                      </p:to>
                                    </p:set>
                                    <p:anim calcmode="lin" valueType="num">
                                      <p:cBhvr>
                                        <p:cTn id="140" dur="1000" fill="hold"/>
                                        <p:tgtEl>
                                          <p:spTgt spid="85"/>
                                        </p:tgtEl>
                                        <p:attrNameLst>
                                          <p:attrName>ppt_w</p:attrName>
                                        </p:attrNameLst>
                                      </p:cBhvr>
                                      <p:tavLst>
                                        <p:tav tm="0">
                                          <p:val>
                                            <p:strVal val="#ppt_w*0.70"/>
                                          </p:val>
                                        </p:tav>
                                        <p:tav tm="100000">
                                          <p:val>
                                            <p:strVal val="#ppt_w"/>
                                          </p:val>
                                        </p:tav>
                                      </p:tavLst>
                                    </p:anim>
                                    <p:anim calcmode="lin" valueType="num">
                                      <p:cBhvr>
                                        <p:cTn id="141" dur="1000" fill="hold"/>
                                        <p:tgtEl>
                                          <p:spTgt spid="85"/>
                                        </p:tgtEl>
                                        <p:attrNameLst>
                                          <p:attrName>ppt_h</p:attrName>
                                        </p:attrNameLst>
                                      </p:cBhvr>
                                      <p:tavLst>
                                        <p:tav tm="0">
                                          <p:val>
                                            <p:strVal val="#ppt_h"/>
                                          </p:val>
                                        </p:tav>
                                        <p:tav tm="100000">
                                          <p:val>
                                            <p:strVal val="#ppt_h"/>
                                          </p:val>
                                        </p:tav>
                                      </p:tavLst>
                                    </p:anim>
                                    <p:animEffect transition="in" filter="fade">
                                      <p:cBhvr>
                                        <p:cTn id="142" dur="1000"/>
                                        <p:tgtEl>
                                          <p:spTgt spid="85"/>
                                        </p:tgtEl>
                                      </p:cBhvr>
                                    </p:animEffect>
                                  </p:childTnLst>
                                </p:cTn>
                              </p:par>
                              <p:par>
                                <p:cTn id="143" presetID="12" presetClass="entr" presetSubtype="2" fill="hold" grpId="0" nodeType="withEffect">
                                  <p:stCondLst>
                                    <p:cond delay="4000"/>
                                  </p:stCondLst>
                                  <p:childTnLst>
                                    <p:set>
                                      <p:cBhvr>
                                        <p:cTn id="144" dur="1" fill="hold">
                                          <p:stCondLst>
                                            <p:cond delay="0"/>
                                          </p:stCondLst>
                                        </p:cTn>
                                        <p:tgtEl>
                                          <p:spTgt spid="109"/>
                                        </p:tgtEl>
                                        <p:attrNameLst>
                                          <p:attrName>style.visibility</p:attrName>
                                        </p:attrNameLst>
                                      </p:cBhvr>
                                      <p:to>
                                        <p:strVal val="visible"/>
                                      </p:to>
                                    </p:set>
                                    <p:anim calcmode="lin" valueType="num">
                                      <p:cBhvr additive="base">
                                        <p:cTn id="145" dur="1000"/>
                                        <p:tgtEl>
                                          <p:spTgt spid="109"/>
                                        </p:tgtEl>
                                        <p:attrNameLst>
                                          <p:attrName>ppt_x</p:attrName>
                                        </p:attrNameLst>
                                      </p:cBhvr>
                                      <p:tavLst>
                                        <p:tav tm="0">
                                          <p:val>
                                            <p:strVal val="#ppt_x+#ppt_w*1.125000"/>
                                          </p:val>
                                        </p:tav>
                                        <p:tav tm="100000">
                                          <p:val>
                                            <p:strVal val="#ppt_x"/>
                                          </p:val>
                                        </p:tav>
                                      </p:tavLst>
                                    </p:anim>
                                    <p:animEffect transition="in" filter="wipe(left)">
                                      <p:cBhvr>
                                        <p:cTn id="146" dur="1000"/>
                                        <p:tgtEl>
                                          <p:spTgt spid="109"/>
                                        </p:tgtEl>
                                      </p:cBhvr>
                                    </p:animEffect>
                                  </p:childTnLst>
                                </p:cTn>
                              </p:par>
                              <p:par>
                                <p:cTn id="147" presetID="55" presetClass="entr" presetSubtype="0" fill="hold" grpId="0" nodeType="withEffect">
                                  <p:stCondLst>
                                    <p:cond delay="4000"/>
                                  </p:stCondLst>
                                  <p:childTnLst>
                                    <p:set>
                                      <p:cBhvr>
                                        <p:cTn id="148" dur="1" fill="hold">
                                          <p:stCondLst>
                                            <p:cond delay="0"/>
                                          </p:stCondLst>
                                        </p:cTn>
                                        <p:tgtEl>
                                          <p:spTgt spid="74"/>
                                        </p:tgtEl>
                                        <p:attrNameLst>
                                          <p:attrName>style.visibility</p:attrName>
                                        </p:attrNameLst>
                                      </p:cBhvr>
                                      <p:to>
                                        <p:strVal val="visible"/>
                                      </p:to>
                                    </p:set>
                                    <p:anim calcmode="lin" valueType="num">
                                      <p:cBhvr>
                                        <p:cTn id="149" dur="1000" fill="hold"/>
                                        <p:tgtEl>
                                          <p:spTgt spid="74"/>
                                        </p:tgtEl>
                                        <p:attrNameLst>
                                          <p:attrName>ppt_w</p:attrName>
                                        </p:attrNameLst>
                                      </p:cBhvr>
                                      <p:tavLst>
                                        <p:tav tm="0">
                                          <p:val>
                                            <p:strVal val="#ppt_w*0.70"/>
                                          </p:val>
                                        </p:tav>
                                        <p:tav tm="100000">
                                          <p:val>
                                            <p:strVal val="#ppt_w"/>
                                          </p:val>
                                        </p:tav>
                                      </p:tavLst>
                                    </p:anim>
                                    <p:anim calcmode="lin" valueType="num">
                                      <p:cBhvr>
                                        <p:cTn id="150" dur="1000" fill="hold"/>
                                        <p:tgtEl>
                                          <p:spTgt spid="74"/>
                                        </p:tgtEl>
                                        <p:attrNameLst>
                                          <p:attrName>ppt_h</p:attrName>
                                        </p:attrNameLst>
                                      </p:cBhvr>
                                      <p:tavLst>
                                        <p:tav tm="0">
                                          <p:val>
                                            <p:strVal val="#ppt_h"/>
                                          </p:val>
                                        </p:tav>
                                        <p:tav tm="100000">
                                          <p:val>
                                            <p:strVal val="#ppt_h"/>
                                          </p:val>
                                        </p:tav>
                                      </p:tavLst>
                                    </p:anim>
                                    <p:animEffect transition="in" filter="fade">
                                      <p:cBhvr>
                                        <p:cTn id="151" dur="1000"/>
                                        <p:tgtEl>
                                          <p:spTgt spid="74"/>
                                        </p:tgtEl>
                                      </p:cBhvr>
                                    </p:animEffect>
                                  </p:childTnLst>
                                </p:cTn>
                              </p:par>
                              <p:par>
                                <p:cTn id="152" presetID="55" presetClass="entr" presetSubtype="0" fill="hold" grpId="0" nodeType="withEffect">
                                  <p:stCondLst>
                                    <p:cond delay="4000"/>
                                  </p:stCondLst>
                                  <p:childTnLst>
                                    <p:set>
                                      <p:cBhvr>
                                        <p:cTn id="153" dur="1" fill="hold">
                                          <p:stCondLst>
                                            <p:cond delay="0"/>
                                          </p:stCondLst>
                                        </p:cTn>
                                        <p:tgtEl>
                                          <p:spTgt spid="72"/>
                                        </p:tgtEl>
                                        <p:attrNameLst>
                                          <p:attrName>style.visibility</p:attrName>
                                        </p:attrNameLst>
                                      </p:cBhvr>
                                      <p:to>
                                        <p:strVal val="visible"/>
                                      </p:to>
                                    </p:set>
                                    <p:anim calcmode="lin" valueType="num">
                                      <p:cBhvr>
                                        <p:cTn id="154" dur="1000" fill="hold"/>
                                        <p:tgtEl>
                                          <p:spTgt spid="72"/>
                                        </p:tgtEl>
                                        <p:attrNameLst>
                                          <p:attrName>ppt_w</p:attrName>
                                        </p:attrNameLst>
                                      </p:cBhvr>
                                      <p:tavLst>
                                        <p:tav tm="0">
                                          <p:val>
                                            <p:strVal val="#ppt_w*0.70"/>
                                          </p:val>
                                        </p:tav>
                                        <p:tav tm="100000">
                                          <p:val>
                                            <p:strVal val="#ppt_w"/>
                                          </p:val>
                                        </p:tav>
                                      </p:tavLst>
                                    </p:anim>
                                    <p:anim calcmode="lin" valueType="num">
                                      <p:cBhvr>
                                        <p:cTn id="155" dur="1000" fill="hold"/>
                                        <p:tgtEl>
                                          <p:spTgt spid="72"/>
                                        </p:tgtEl>
                                        <p:attrNameLst>
                                          <p:attrName>ppt_h</p:attrName>
                                        </p:attrNameLst>
                                      </p:cBhvr>
                                      <p:tavLst>
                                        <p:tav tm="0">
                                          <p:val>
                                            <p:strVal val="#ppt_h"/>
                                          </p:val>
                                        </p:tav>
                                        <p:tav tm="100000">
                                          <p:val>
                                            <p:strVal val="#ppt_h"/>
                                          </p:val>
                                        </p:tav>
                                      </p:tavLst>
                                    </p:anim>
                                    <p:animEffect transition="in" filter="fade">
                                      <p:cBhvr>
                                        <p:cTn id="156" dur="1000"/>
                                        <p:tgtEl>
                                          <p:spTgt spid="72"/>
                                        </p:tgtEl>
                                      </p:cBhvr>
                                    </p:animEffect>
                                  </p:childTnLst>
                                </p:cTn>
                              </p:par>
                              <p:par>
                                <p:cTn id="157" presetID="55" presetClass="entr" presetSubtype="0" fill="hold" grpId="0" nodeType="withEffect">
                                  <p:stCondLst>
                                    <p:cond delay="4000"/>
                                  </p:stCondLst>
                                  <p:childTnLst>
                                    <p:set>
                                      <p:cBhvr>
                                        <p:cTn id="158" dur="1" fill="hold">
                                          <p:stCondLst>
                                            <p:cond delay="0"/>
                                          </p:stCondLst>
                                        </p:cTn>
                                        <p:tgtEl>
                                          <p:spTgt spid="91"/>
                                        </p:tgtEl>
                                        <p:attrNameLst>
                                          <p:attrName>style.visibility</p:attrName>
                                        </p:attrNameLst>
                                      </p:cBhvr>
                                      <p:to>
                                        <p:strVal val="visible"/>
                                      </p:to>
                                    </p:set>
                                    <p:anim calcmode="lin" valueType="num">
                                      <p:cBhvr>
                                        <p:cTn id="159" dur="1000" fill="hold"/>
                                        <p:tgtEl>
                                          <p:spTgt spid="91"/>
                                        </p:tgtEl>
                                        <p:attrNameLst>
                                          <p:attrName>ppt_w</p:attrName>
                                        </p:attrNameLst>
                                      </p:cBhvr>
                                      <p:tavLst>
                                        <p:tav tm="0">
                                          <p:val>
                                            <p:strVal val="#ppt_w*0.70"/>
                                          </p:val>
                                        </p:tav>
                                        <p:tav tm="100000">
                                          <p:val>
                                            <p:strVal val="#ppt_w"/>
                                          </p:val>
                                        </p:tav>
                                      </p:tavLst>
                                    </p:anim>
                                    <p:anim calcmode="lin" valueType="num">
                                      <p:cBhvr>
                                        <p:cTn id="160" dur="1000" fill="hold"/>
                                        <p:tgtEl>
                                          <p:spTgt spid="91"/>
                                        </p:tgtEl>
                                        <p:attrNameLst>
                                          <p:attrName>ppt_h</p:attrName>
                                        </p:attrNameLst>
                                      </p:cBhvr>
                                      <p:tavLst>
                                        <p:tav tm="0">
                                          <p:val>
                                            <p:strVal val="#ppt_h"/>
                                          </p:val>
                                        </p:tav>
                                        <p:tav tm="100000">
                                          <p:val>
                                            <p:strVal val="#ppt_h"/>
                                          </p:val>
                                        </p:tav>
                                      </p:tavLst>
                                    </p:anim>
                                    <p:animEffect transition="in" filter="fade">
                                      <p:cBhvr>
                                        <p:cTn id="161" dur="10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77" grpId="0" animBg="1"/>
      <p:bldP spid="15" grpId="0" animBg="1"/>
      <p:bldP spid="44" grpId="0" animBg="1"/>
      <p:bldP spid="45" grpId="0" animBg="1"/>
      <p:bldP spid="17" grpId="0" animBg="1"/>
      <p:bldP spid="30" grpId="0" animBg="1"/>
      <p:bldP spid="50" grpId="0" animBg="1"/>
      <p:bldP spid="52" grpId="0" animBg="1"/>
      <p:bldP spid="54" grpId="0" animBg="1"/>
      <p:bldP spid="55" grpId="0" animBg="1"/>
      <p:bldP spid="57" grpId="0" animBg="1"/>
      <p:bldP spid="59" grpId="0" animBg="1"/>
      <p:bldP spid="60" grpId="0" animBg="1"/>
      <p:bldP spid="61" grpId="0" animBg="1"/>
      <p:bldP spid="62" grpId="0" animBg="1"/>
      <p:bldP spid="65" grpId="0" animBg="1"/>
      <p:bldP spid="66" grpId="0" animBg="1"/>
      <p:bldP spid="67" grpId="0" animBg="1"/>
      <p:bldP spid="72" grpId="0" animBg="1"/>
      <p:bldP spid="74" grpId="0" animBg="1"/>
      <p:bldP spid="82" grpId="0" animBg="1"/>
      <p:bldP spid="85" grpId="0" animBg="1"/>
      <p:bldP spid="87" grpId="0" animBg="1"/>
      <p:bldP spid="88" grpId="0" animBg="1"/>
      <p:bldP spid="90" grpId="0" animBg="1"/>
      <p:bldP spid="91" grpId="0" animBg="1"/>
      <p:bldP spid="104" grpId="0"/>
      <p:bldP spid="106" grpId="0"/>
      <p:bldP spid="107" grpId="0"/>
      <p:bldP spid="108" grpId="0"/>
      <p:bldP spid="10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7" name="Group 126">
            <a:extLst>
              <a:ext uri="{FF2B5EF4-FFF2-40B4-BE49-F238E27FC236}">
                <a16:creationId xmlns:a16="http://schemas.microsoft.com/office/drawing/2014/main" id="{4513B201-DD54-4B39-B978-484E2E7D0AA2}"/>
              </a:ext>
            </a:extLst>
          </p:cNvPr>
          <p:cNvGrpSpPr/>
          <p:nvPr/>
        </p:nvGrpSpPr>
        <p:grpSpPr>
          <a:xfrm>
            <a:off x="536830" y="428847"/>
            <a:ext cx="11118339" cy="6000306"/>
            <a:chOff x="534734" y="375095"/>
            <a:chExt cx="11118339" cy="6000306"/>
          </a:xfrm>
        </p:grpSpPr>
        <p:grpSp>
          <p:nvGrpSpPr>
            <p:cNvPr id="37" name="Group 36">
              <a:extLst>
                <a:ext uri="{FF2B5EF4-FFF2-40B4-BE49-F238E27FC236}">
                  <a16:creationId xmlns:a16="http://schemas.microsoft.com/office/drawing/2014/main" id="{8AE00296-6C81-417D-8280-EC59BAC40678}"/>
                </a:ext>
              </a:extLst>
            </p:cNvPr>
            <p:cNvGrpSpPr/>
            <p:nvPr/>
          </p:nvGrpSpPr>
          <p:grpSpPr>
            <a:xfrm>
              <a:off x="2158999" y="889001"/>
              <a:ext cx="9494074" cy="5486400"/>
              <a:chOff x="2381247" y="685801"/>
              <a:chExt cx="9144826" cy="5486400"/>
            </a:xfrm>
          </p:grpSpPr>
          <p:grpSp>
            <p:nvGrpSpPr>
              <p:cNvPr id="4" name="Group 3">
                <a:extLst>
                  <a:ext uri="{FF2B5EF4-FFF2-40B4-BE49-F238E27FC236}">
                    <a16:creationId xmlns:a16="http://schemas.microsoft.com/office/drawing/2014/main" id="{7BA5EEB7-A263-4428-9C46-FB5B199AA7BC}"/>
                  </a:ext>
                </a:extLst>
              </p:cNvPr>
              <p:cNvGrpSpPr/>
              <p:nvPr/>
            </p:nvGrpSpPr>
            <p:grpSpPr>
              <a:xfrm>
                <a:off x="2381247" y="685801"/>
                <a:ext cx="9144826" cy="5486400"/>
                <a:chOff x="4808758" y="2220686"/>
                <a:chExt cx="15473961" cy="3463471"/>
              </a:xfrm>
            </p:grpSpPr>
            <p:sp>
              <p:nvSpPr>
                <p:cNvPr id="31" name="Rectangle: Single Corner Rounded 30">
                  <a:extLst>
                    <a:ext uri="{FF2B5EF4-FFF2-40B4-BE49-F238E27FC236}">
                      <a16:creationId xmlns:a16="http://schemas.microsoft.com/office/drawing/2014/main" id="{2ED547FA-D796-4A29-9067-C21382A2293D}"/>
                    </a:ext>
                  </a:extLst>
                </p:cNvPr>
                <p:cNvSpPr/>
                <p:nvPr/>
              </p:nvSpPr>
              <p:spPr bwMode="auto">
                <a:xfrm>
                  <a:off x="12538968" y="2220686"/>
                  <a:ext cx="7743751" cy="278399"/>
                </a:xfrm>
                <a:prstGeom prst="round1Rect">
                  <a:avLst>
                    <a:gd name="adj" fmla="val 50000"/>
                  </a:avLst>
                </a:prstGeom>
                <a:solidFill>
                  <a:schemeClr val="bg2"/>
                </a:solidFill>
                <a:ln w="3175">
                  <a:noFill/>
                </a:ln>
              </p:spPr>
              <p:txBody>
                <a:bodyPr lIns="0" tIns="0" rIns="0" bIns="0" rtlCol="0" anchor="ctr"/>
                <a:lstStyle/>
                <a:p>
                  <a:pPr algn="ctr"/>
                  <a:endParaRPr lang="en-US"/>
                </a:p>
              </p:txBody>
            </p:sp>
            <p:sp>
              <p:nvSpPr>
                <p:cNvPr id="14" name="Rectangle: Single Corner Rounded 13">
                  <a:extLst>
                    <a:ext uri="{FF2B5EF4-FFF2-40B4-BE49-F238E27FC236}">
                      <a16:creationId xmlns:a16="http://schemas.microsoft.com/office/drawing/2014/main" id="{C59555C3-B0CA-4239-911B-397907637DE6}"/>
                    </a:ext>
                  </a:extLst>
                </p:cNvPr>
                <p:cNvSpPr/>
                <p:nvPr/>
              </p:nvSpPr>
              <p:spPr bwMode="auto">
                <a:xfrm flipH="1">
                  <a:off x="4808758" y="2220686"/>
                  <a:ext cx="7730207" cy="278399"/>
                </a:xfrm>
                <a:prstGeom prst="round1Rect">
                  <a:avLst>
                    <a:gd name="adj" fmla="val 50000"/>
                  </a:avLst>
                </a:prstGeom>
                <a:solidFill>
                  <a:schemeClr val="bg2"/>
                </a:solidFill>
                <a:ln w="3175">
                  <a:noFill/>
                </a:ln>
              </p:spPr>
              <p:txBody>
                <a:bodyPr lIns="0" tIns="0" rIns="0" bIns="0" rtlCol="0" anchor="ctr"/>
                <a:lstStyle/>
                <a:p>
                  <a:pPr algn="ctr"/>
                  <a:endParaRPr lang="en-US"/>
                </a:p>
              </p:txBody>
            </p:sp>
            <p:sp>
              <p:nvSpPr>
                <p:cNvPr id="5" name="Rectangle: Rounded Corners 4">
                  <a:extLst>
                    <a:ext uri="{FF2B5EF4-FFF2-40B4-BE49-F238E27FC236}">
                      <a16:creationId xmlns:a16="http://schemas.microsoft.com/office/drawing/2014/main" id="{CDEFDAB1-D949-41BB-9088-17E3586573F8}"/>
                    </a:ext>
                  </a:extLst>
                </p:cNvPr>
                <p:cNvSpPr/>
                <p:nvPr/>
              </p:nvSpPr>
              <p:spPr bwMode="auto">
                <a:xfrm>
                  <a:off x="4808764" y="2220686"/>
                  <a:ext cx="15446826" cy="3463471"/>
                </a:xfrm>
                <a:prstGeom prst="roundRect">
                  <a:avLst>
                    <a:gd name="adj" fmla="val 3878"/>
                  </a:avLst>
                </a:prstGeom>
                <a:noFill/>
                <a:ln w="3175">
                  <a:solidFill>
                    <a:schemeClr val="tx2">
                      <a:lumMod val="40000"/>
                      <a:lumOff val="60000"/>
                    </a:schemeClr>
                  </a:solidFill>
                </a:ln>
              </p:spPr>
              <p:txBody>
                <a:bodyPr lIns="0" tIns="0" rIns="0" bIns="0" rtlCol="0" anchor="ctr"/>
                <a:lstStyle/>
                <a:p>
                  <a:pPr algn="ctr"/>
                  <a:endParaRPr lang="en-US"/>
                </a:p>
              </p:txBody>
            </p:sp>
          </p:grpSp>
          <p:grpSp>
            <p:nvGrpSpPr>
              <p:cNvPr id="16" name="Group 15">
                <a:extLst>
                  <a:ext uri="{FF2B5EF4-FFF2-40B4-BE49-F238E27FC236}">
                    <a16:creationId xmlns:a16="http://schemas.microsoft.com/office/drawing/2014/main" id="{57F3E82E-AD60-47E0-88D5-C2D23CD1FDE1}"/>
                  </a:ext>
                </a:extLst>
              </p:cNvPr>
              <p:cNvGrpSpPr/>
              <p:nvPr/>
            </p:nvGrpSpPr>
            <p:grpSpPr>
              <a:xfrm>
                <a:off x="3902715" y="685801"/>
                <a:ext cx="6085860" cy="5486400"/>
                <a:chOff x="3902715" y="685801"/>
                <a:chExt cx="6085860" cy="5486400"/>
              </a:xfrm>
            </p:grpSpPr>
            <p:cxnSp>
              <p:nvCxnSpPr>
                <p:cNvPr id="17" name="Straight Connector 16">
                  <a:extLst>
                    <a:ext uri="{FF2B5EF4-FFF2-40B4-BE49-F238E27FC236}">
                      <a16:creationId xmlns:a16="http://schemas.microsoft.com/office/drawing/2014/main" id="{784020BE-C413-4DA4-BE6F-DDB0AEE75C24}"/>
                    </a:ext>
                  </a:extLst>
                </p:cNvPr>
                <p:cNvCxnSpPr>
                  <a:cxnSpLocks/>
                </p:cNvCxnSpPr>
                <p:nvPr/>
              </p:nvCxnSpPr>
              <p:spPr>
                <a:xfrm>
                  <a:off x="3902715" y="685801"/>
                  <a:ext cx="0" cy="5486400"/>
                </a:xfrm>
                <a:prstGeom prst="line">
                  <a:avLst/>
                </a:prstGeom>
                <a:noFill/>
                <a:ln w="3175">
                  <a:solidFill>
                    <a:schemeClr val="tx2">
                      <a:lumMod val="40000"/>
                      <a:lumOff val="60000"/>
                      <a:alpha val="50000"/>
                    </a:schemeClr>
                  </a:solidFill>
                </a:ln>
              </p:spPr>
            </p:cxnSp>
            <p:cxnSp>
              <p:nvCxnSpPr>
                <p:cNvPr id="18" name="Straight Connector 17">
                  <a:extLst>
                    <a:ext uri="{FF2B5EF4-FFF2-40B4-BE49-F238E27FC236}">
                      <a16:creationId xmlns:a16="http://schemas.microsoft.com/office/drawing/2014/main" id="{CC0B8C14-3F1A-41B2-8CA2-691FADA1F252}"/>
                    </a:ext>
                  </a:extLst>
                </p:cNvPr>
                <p:cNvCxnSpPr>
                  <a:cxnSpLocks/>
                </p:cNvCxnSpPr>
                <p:nvPr/>
              </p:nvCxnSpPr>
              <p:spPr>
                <a:xfrm>
                  <a:off x="5424180" y="685801"/>
                  <a:ext cx="0" cy="5486400"/>
                </a:xfrm>
                <a:prstGeom prst="line">
                  <a:avLst/>
                </a:prstGeom>
                <a:noFill/>
                <a:ln w="3175">
                  <a:solidFill>
                    <a:schemeClr val="tx2">
                      <a:lumMod val="40000"/>
                      <a:lumOff val="60000"/>
                      <a:alpha val="50000"/>
                    </a:schemeClr>
                  </a:solidFill>
                </a:ln>
              </p:spPr>
            </p:cxnSp>
            <p:cxnSp>
              <p:nvCxnSpPr>
                <p:cNvPr id="19" name="Straight Connector 18">
                  <a:extLst>
                    <a:ext uri="{FF2B5EF4-FFF2-40B4-BE49-F238E27FC236}">
                      <a16:creationId xmlns:a16="http://schemas.microsoft.com/office/drawing/2014/main" id="{FD76F1CA-1FD5-471F-B172-74530F0D9D84}"/>
                    </a:ext>
                  </a:extLst>
                </p:cNvPr>
                <p:cNvCxnSpPr>
                  <a:cxnSpLocks/>
                </p:cNvCxnSpPr>
                <p:nvPr/>
              </p:nvCxnSpPr>
              <p:spPr>
                <a:xfrm>
                  <a:off x="6945645" y="685801"/>
                  <a:ext cx="0" cy="5486400"/>
                </a:xfrm>
                <a:prstGeom prst="line">
                  <a:avLst/>
                </a:prstGeom>
                <a:noFill/>
                <a:ln w="25400">
                  <a:gradFill>
                    <a:gsLst>
                      <a:gs pos="8000">
                        <a:schemeClr val="bg1"/>
                      </a:gs>
                      <a:gs pos="8000">
                        <a:schemeClr val="tx2">
                          <a:lumMod val="40000"/>
                          <a:lumOff val="60000"/>
                          <a:alpha val="50000"/>
                        </a:schemeClr>
                      </a:gs>
                    </a:gsLst>
                    <a:lin ang="5400000" scaled="1"/>
                  </a:gradFill>
                </a:ln>
              </p:spPr>
            </p:cxnSp>
            <p:cxnSp>
              <p:nvCxnSpPr>
                <p:cNvPr id="20" name="Straight Connector 19">
                  <a:extLst>
                    <a:ext uri="{FF2B5EF4-FFF2-40B4-BE49-F238E27FC236}">
                      <a16:creationId xmlns:a16="http://schemas.microsoft.com/office/drawing/2014/main" id="{463B8AE7-492C-497C-8E99-1113A3401B2F}"/>
                    </a:ext>
                  </a:extLst>
                </p:cNvPr>
                <p:cNvCxnSpPr>
                  <a:cxnSpLocks/>
                </p:cNvCxnSpPr>
                <p:nvPr/>
              </p:nvCxnSpPr>
              <p:spPr>
                <a:xfrm>
                  <a:off x="8467110" y="685801"/>
                  <a:ext cx="0" cy="5486400"/>
                </a:xfrm>
                <a:prstGeom prst="line">
                  <a:avLst/>
                </a:prstGeom>
                <a:noFill/>
                <a:ln w="3175">
                  <a:solidFill>
                    <a:schemeClr val="tx2">
                      <a:lumMod val="40000"/>
                      <a:lumOff val="60000"/>
                      <a:alpha val="50000"/>
                    </a:schemeClr>
                  </a:solidFill>
                </a:ln>
              </p:spPr>
            </p:cxnSp>
            <p:cxnSp>
              <p:nvCxnSpPr>
                <p:cNvPr id="21" name="Straight Connector 20">
                  <a:extLst>
                    <a:ext uri="{FF2B5EF4-FFF2-40B4-BE49-F238E27FC236}">
                      <a16:creationId xmlns:a16="http://schemas.microsoft.com/office/drawing/2014/main" id="{065F3B34-EA8C-4E58-AF9A-24063DDA0362}"/>
                    </a:ext>
                  </a:extLst>
                </p:cNvPr>
                <p:cNvCxnSpPr>
                  <a:cxnSpLocks/>
                </p:cNvCxnSpPr>
                <p:nvPr/>
              </p:nvCxnSpPr>
              <p:spPr>
                <a:xfrm>
                  <a:off x="9988575" y="685801"/>
                  <a:ext cx="0" cy="5486400"/>
                </a:xfrm>
                <a:prstGeom prst="line">
                  <a:avLst/>
                </a:prstGeom>
                <a:noFill/>
                <a:ln w="3175">
                  <a:solidFill>
                    <a:schemeClr val="tx2">
                      <a:lumMod val="40000"/>
                      <a:lumOff val="60000"/>
                      <a:alpha val="50000"/>
                    </a:schemeClr>
                  </a:solidFill>
                </a:ln>
              </p:spPr>
            </p:cxnSp>
          </p:grpSp>
          <p:sp>
            <p:nvSpPr>
              <p:cNvPr id="23" name="TextBox 22">
                <a:extLst>
                  <a:ext uri="{FF2B5EF4-FFF2-40B4-BE49-F238E27FC236}">
                    <a16:creationId xmlns:a16="http://schemas.microsoft.com/office/drawing/2014/main" id="{AEF14868-ABF1-4532-8F6B-2690ACB126BE}"/>
                  </a:ext>
                </a:extLst>
              </p:cNvPr>
              <p:cNvSpPr txBox="1"/>
              <p:nvPr/>
            </p:nvSpPr>
            <p:spPr>
              <a:xfrm>
                <a:off x="2893356" y="760661"/>
                <a:ext cx="497252" cy="276999"/>
              </a:xfrm>
              <a:prstGeom prst="rect">
                <a:avLst/>
              </a:prstGeom>
              <a:noFill/>
            </p:spPr>
            <p:txBody>
              <a:bodyPr wrap="none" rtlCol="0" anchor="ctr" anchorCtr="0">
                <a:spAutoFit/>
              </a:bodyPr>
              <a:lstStyle/>
              <a:p>
                <a:pPr algn="ctr"/>
                <a:r>
                  <a:rPr lang="en-US" sz="1200" dirty="0">
                    <a:solidFill>
                      <a:schemeClr val="tx2"/>
                    </a:solidFill>
                    <a:latin typeface="Montserrat" panose="00000500000000000000" pitchFamily="50" charset="0"/>
                  </a:rPr>
                  <a:t>JAN</a:t>
                </a:r>
              </a:p>
            </p:txBody>
          </p:sp>
          <p:sp>
            <p:nvSpPr>
              <p:cNvPr id="25" name="TextBox 24">
                <a:extLst>
                  <a:ext uri="{FF2B5EF4-FFF2-40B4-BE49-F238E27FC236}">
                    <a16:creationId xmlns:a16="http://schemas.microsoft.com/office/drawing/2014/main" id="{8E5B9F38-83AA-4951-9480-A3397FF9224B}"/>
                  </a:ext>
                </a:extLst>
              </p:cNvPr>
              <p:cNvSpPr txBox="1"/>
              <p:nvPr/>
            </p:nvSpPr>
            <p:spPr>
              <a:xfrm>
                <a:off x="4413218" y="760661"/>
                <a:ext cx="500458" cy="276999"/>
              </a:xfrm>
              <a:prstGeom prst="rect">
                <a:avLst/>
              </a:prstGeom>
              <a:noFill/>
            </p:spPr>
            <p:txBody>
              <a:bodyPr wrap="none" rtlCol="0" anchor="ctr" anchorCtr="0">
                <a:spAutoFit/>
              </a:bodyPr>
              <a:lstStyle/>
              <a:p>
                <a:pPr algn="ctr"/>
                <a:r>
                  <a:rPr lang="en-US" sz="1200" dirty="0">
                    <a:solidFill>
                      <a:schemeClr val="tx2"/>
                    </a:solidFill>
                    <a:latin typeface="Montserrat" panose="00000500000000000000" pitchFamily="50" charset="0"/>
                  </a:rPr>
                  <a:t>FEB</a:t>
                </a:r>
              </a:p>
            </p:txBody>
          </p:sp>
          <p:sp>
            <p:nvSpPr>
              <p:cNvPr id="26" name="TextBox 25">
                <a:extLst>
                  <a:ext uri="{FF2B5EF4-FFF2-40B4-BE49-F238E27FC236}">
                    <a16:creationId xmlns:a16="http://schemas.microsoft.com/office/drawing/2014/main" id="{2C0A9D73-ACB8-49FC-981F-784FEE9583BD}"/>
                  </a:ext>
                </a:extLst>
              </p:cNvPr>
              <p:cNvSpPr txBox="1"/>
              <p:nvPr/>
            </p:nvSpPr>
            <p:spPr>
              <a:xfrm>
                <a:off x="5908233" y="760661"/>
                <a:ext cx="553358" cy="276999"/>
              </a:xfrm>
              <a:prstGeom prst="rect">
                <a:avLst/>
              </a:prstGeom>
              <a:noFill/>
            </p:spPr>
            <p:txBody>
              <a:bodyPr wrap="none" rtlCol="0" anchor="ctr" anchorCtr="0">
                <a:spAutoFit/>
              </a:bodyPr>
              <a:lstStyle/>
              <a:p>
                <a:pPr algn="ctr"/>
                <a:r>
                  <a:rPr lang="en-US" sz="1200" dirty="0">
                    <a:solidFill>
                      <a:schemeClr val="tx2"/>
                    </a:solidFill>
                    <a:latin typeface="Montserrat" panose="00000500000000000000" pitchFamily="50" charset="0"/>
                  </a:rPr>
                  <a:t>MAR</a:t>
                </a:r>
              </a:p>
            </p:txBody>
          </p:sp>
          <p:sp>
            <p:nvSpPr>
              <p:cNvPr id="27" name="TextBox 26">
                <a:extLst>
                  <a:ext uri="{FF2B5EF4-FFF2-40B4-BE49-F238E27FC236}">
                    <a16:creationId xmlns:a16="http://schemas.microsoft.com/office/drawing/2014/main" id="{7A91DF03-9A7E-4863-BA42-D30F6AC66B9D}"/>
                  </a:ext>
                </a:extLst>
              </p:cNvPr>
              <p:cNvSpPr txBox="1"/>
              <p:nvPr/>
            </p:nvSpPr>
            <p:spPr>
              <a:xfrm>
                <a:off x="7448133" y="760661"/>
                <a:ext cx="516488" cy="276999"/>
              </a:xfrm>
              <a:prstGeom prst="rect">
                <a:avLst/>
              </a:prstGeom>
              <a:noFill/>
            </p:spPr>
            <p:txBody>
              <a:bodyPr wrap="none" rtlCol="0" anchor="ctr" anchorCtr="0">
                <a:spAutoFit/>
              </a:bodyPr>
              <a:lstStyle/>
              <a:p>
                <a:pPr algn="ctr"/>
                <a:r>
                  <a:rPr lang="en-US" sz="1200" dirty="0">
                    <a:solidFill>
                      <a:schemeClr val="tx2"/>
                    </a:solidFill>
                    <a:latin typeface="Montserrat" panose="00000500000000000000" pitchFamily="50" charset="0"/>
                  </a:rPr>
                  <a:t>APR</a:t>
                </a:r>
              </a:p>
            </p:txBody>
          </p:sp>
          <p:sp>
            <p:nvSpPr>
              <p:cNvPr id="28" name="TextBox 27">
                <a:extLst>
                  <a:ext uri="{FF2B5EF4-FFF2-40B4-BE49-F238E27FC236}">
                    <a16:creationId xmlns:a16="http://schemas.microsoft.com/office/drawing/2014/main" id="{12B43D23-D730-4CAB-A457-2C76D0B13D9E}"/>
                  </a:ext>
                </a:extLst>
              </p:cNvPr>
              <p:cNvSpPr txBox="1"/>
              <p:nvPr/>
            </p:nvSpPr>
            <p:spPr>
              <a:xfrm>
                <a:off x="8957575" y="760661"/>
                <a:ext cx="540534" cy="276999"/>
              </a:xfrm>
              <a:prstGeom prst="rect">
                <a:avLst/>
              </a:prstGeom>
              <a:noFill/>
            </p:spPr>
            <p:txBody>
              <a:bodyPr wrap="none" rtlCol="0" anchor="ctr" anchorCtr="0">
                <a:spAutoFit/>
              </a:bodyPr>
              <a:lstStyle/>
              <a:p>
                <a:pPr algn="ctr"/>
                <a:r>
                  <a:rPr lang="en-US" sz="1200" dirty="0">
                    <a:solidFill>
                      <a:schemeClr val="tx2"/>
                    </a:solidFill>
                    <a:latin typeface="Montserrat" panose="00000500000000000000" pitchFamily="50" charset="0"/>
                  </a:rPr>
                  <a:t>MAY</a:t>
                </a:r>
              </a:p>
            </p:txBody>
          </p:sp>
          <p:sp>
            <p:nvSpPr>
              <p:cNvPr id="29" name="TextBox 28">
                <a:extLst>
                  <a:ext uri="{FF2B5EF4-FFF2-40B4-BE49-F238E27FC236}">
                    <a16:creationId xmlns:a16="http://schemas.microsoft.com/office/drawing/2014/main" id="{978DB272-897C-4A6A-82C6-C25BBFC823EF}"/>
                  </a:ext>
                </a:extLst>
              </p:cNvPr>
              <p:cNvSpPr txBox="1"/>
              <p:nvPr/>
            </p:nvSpPr>
            <p:spPr>
              <a:xfrm>
                <a:off x="10495071" y="760661"/>
                <a:ext cx="508473" cy="276999"/>
              </a:xfrm>
              <a:prstGeom prst="rect">
                <a:avLst/>
              </a:prstGeom>
              <a:noFill/>
            </p:spPr>
            <p:txBody>
              <a:bodyPr wrap="none" rtlCol="0" anchor="ctr" anchorCtr="0">
                <a:spAutoFit/>
              </a:bodyPr>
              <a:lstStyle/>
              <a:p>
                <a:pPr algn="ctr"/>
                <a:r>
                  <a:rPr lang="en-US" sz="1200" dirty="0">
                    <a:solidFill>
                      <a:schemeClr val="tx2"/>
                    </a:solidFill>
                    <a:latin typeface="Montserrat" panose="00000500000000000000" pitchFamily="50" charset="0"/>
                  </a:rPr>
                  <a:t>JUN</a:t>
                </a:r>
              </a:p>
            </p:txBody>
          </p:sp>
          <p:grpSp>
            <p:nvGrpSpPr>
              <p:cNvPr id="33" name="Group 32">
                <a:extLst>
                  <a:ext uri="{FF2B5EF4-FFF2-40B4-BE49-F238E27FC236}">
                    <a16:creationId xmlns:a16="http://schemas.microsoft.com/office/drawing/2014/main" id="{4C614BB5-F3E2-431D-ABAE-98478764DFBC}"/>
                  </a:ext>
                </a:extLst>
              </p:cNvPr>
              <p:cNvGrpSpPr/>
              <p:nvPr/>
            </p:nvGrpSpPr>
            <p:grpSpPr>
              <a:xfrm>
                <a:off x="2381248" y="2799081"/>
                <a:ext cx="9128782" cy="1686560"/>
                <a:chOff x="2381248" y="2799081"/>
                <a:chExt cx="9128792" cy="1686560"/>
              </a:xfrm>
            </p:grpSpPr>
            <p:cxnSp>
              <p:nvCxnSpPr>
                <p:cNvPr id="34" name="Straight Connector 33">
                  <a:extLst>
                    <a:ext uri="{FF2B5EF4-FFF2-40B4-BE49-F238E27FC236}">
                      <a16:creationId xmlns:a16="http://schemas.microsoft.com/office/drawing/2014/main" id="{8E755DF4-F558-4243-8054-B4A005050A4D}"/>
                    </a:ext>
                  </a:extLst>
                </p:cNvPr>
                <p:cNvCxnSpPr/>
                <p:nvPr/>
              </p:nvCxnSpPr>
              <p:spPr>
                <a:xfrm>
                  <a:off x="2381248" y="2799081"/>
                  <a:ext cx="9128792" cy="0"/>
                </a:xfrm>
                <a:prstGeom prst="line">
                  <a:avLst/>
                </a:prstGeom>
                <a:noFill/>
                <a:ln w="3175">
                  <a:solidFill>
                    <a:schemeClr val="tx2">
                      <a:lumMod val="40000"/>
                      <a:lumOff val="60000"/>
                      <a:alpha val="50000"/>
                    </a:schemeClr>
                  </a:solidFill>
                </a:ln>
              </p:spPr>
            </p:cxnSp>
            <p:cxnSp>
              <p:nvCxnSpPr>
                <p:cNvPr id="35" name="Straight Connector 34">
                  <a:extLst>
                    <a:ext uri="{FF2B5EF4-FFF2-40B4-BE49-F238E27FC236}">
                      <a16:creationId xmlns:a16="http://schemas.microsoft.com/office/drawing/2014/main" id="{47B2351F-C775-456E-B9C6-420BC8F7B5A6}"/>
                    </a:ext>
                  </a:extLst>
                </p:cNvPr>
                <p:cNvCxnSpPr/>
                <p:nvPr/>
              </p:nvCxnSpPr>
              <p:spPr>
                <a:xfrm>
                  <a:off x="2381248" y="4485641"/>
                  <a:ext cx="9128792" cy="0"/>
                </a:xfrm>
                <a:prstGeom prst="line">
                  <a:avLst/>
                </a:prstGeom>
                <a:noFill/>
                <a:ln w="3175">
                  <a:solidFill>
                    <a:schemeClr val="tx2">
                      <a:lumMod val="40000"/>
                      <a:lumOff val="60000"/>
                      <a:alpha val="50000"/>
                    </a:schemeClr>
                  </a:solidFill>
                </a:ln>
              </p:spPr>
            </p:cxnSp>
          </p:grpSp>
        </p:grpSp>
        <p:grpSp>
          <p:nvGrpSpPr>
            <p:cNvPr id="126" name="Group 125">
              <a:extLst>
                <a:ext uri="{FF2B5EF4-FFF2-40B4-BE49-F238E27FC236}">
                  <a16:creationId xmlns:a16="http://schemas.microsoft.com/office/drawing/2014/main" id="{1E0F488C-19AE-487F-935D-1006A4134FD2}"/>
                </a:ext>
              </a:extLst>
            </p:cNvPr>
            <p:cNvGrpSpPr/>
            <p:nvPr/>
          </p:nvGrpSpPr>
          <p:grpSpPr>
            <a:xfrm>
              <a:off x="2224900" y="1484053"/>
              <a:ext cx="9348293" cy="1349876"/>
              <a:chOff x="2224900" y="1484053"/>
              <a:chExt cx="9348293" cy="1349876"/>
            </a:xfrm>
          </p:grpSpPr>
          <p:sp>
            <p:nvSpPr>
              <p:cNvPr id="38" name="Rectangle: Rounded Corners 37">
                <a:extLst>
                  <a:ext uri="{FF2B5EF4-FFF2-40B4-BE49-F238E27FC236}">
                    <a16:creationId xmlns:a16="http://schemas.microsoft.com/office/drawing/2014/main" id="{08C2CB0F-B05F-4E6D-9503-DEB63B26E9B6}"/>
                  </a:ext>
                </a:extLst>
              </p:cNvPr>
              <p:cNvSpPr/>
              <p:nvPr/>
            </p:nvSpPr>
            <p:spPr>
              <a:xfrm>
                <a:off x="2224900" y="1484053"/>
                <a:ext cx="1453112" cy="36961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dirty="0">
                    <a:latin typeface="Montserrat" panose="00000500000000000000" pitchFamily="50" charset="0"/>
                  </a:rPr>
                  <a:t>New Admin Console</a:t>
                </a:r>
              </a:p>
            </p:txBody>
          </p:sp>
          <p:sp>
            <p:nvSpPr>
              <p:cNvPr id="47" name="Rectangle: Rounded Corners 46">
                <a:extLst>
                  <a:ext uri="{FF2B5EF4-FFF2-40B4-BE49-F238E27FC236}">
                    <a16:creationId xmlns:a16="http://schemas.microsoft.com/office/drawing/2014/main" id="{08F156D3-6CB1-4C65-A55B-3027A3022A84}"/>
                  </a:ext>
                </a:extLst>
              </p:cNvPr>
              <p:cNvSpPr/>
              <p:nvPr/>
            </p:nvSpPr>
            <p:spPr>
              <a:xfrm>
                <a:off x="3793801" y="1484053"/>
                <a:ext cx="3054022" cy="36961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dirty="0">
                    <a:latin typeface="Montserrat" panose="00000500000000000000" pitchFamily="50" charset="0"/>
                  </a:rPr>
                  <a:t>3</a:t>
                </a:r>
                <a:r>
                  <a:rPr lang="en-US" sz="900" baseline="30000" dirty="0">
                    <a:latin typeface="Montserrat" panose="00000500000000000000" pitchFamily="50" charset="0"/>
                  </a:rPr>
                  <a:t>rd</a:t>
                </a:r>
                <a:r>
                  <a:rPr lang="en-US" sz="900" dirty="0">
                    <a:latin typeface="Montserrat" panose="00000500000000000000" pitchFamily="50" charset="0"/>
                  </a:rPr>
                  <a:t> Party Integrations</a:t>
                </a:r>
              </a:p>
            </p:txBody>
          </p:sp>
          <p:sp>
            <p:nvSpPr>
              <p:cNvPr id="48" name="Rectangle: Rounded Corners 47">
                <a:extLst>
                  <a:ext uri="{FF2B5EF4-FFF2-40B4-BE49-F238E27FC236}">
                    <a16:creationId xmlns:a16="http://schemas.microsoft.com/office/drawing/2014/main" id="{B62862CB-A416-41B1-90E8-E55FE48DAA8E}"/>
                  </a:ext>
                </a:extLst>
              </p:cNvPr>
              <p:cNvSpPr/>
              <p:nvPr/>
            </p:nvSpPr>
            <p:spPr>
              <a:xfrm>
                <a:off x="5389376" y="1974184"/>
                <a:ext cx="1453112" cy="36961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dirty="0">
                    <a:latin typeface="Montserrat" panose="00000500000000000000" pitchFamily="50" charset="0"/>
                  </a:rPr>
                  <a:t>Security 2.0</a:t>
                </a:r>
              </a:p>
            </p:txBody>
          </p:sp>
          <p:sp>
            <p:nvSpPr>
              <p:cNvPr id="50" name="Rectangle: Rounded Corners 49">
                <a:extLst>
                  <a:ext uri="{FF2B5EF4-FFF2-40B4-BE49-F238E27FC236}">
                    <a16:creationId xmlns:a16="http://schemas.microsoft.com/office/drawing/2014/main" id="{11DCA33B-C17A-4462-BBDC-CF5883DC7D52}"/>
                  </a:ext>
                </a:extLst>
              </p:cNvPr>
              <p:cNvSpPr/>
              <p:nvPr/>
            </p:nvSpPr>
            <p:spPr>
              <a:xfrm>
                <a:off x="6964779" y="1974184"/>
                <a:ext cx="3028507" cy="36961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dirty="0">
                    <a:latin typeface="Montserrat" panose="00000500000000000000" pitchFamily="50" charset="0"/>
                  </a:rPr>
                  <a:t>On promise backup</a:t>
                </a:r>
              </a:p>
            </p:txBody>
          </p:sp>
          <p:sp>
            <p:nvSpPr>
              <p:cNvPr id="51" name="Rectangle: Rounded Corners 50">
                <a:extLst>
                  <a:ext uri="{FF2B5EF4-FFF2-40B4-BE49-F238E27FC236}">
                    <a16:creationId xmlns:a16="http://schemas.microsoft.com/office/drawing/2014/main" id="{B168EDE0-890B-441D-A959-BB7A4B8F7500}"/>
                  </a:ext>
                </a:extLst>
              </p:cNvPr>
              <p:cNvSpPr/>
              <p:nvPr/>
            </p:nvSpPr>
            <p:spPr>
              <a:xfrm>
                <a:off x="6964780" y="2464313"/>
                <a:ext cx="1453112" cy="36961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dirty="0">
                    <a:latin typeface="Montserrat" panose="00000500000000000000" pitchFamily="50" charset="0"/>
                  </a:rPr>
                  <a:t>Self-service portal</a:t>
                </a:r>
              </a:p>
            </p:txBody>
          </p:sp>
          <p:sp>
            <p:nvSpPr>
              <p:cNvPr id="53" name="Rectangle: Rounded Corners 52">
                <a:extLst>
                  <a:ext uri="{FF2B5EF4-FFF2-40B4-BE49-F238E27FC236}">
                    <a16:creationId xmlns:a16="http://schemas.microsoft.com/office/drawing/2014/main" id="{347A091B-80FC-4153-995C-E1090B404FF0}"/>
                  </a:ext>
                </a:extLst>
              </p:cNvPr>
              <p:cNvSpPr/>
              <p:nvPr/>
            </p:nvSpPr>
            <p:spPr>
              <a:xfrm>
                <a:off x="8540184" y="2464313"/>
                <a:ext cx="1453112" cy="36961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dirty="0">
                    <a:latin typeface="Montserrat" panose="00000500000000000000" pitchFamily="50" charset="0"/>
                  </a:rPr>
                  <a:t>API</a:t>
                </a:r>
              </a:p>
            </p:txBody>
          </p:sp>
          <p:sp>
            <p:nvSpPr>
              <p:cNvPr id="54" name="Rectangle: Rounded Corners 53">
                <a:extLst>
                  <a:ext uri="{FF2B5EF4-FFF2-40B4-BE49-F238E27FC236}">
                    <a16:creationId xmlns:a16="http://schemas.microsoft.com/office/drawing/2014/main" id="{ABDA2F35-AE7C-4A44-90C2-140E569B64B9}"/>
                  </a:ext>
                </a:extLst>
              </p:cNvPr>
              <p:cNvSpPr/>
              <p:nvPr/>
            </p:nvSpPr>
            <p:spPr>
              <a:xfrm>
                <a:off x="10120081" y="1974184"/>
                <a:ext cx="1453112" cy="36961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dirty="0">
                    <a:latin typeface="Montserrat" panose="00000500000000000000" pitchFamily="50" charset="0"/>
                  </a:rPr>
                  <a:t>Code Review</a:t>
                </a:r>
              </a:p>
            </p:txBody>
          </p:sp>
          <p:sp>
            <p:nvSpPr>
              <p:cNvPr id="55" name="Rectangle: Rounded Corners 54">
                <a:extLst>
                  <a:ext uri="{FF2B5EF4-FFF2-40B4-BE49-F238E27FC236}">
                    <a16:creationId xmlns:a16="http://schemas.microsoft.com/office/drawing/2014/main" id="{6D4BE1D1-3D38-42EE-BA54-31C56A4DCDEC}"/>
                  </a:ext>
                </a:extLst>
              </p:cNvPr>
              <p:cNvSpPr/>
              <p:nvPr/>
            </p:nvSpPr>
            <p:spPr>
              <a:xfrm>
                <a:off x="10120081" y="2464313"/>
                <a:ext cx="1453112" cy="36961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dirty="0">
                    <a:latin typeface="Montserrat" panose="00000500000000000000" pitchFamily="50" charset="0"/>
                  </a:rPr>
                  <a:t>Shopping cart Improvement</a:t>
                </a:r>
              </a:p>
            </p:txBody>
          </p:sp>
        </p:grpSp>
        <p:grpSp>
          <p:nvGrpSpPr>
            <p:cNvPr id="119" name="Group 118">
              <a:extLst>
                <a:ext uri="{FF2B5EF4-FFF2-40B4-BE49-F238E27FC236}">
                  <a16:creationId xmlns:a16="http://schemas.microsoft.com/office/drawing/2014/main" id="{093CC9AF-117F-4AFF-8D0C-FEF13BD17676}"/>
                </a:ext>
              </a:extLst>
            </p:cNvPr>
            <p:cNvGrpSpPr/>
            <p:nvPr/>
          </p:nvGrpSpPr>
          <p:grpSpPr>
            <a:xfrm>
              <a:off x="2224900" y="3152095"/>
              <a:ext cx="9348293" cy="1349876"/>
              <a:chOff x="2097900" y="3036448"/>
              <a:chExt cx="9348293" cy="1174770"/>
            </a:xfrm>
          </p:grpSpPr>
          <p:sp>
            <p:nvSpPr>
              <p:cNvPr id="58" name="Rectangle: Rounded Corners 57">
                <a:extLst>
                  <a:ext uri="{FF2B5EF4-FFF2-40B4-BE49-F238E27FC236}">
                    <a16:creationId xmlns:a16="http://schemas.microsoft.com/office/drawing/2014/main" id="{CDD2E74E-F345-4076-894E-A705475EBDFA}"/>
                  </a:ext>
                </a:extLst>
              </p:cNvPr>
              <p:cNvSpPr/>
              <p:nvPr/>
            </p:nvSpPr>
            <p:spPr>
              <a:xfrm>
                <a:off x="2097900" y="3036448"/>
                <a:ext cx="1453112" cy="32166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dirty="0">
                    <a:latin typeface="Montserrat" panose="00000500000000000000" pitchFamily="50" charset="0"/>
                  </a:rPr>
                  <a:t>Mobile Mockup</a:t>
                </a:r>
              </a:p>
            </p:txBody>
          </p:sp>
          <p:sp>
            <p:nvSpPr>
              <p:cNvPr id="81" name="Rectangle: Rounded Corners 80">
                <a:extLst>
                  <a:ext uri="{FF2B5EF4-FFF2-40B4-BE49-F238E27FC236}">
                    <a16:creationId xmlns:a16="http://schemas.microsoft.com/office/drawing/2014/main" id="{5896F7EE-F939-4AE1-920A-F0460EAA931B}"/>
                  </a:ext>
                </a:extLst>
              </p:cNvPr>
              <p:cNvSpPr/>
              <p:nvPr/>
            </p:nvSpPr>
            <p:spPr>
              <a:xfrm>
                <a:off x="9993081" y="3462999"/>
                <a:ext cx="1453112" cy="32166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dirty="0">
                    <a:latin typeface="Montserrat" panose="00000500000000000000" pitchFamily="50" charset="0"/>
                  </a:rPr>
                  <a:t>Ticketing system</a:t>
                </a:r>
              </a:p>
            </p:txBody>
          </p:sp>
          <p:sp>
            <p:nvSpPr>
              <p:cNvPr id="82" name="Rectangle: Rounded Corners 81">
                <a:extLst>
                  <a:ext uri="{FF2B5EF4-FFF2-40B4-BE49-F238E27FC236}">
                    <a16:creationId xmlns:a16="http://schemas.microsoft.com/office/drawing/2014/main" id="{C32984F4-4A3A-492D-B533-20D875F3B8AD}"/>
                  </a:ext>
                </a:extLst>
              </p:cNvPr>
              <p:cNvSpPr/>
              <p:nvPr/>
            </p:nvSpPr>
            <p:spPr>
              <a:xfrm>
                <a:off x="9993081" y="3889549"/>
                <a:ext cx="1453112" cy="32166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dirty="0">
                    <a:latin typeface="Montserrat" panose="00000500000000000000" pitchFamily="50" charset="0"/>
                  </a:rPr>
                  <a:t>Q3 Initiative</a:t>
                </a:r>
              </a:p>
            </p:txBody>
          </p:sp>
          <p:sp>
            <p:nvSpPr>
              <p:cNvPr id="90" name="Rectangle: Rounded Corners 89">
                <a:extLst>
                  <a:ext uri="{FF2B5EF4-FFF2-40B4-BE49-F238E27FC236}">
                    <a16:creationId xmlns:a16="http://schemas.microsoft.com/office/drawing/2014/main" id="{D28F5C50-511C-46F1-8887-E122E509A18E}"/>
                  </a:ext>
                </a:extLst>
              </p:cNvPr>
              <p:cNvSpPr/>
              <p:nvPr/>
            </p:nvSpPr>
            <p:spPr>
              <a:xfrm>
                <a:off x="8414044" y="3462999"/>
                <a:ext cx="1453112" cy="32166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dirty="0">
                    <a:latin typeface="Montserrat" panose="00000500000000000000" pitchFamily="50" charset="0"/>
                  </a:rPr>
                  <a:t>Automatic renewal service</a:t>
                </a:r>
              </a:p>
            </p:txBody>
          </p:sp>
          <p:sp>
            <p:nvSpPr>
              <p:cNvPr id="91" name="Rectangle: Rounded Corners 90">
                <a:extLst>
                  <a:ext uri="{FF2B5EF4-FFF2-40B4-BE49-F238E27FC236}">
                    <a16:creationId xmlns:a16="http://schemas.microsoft.com/office/drawing/2014/main" id="{27059134-2CAF-4F49-A947-1C28E148EAAE}"/>
                  </a:ext>
                </a:extLst>
              </p:cNvPr>
              <p:cNvSpPr/>
              <p:nvPr/>
            </p:nvSpPr>
            <p:spPr>
              <a:xfrm>
                <a:off x="8414044" y="3889549"/>
                <a:ext cx="1453112" cy="32166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dirty="0">
                    <a:latin typeface="Montserrat" panose="00000500000000000000" pitchFamily="50" charset="0"/>
                  </a:rPr>
                  <a:t>Application upgrade</a:t>
                </a:r>
              </a:p>
            </p:txBody>
          </p:sp>
          <p:sp>
            <p:nvSpPr>
              <p:cNvPr id="98" name="Rectangle: Rounded Corners 97">
                <a:extLst>
                  <a:ext uri="{FF2B5EF4-FFF2-40B4-BE49-F238E27FC236}">
                    <a16:creationId xmlns:a16="http://schemas.microsoft.com/office/drawing/2014/main" id="{66B3BAE9-6A8A-4E46-83AD-4B4B80C3CB2E}"/>
                  </a:ext>
                </a:extLst>
              </p:cNvPr>
              <p:cNvSpPr/>
              <p:nvPr/>
            </p:nvSpPr>
            <p:spPr>
              <a:xfrm>
                <a:off x="6835008" y="3036448"/>
                <a:ext cx="1453112" cy="32166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dirty="0">
                    <a:latin typeface="Montserrat" panose="00000500000000000000" pitchFamily="50" charset="0"/>
                  </a:rPr>
                  <a:t>UX Improvements</a:t>
                </a:r>
              </a:p>
            </p:txBody>
          </p:sp>
          <p:sp>
            <p:nvSpPr>
              <p:cNvPr id="99" name="Rectangle: Rounded Corners 98">
                <a:extLst>
                  <a:ext uri="{FF2B5EF4-FFF2-40B4-BE49-F238E27FC236}">
                    <a16:creationId xmlns:a16="http://schemas.microsoft.com/office/drawing/2014/main" id="{892DBB11-0C9E-4BC8-94DB-F214249B079C}"/>
                  </a:ext>
                </a:extLst>
              </p:cNvPr>
              <p:cNvSpPr/>
              <p:nvPr/>
            </p:nvSpPr>
            <p:spPr>
              <a:xfrm>
                <a:off x="6835008" y="3462999"/>
                <a:ext cx="1453112" cy="32166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dirty="0">
                    <a:latin typeface="Montserrat" panose="00000500000000000000" pitchFamily="50" charset="0"/>
                  </a:rPr>
                  <a:t>Interactive Dialogue Box</a:t>
                </a:r>
              </a:p>
            </p:txBody>
          </p:sp>
          <p:sp>
            <p:nvSpPr>
              <p:cNvPr id="107" name="Rectangle: Rounded Corners 106">
                <a:extLst>
                  <a:ext uri="{FF2B5EF4-FFF2-40B4-BE49-F238E27FC236}">
                    <a16:creationId xmlns:a16="http://schemas.microsoft.com/office/drawing/2014/main" id="{AEE00B99-F0F9-4289-AF9A-DAA4D0AD8053}"/>
                  </a:ext>
                </a:extLst>
              </p:cNvPr>
              <p:cNvSpPr/>
              <p:nvPr/>
            </p:nvSpPr>
            <p:spPr>
              <a:xfrm>
                <a:off x="5255972" y="3036448"/>
                <a:ext cx="1453112" cy="32166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dirty="0">
                    <a:latin typeface="Montserrat" panose="00000500000000000000" pitchFamily="50" charset="0"/>
                  </a:rPr>
                  <a:t>Cloud Support</a:t>
                </a:r>
              </a:p>
            </p:txBody>
          </p:sp>
          <p:sp>
            <p:nvSpPr>
              <p:cNvPr id="116" name="Rectangle: Rounded Corners 115">
                <a:extLst>
                  <a:ext uri="{FF2B5EF4-FFF2-40B4-BE49-F238E27FC236}">
                    <a16:creationId xmlns:a16="http://schemas.microsoft.com/office/drawing/2014/main" id="{69E01C3A-1CB8-4A28-9BF0-24977B47618B}"/>
                  </a:ext>
                </a:extLst>
              </p:cNvPr>
              <p:cNvSpPr/>
              <p:nvPr/>
            </p:nvSpPr>
            <p:spPr>
              <a:xfrm>
                <a:off x="3676936" y="3036448"/>
                <a:ext cx="1453112" cy="32166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dirty="0">
                    <a:latin typeface="Montserrat" panose="00000500000000000000" pitchFamily="50" charset="0"/>
                  </a:rPr>
                  <a:t>UX Improvements</a:t>
                </a:r>
              </a:p>
            </p:txBody>
          </p:sp>
          <p:sp>
            <p:nvSpPr>
              <p:cNvPr id="117" name="Rectangle: Rounded Corners 116">
                <a:extLst>
                  <a:ext uri="{FF2B5EF4-FFF2-40B4-BE49-F238E27FC236}">
                    <a16:creationId xmlns:a16="http://schemas.microsoft.com/office/drawing/2014/main" id="{46A34D9E-1506-44F1-BBD0-913F3AB7C888}"/>
                  </a:ext>
                </a:extLst>
              </p:cNvPr>
              <p:cNvSpPr/>
              <p:nvPr/>
            </p:nvSpPr>
            <p:spPr>
              <a:xfrm>
                <a:off x="3676935" y="3462999"/>
                <a:ext cx="3038545" cy="32166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dirty="0">
                    <a:latin typeface="Montserrat" panose="00000500000000000000" pitchFamily="50" charset="0"/>
                  </a:rPr>
                  <a:t>Android Application</a:t>
                </a:r>
              </a:p>
            </p:txBody>
          </p:sp>
        </p:grpSp>
        <p:grpSp>
          <p:nvGrpSpPr>
            <p:cNvPr id="73" name="Group 72">
              <a:extLst>
                <a:ext uri="{FF2B5EF4-FFF2-40B4-BE49-F238E27FC236}">
                  <a16:creationId xmlns:a16="http://schemas.microsoft.com/office/drawing/2014/main" id="{0540C5F9-F067-4916-905F-62BFC63A36DE}"/>
                </a:ext>
              </a:extLst>
            </p:cNvPr>
            <p:cNvGrpSpPr/>
            <p:nvPr/>
          </p:nvGrpSpPr>
          <p:grpSpPr>
            <a:xfrm>
              <a:off x="2224900" y="4837118"/>
              <a:ext cx="9348293" cy="1349876"/>
              <a:chOff x="2097900" y="4721471"/>
              <a:chExt cx="9348293" cy="1174770"/>
            </a:xfrm>
          </p:grpSpPr>
          <p:sp>
            <p:nvSpPr>
              <p:cNvPr id="62" name="Rectangle: Rounded Corners 61">
                <a:extLst>
                  <a:ext uri="{FF2B5EF4-FFF2-40B4-BE49-F238E27FC236}">
                    <a16:creationId xmlns:a16="http://schemas.microsoft.com/office/drawing/2014/main" id="{23D2F540-85FD-45DD-B85A-0F156452F875}"/>
                  </a:ext>
                </a:extLst>
              </p:cNvPr>
              <p:cNvSpPr/>
              <p:nvPr/>
            </p:nvSpPr>
            <p:spPr>
              <a:xfrm>
                <a:off x="2097900" y="4721471"/>
                <a:ext cx="1453112" cy="321669"/>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dirty="0">
                    <a:solidFill>
                      <a:schemeClr val="tx1"/>
                    </a:solidFill>
                    <a:latin typeface="Montserrat" panose="00000500000000000000" pitchFamily="50" charset="0"/>
                  </a:rPr>
                  <a:t>Market Analysis</a:t>
                </a:r>
              </a:p>
            </p:txBody>
          </p:sp>
          <p:sp>
            <p:nvSpPr>
              <p:cNvPr id="78" name="Rectangle: Rounded Corners 77">
                <a:extLst>
                  <a:ext uri="{FF2B5EF4-FFF2-40B4-BE49-F238E27FC236}">
                    <a16:creationId xmlns:a16="http://schemas.microsoft.com/office/drawing/2014/main" id="{7A250606-C629-4306-8932-64A26A33DD62}"/>
                  </a:ext>
                </a:extLst>
              </p:cNvPr>
              <p:cNvSpPr/>
              <p:nvPr/>
            </p:nvSpPr>
            <p:spPr>
              <a:xfrm>
                <a:off x="9993081" y="5148022"/>
                <a:ext cx="1453112" cy="321669"/>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dirty="0">
                    <a:solidFill>
                      <a:schemeClr val="tx1"/>
                    </a:solidFill>
                    <a:latin typeface="Montserrat" panose="00000500000000000000" pitchFamily="50" charset="0"/>
                  </a:rPr>
                  <a:t>Content review</a:t>
                </a:r>
              </a:p>
            </p:txBody>
          </p:sp>
          <p:sp>
            <p:nvSpPr>
              <p:cNvPr id="79" name="Rectangle: Rounded Corners 78">
                <a:extLst>
                  <a:ext uri="{FF2B5EF4-FFF2-40B4-BE49-F238E27FC236}">
                    <a16:creationId xmlns:a16="http://schemas.microsoft.com/office/drawing/2014/main" id="{48FE5A55-1FFD-4EDB-ABB8-9AE9E6F75B95}"/>
                  </a:ext>
                </a:extLst>
              </p:cNvPr>
              <p:cNvSpPr/>
              <p:nvPr/>
            </p:nvSpPr>
            <p:spPr>
              <a:xfrm>
                <a:off x="9993081" y="5574572"/>
                <a:ext cx="1453112" cy="321669"/>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dirty="0">
                    <a:solidFill>
                      <a:schemeClr val="tx1"/>
                    </a:solidFill>
                    <a:latin typeface="Montserrat" panose="00000500000000000000" pitchFamily="50" charset="0"/>
                  </a:rPr>
                  <a:t>Performance Management</a:t>
                </a:r>
              </a:p>
            </p:txBody>
          </p:sp>
          <p:sp>
            <p:nvSpPr>
              <p:cNvPr id="88" name="Rectangle: Rounded Corners 87">
                <a:extLst>
                  <a:ext uri="{FF2B5EF4-FFF2-40B4-BE49-F238E27FC236}">
                    <a16:creationId xmlns:a16="http://schemas.microsoft.com/office/drawing/2014/main" id="{C9A6D9D6-B17F-4B1B-AC7C-9D2E4719971B}"/>
                  </a:ext>
                </a:extLst>
              </p:cNvPr>
              <p:cNvSpPr/>
              <p:nvPr/>
            </p:nvSpPr>
            <p:spPr>
              <a:xfrm>
                <a:off x="8414044" y="5574572"/>
                <a:ext cx="1453112" cy="321669"/>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dirty="0">
                    <a:solidFill>
                      <a:schemeClr val="tx1"/>
                    </a:solidFill>
                    <a:latin typeface="Montserrat" panose="00000500000000000000" pitchFamily="50" charset="0"/>
                  </a:rPr>
                  <a:t>Analytics</a:t>
                </a:r>
              </a:p>
            </p:txBody>
          </p:sp>
          <p:sp>
            <p:nvSpPr>
              <p:cNvPr id="95" name="Rectangle: Rounded Corners 94">
                <a:extLst>
                  <a:ext uri="{FF2B5EF4-FFF2-40B4-BE49-F238E27FC236}">
                    <a16:creationId xmlns:a16="http://schemas.microsoft.com/office/drawing/2014/main" id="{11383AB0-5F53-4316-A072-25AB7A894159}"/>
                  </a:ext>
                </a:extLst>
              </p:cNvPr>
              <p:cNvSpPr/>
              <p:nvPr/>
            </p:nvSpPr>
            <p:spPr>
              <a:xfrm>
                <a:off x="6835008" y="4721471"/>
                <a:ext cx="1453112" cy="321669"/>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dirty="0">
                    <a:solidFill>
                      <a:schemeClr val="tx1"/>
                    </a:solidFill>
                    <a:latin typeface="Montserrat" panose="00000500000000000000" pitchFamily="50" charset="0"/>
                  </a:rPr>
                  <a:t>SEO plan</a:t>
                </a:r>
              </a:p>
            </p:txBody>
          </p:sp>
          <p:sp>
            <p:nvSpPr>
              <p:cNvPr id="96" name="Rectangle: Rounded Corners 95">
                <a:extLst>
                  <a:ext uri="{FF2B5EF4-FFF2-40B4-BE49-F238E27FC236}">
                    <a16:creationId xmlns:a16="http://schemas.microsoft.com/office/drawing/2014/main" id="{CE563C1A-E2FC-4DA9-BD30-96CAE3F4D29B}"/>
                  </a:ext>
                </a:extLst>
              </p:cNvPr>
              <p:cNvSpPr/>
              <p:nvPr/>
            </p:nvSpPr>
            <p:spPr>
              <a:xfrm>
                <a:off x="6835007" y="5148022"/>
                <a:ext cx="3031273" cy="321669"/>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dirty="0">
                    <a:solidFill>
                      <a:schemeClr val="tx1"/>
                    </a:solidFill>
                    <a:latin typeface="Montserrat" panose="00000500000000000000" pitchFamily="50" charset="0"/>
                  </a:rPr>
                  <a:t>Pricing review</a:t>
                </a:r>
              </a:p>
            </p:txBody>
          </p:sp>
          <p:sp>
            <p:nvSpPr>
              <p:cNvPr id="105" name="Rectangle: Rounded Corners 104">
                <a:extLst>
                  <a:ext uri="{FF2B5EF4-FFF2-40B4-BE49-F238E27FC236}">
                    <a16:creationId xmlns:a16="http://schemas.microsoft.com/office/drawing/2014/main" id="{53A089D7-AC51-4CDE-AE74-65B41B126124}"/>
                  </a:ext>
                </a:extLst>
              </p:cNvPr>
              <p:cNvSpPr/>
              <p:nvPr/>
            </p:nvSpPr>
            <p:spPr>
              <a:xfrm>
                <a:off x="5255972" y="5148022"/>
                <a:ext cx="1453112" cy="321669"/>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dirty="0">
                    <a:solidFill>
                      <a:schemeClr val="tx1"/>
                    </a:solidFill>
                    <a:latin typeface="Montserrat" panose="00000500000000000000" pitchFamily="50" charset="0"/>
                  </a:rPr>
                  <a:t>Legal generation</a:t>
                </a:r>
              </a:p>
            </p:txBody>
          </p:sp>
          <p:sp>
            <p:nvSpPr>
              <p:cNvPr id="113" name="Rectangle: Rounded Corners 112">
                <a:extLst>
                  <a:ext uri="{FF2B5EF4-FFF2-40B4-BE49-F238E27FC236}">
                    <a16:creationId xmlns:a16="http://schemas.microsoft.com/office/drawing/2014/main" id="{3F9169D9-6744-4071-89E1-F8F355AD4A01}"/>
                  </a:ext>
                </a:extLst>
              </p:cNvPr>
              <p:cNvSpPr/>
              <p:nvPr/>
            </p:nvSpPr>
            <p:spPr>
              <a:xfrm>
                <a:off x="3676936" y="4721471"/>
                <a:ext cx="3026710" cy="321669"/>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dirty="0">
                    <a:solidFill>
                      <a:schemeClr val="tx1"/>
                    </a:solidFill>
                    <a:latin typeface="Montserrat" panose="00000500000000000000" pitchFamily="50" charset="0"/>
                  </a:rPr>
                  <a:t>Customer outreach</a:t>
                </a:r>
              </a:p>
            </p:txBody>
          </p:sp>
        </p:grpSp>
        <p:sp>
          <p:nvSpPr>
            <p:cNvPr id="122" name="TextBox 121">
              <a:extLst>
                <a:ext uri="{FF2B5EF4-FFF2-40B4-BE49-F238E27FC236}">
                  <a16:creationId xmlns:a16="http://schemas.microsoft.com/office/drawing/2014/main" id="{36AA9868-9034-472D-9109-4546B18831F1}"/>
                </a:ext>
              </a:extLst>
            </p:cNvPr>
            <p:cNvSpPr txBox="1"/>
            <p:nvPr/>
          </p:nvSpPr>
          <p:spPr>
            <a:xfrm>
              <a:off x="4293358" y="375095"/>
              <a:ext cx="470000" cy="369332"/>
            </a:xfrm>
            <a:prstGeom prst="rect">
              <a:avLst/>
            </a:prstGeom>
            <a:noFill/>
          </p:spPr>
          <p:txBody>
            <a:bodyPr wrap="none" rtlCol="0">
              <a:spAutoFit/>
            </a:bodyPr>
            <a:lstStyle/>
            <a:p>
              <a:pPr algn="ctr"/>
              <a:r>
                <a:rPr lang="en-US" b="1" dirty="0">
                  <a:solidFill>
                    <a:schemeClr val="bg2">
                      <a:lumMod val="90000"/>
                    </a:schemeClr>
                  </a:solidFill>
                  <a:latin typeface="Montserrat" panose="00000500000000000000" pitchFamily="50" charset="0"/>
                </a:rPr>
                <a:t>Q1</a:t>
              </a:r>
            </a:p>
          </p:txBody>
        </p:sp>
        <p:sp>
          <p:nvSpPr>
            <p:cNvPr id="124" name="TextBox 123">
              <a:extLst>
                <a:ext uri="{FF2B5EF4-FFF2-40B4-BE49-F238E27FC236}">
                  <a16:creationId xmlns:a16="http://schemas.microsoft.com/office/drawing/2014/main" id="{795C6194-E12A-400A-8E7F-829D7FEBE880}"/>
                </a:ext>
              </a:extLst>
            </p:cNvPr>
            <p:cNvSpPr txBox="1"/>
            <p:nvPr/>
          </p:nvSpPr>
          <p:spPr>
            <a:xfrm>
              <a:off x="9008496" y="375095"/>
              <a:ext cx="516488" cy="369332"/>
            </a:xfrm>
            <a:prstGeom prst="rect">
              <a:avLst/>
            </a:prstGeom>
            <a:noFill/>
          </p:spPr>
          <p:txBody>
            <a:bodyPr wrap="none" rtlCol="0">
              <a:spAutoFit/>
            </a:bodyPr>
            <a:lstStyle/>
            <a:p>
              <a:pPr algn="ctr"/>
              <a:r>
                <a:rPr lang="en-US" b="1" dirty="0">
                  <a:solidFill>
                    <a:schemeClr val="bg2">
                      <a:lumMod val="90000"/>
                    </a:schemeClr>
                  </a:solidFill>
                  <a:latin typeface="Montserrat" panose="00000500000000000000" pitchFamily="50" charset="0"/>
                </a:rPr>
                <a:t>Q2</a:t>
              </a:r>
            </a:p>
          </p:txBody>
        </p:sp>
        <p:sp>
          <p:nvSpPr>
            <p:cNvPr id="125" name="TextBox 124">
              <a:extLst>
                <a:ext uri="{FF2B5EF4-FFF2-40B4-BE49-F238E27FC236}">
                  <a16:creationId xmlns:a16="http://schemas.microsoft.com/office/drawing/2014/main" id="{24AB4837-B720-4E59-B037-06716B5CC3DE}"/>
                </a:ext>
              </a:extLst>
            </p:cNvPr>
            <p:cNvSpPr txBox="1"/>
            <p:nvPr/>
          </p:nvSpPr>
          <p:spPr>
            <a:xfrm>
              <a:off x="534734" y="1997409"/>
              <a:ext cx="1231427" cy="323165"/>
            </a:xfrm>
            <a:prstGeom prst="rect">
              <a:avLst/>
            </a:prstGeom>
            <a:noFill/>
          </p:spPr>
          <p:txBody>
            <a:bodyPr wrap="none" rtlCol="0" anchor="ctr" anchorCtr="0">
              <a:spAutoFit/>
            </a:bodyPr>
            <a:lstStyle/>
            <a:p>
              <a:r>
                <a:rPr lang="en-US" sz="1500" b="1" dirty="0">
                  <a:solidFill>
                    <a:schemeClr val="accent2"/>
                  </a:solidFill>
                  <a:latin typeface="Montserrat" panose="00000500000000000000" pitchFamily="50" charset="0"/>
                </a:rPr>
                <a:t>RELEASE 1</a:t>
              </a:r>
            </a:p>
          </p:txBody>
        </p:sp>
        <p:sp>
          <p:nvSpPr>
            <p:cNvPr id="128" name="TextBox 127">
              <a:extLst>
                <a:ext uri="{FF2B5EF4-FFF2-40B4-BE49-F238E27FC236}">
                  <a16:creationId xmlns:a16="http://schemas.microsoft.com/office/drawing/2014/main" id="{19984E00-7D6E-4B15-B89B-C5EB74904D9F}"/>
                </a:ext>
              </a:extLst>
            </p:cNvPr>
            <p:cNvSpPr txBox="1"/>
            <p:nvPr/>
          </p:nvSpPr>
          <p:spPr>
            <a:xfrm>
              <a:off x="534734" y="3665451"/>
              <a:ext cx="1269899" cy="323165"/>
            </a:xfrm>
            <a:prstGeom prst="rect">
              <a:avLst/>
            </a:prstGeom>
            <a:noFill/>
          </p:spPr>
          <p:txBody>
            <a:bodyPr wrap="none" rtlCol="0" anchor="ctr" anchorCtr="0">
              <a:spAutoFit/>
            </a:bodyPr>
            <a:lstStyle/>
            <a:p>
              <a:r>
                <a:rPr lang="en-US" sz="1500" b="1" dirty="0">
                  <a:solidFill>
                    <a:schemeClr val="accent3"/>
                  </a:solidFill>
                  <a:latin typeface="Montserrat" panose="00000500000000000000" pitchFamily="50" charset="0"/>
                </a:rPr>
                <a:t>RELEASE 2</a:t>
              </a:r>
            </a:p>
          </p:txBody>
        </p:sp>
        <p:sp>
          <p:nvSpPr>
            <p:cNvPr id="129" name="TextBox 128">
              <a:extLst>
                <a:ext uri="{FF2B5EF4-FFF2-40B4-BE49-F238E27FC236}">
                  <a16:creationId xmlns:a16="http://schemas.microsoft.com/office/drawing/2014/main" id="{CFADA723-667E-4C7C-9310-36B9502A0FD6}"/>
                </a:ext>
              </a:extLst>
            </p:cNvPr>
            <p:cNvSpPr txBox="1"/>
            <p:nvPr/>
          </p:nvSpPr>
          <p:spPr>
            <a:xfrm>
              <a:off x="534734" y="5350474"/>
              <a:ext cx="1269899" cy="323165"/>
            </a:xfrm>
            <a:prstGeom prst="rect">
              <a:avLst/>
            </a:prstGeom>
            <a:noFill/>
          </p:spPr>
          <p:txBody>
            <a:bodyPr wrap="none" rtlCol="0" anchor="ctr" anchorCtr="0">
              <a:spAutoFit/>
            </a:bodyPr>
            <a:lstStyle/>
            <a:p>
              <a:r>
                <a:rPr lang="en-US" sz="1500" b="1" dirty="0">
                  <a:solidFill>
                    <a:schemeClr val="accent3">
                      <a:lumMod val="60000"/>
                      <a:lumOff val="40000"/>
                    </a:schemeClr>
                  </a:solidFill>
                  <a:latin typeface="Montserrat" panose="00000500000000000000" pitchFamily="50" charset="0"/>
                </a:rPr>
                <a:t>RELEASE 3</a:t>
              </a:r>
            </a:p>
          </p:txBody>
        </p:sp>
      </p:grpSp>
    </p:spTree>
    <p:extLst>
      <p:ext uri="{BB962C8B-B14F-4D97-AF65-F5344CB8AC3E}">
        <p14:creationId xmlns:p14="http://schemas.microsoft.com/office/powerpoint/2010/main" val="15324057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AA3CFC22-BF99-E245-80B6-A946ED2E65D8}"/>
              </a:ext>
            </a:extLst>
          </p:cNvPr>
          <p:cNvPicPr>
            <a:picLocks noChangeAspect="1"/>
          </p:cNvPicPr>
          <p:nvPr/>
        </p:nvPicPr>
        <p:blipFill>
          <a:blip r:embed="rId4"/>
          <a:srcRect/>
          <a:stretch/>
        </p:blipFill>
        <p:spPr>
          <a:xfrm>
            <a:off x="4048772" y="863422"/>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14" name="TextBox 13">
            <a:extLst>
              <a:ext uri="{FF2B5EF4-FFF2-40B4-BE49-F238E27FC236}">
                <a16:creationId xmlns:a16="http://schemas.microsoft.com/office/drawing/2014/main" id="{C43E536B-30A9-AF47-88CD-B0C3BE6C4082}"/>
              </a:ext>
            </a:extLst>
          </p:cNvPr>
          <p:cNvSpPr txBox="1"/>
          <p:nvPr/>
        </p:nvSpPr>
        <p:spPr>
          <a:xfrm>
            <a:off x="744776" y="611752"/>
            <a:ext cx="2866176" cy="576120"/>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Related</a:t>
            </a:r>
          </a:p>
        </p:txBody>
      </p:sp>
      <p:sp>
        <p:nvSpPr>
          <p:cNvPr id="15" name="Rounded Rectangle 14">
            <a:hlinkClick r:id="rId3"/>
            <a:extLst>
              <a:ext uri="{FF2B5EF4-FFF2-40B4-BE49-F238E27FC236}">
                <a16:creationId xmlns:a16="http://schemas.microsoft.com/office/drawing/2014/main" id="{F66D41B6-E740-D140-BB0D-F39E37E14AAC}"/>
              </a:ext>
            </a:extLst>
          </p:cNvPr>
          <p:cNvSpPr/>
          <p:nvPr/>
        </p:nvSpPr>
        <p:spPr bwMode="auto">
          <a:xfrm>
            <a:off x="4486592" y="2671595"/>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Product Roadmap</a:t>
            </a:r>
          </a:p>
        </p:txBody>
      </p:sp>
      <p:pic>
        <p:nvPicPr>
          <p:cNvPr id="16" name="Picture 15">
            <a:hlinkClick r:id="rId5"/>
            <a:extLst>
              <a:ext uri="{FF2B5EF4-FFF2-40B4-BE49-F238E27FC236}">
                <a16:creationId xmlns:a16="http://schemas.microsoft.com/office/drawing/2014/main" id="{5C4E2841-866B-8541-B6A2-6E14C1BDA095}"/>
              </a:ext>
            </a:extLst>
          </p:cNvPr>
          <p:cNvPicPr>
            <a:picLocks noChangeAspect="1"/>
          </p:cNvPicPr>
          <p:nvPr/>
        </p:nvPicPr>
        <p:blipFill>
          <a:blip r:embed="rId6"/>
          <a:srcRect/>
          <a:stretch/>
        </p:blipFill>
        <p:spPr>
          <a:xfrm>
            <a:off x="8056810" y="863422"/>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17" name="Rounded Rectangle 16">
            <a:hlinkClick r:id="rId5"/>
            <a:extLst>
              <a:ext uri="{FF2B5EF4-FFF2-40B4-BE49-F238E27FC236}">
                <a16:creationId xmlns:a16="http://schemas.microsoft.com/office/drawing/2014/main" id="{955879B9-FF5D-0048-9554-EBC3EEC4272E}"/>
              </a:ext>
            </a:extLst>
          </p:cNvPr>
          <p:cNvSpPr/>
          <p:nvPr/>
        </p:nvSpPr>
        <p:spPr bwMode="auto">
          <a:xfrm>
            <a:off x="8494630" y="2671595"/>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Project Timelines</a:t>
            </a:r>
          </a:p>
        </p:txBody>
      </p:sp>
      <p:pic>
        <p:nvPicPr>
          <p:cNvPr id="18" name="Picture 17">
            <a:hlinkClick r:id="rId7"/>
            <a:extLst>
              <a:ext uri="{FF2B5EF4-FFF2-40B4-BE49-F238E27FC236}">
                <a16:creationId xmlns:a16="http://schemas.microsoft.com/office/drawing/2014/main" id="{8E411872-98A0-784E-8CDB-FC13C254A00A}"/>
              </a:ext>
            </a:extLst>
          </p:cNvPr>
          <p:cNvPicPr>
            <a:picLocks noChangeAspect="1"/>
          </p:cNvPicPr>
          <p:nvPr/>
        </p:nvPicPr>
        <p:blipFill>
          <a:blip r:embed="rId8"/>
          <a:srcRect/>
          <a:stretch/>
        </p:blipFill>
        <p:spPr>
          <a:xfrm>
            <a:off x="4048772" y="3755451"/>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19" name="Rounded Rectangle 18">
            <a:hlinkClick r:id="rId7"/>
            <a:extLst>
              <a:ext uri="{FF2B5EF4-FFF2-40B4-BE49-F238E27FC236}">
                <a16:creationId xmlns:a16="http://schemas.microsoft.com/office/drawing/2014/main" id="{688AAFB8-C6B3-384F-A061-1D4221085CD3}"/>
              </a:ext>
            </a:extLst>
          </p:cNvPr>
          <p:cNvSpPr/>
          <p:nvPr/>
        </p:nvSpPr>
        <p:spPr bwMode="auto">
          <a:xfrm>
            <a:off x="4486592" y="5563624"/>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Product Lifecycle Management</a:t>
            </a:r>
          </a:p>
        </p:txBody>
      </p:sp>
      <p:pic>
        <p:nvPicPr>
          <p:cNvPr id="20" name="Picture 19">
            <a:hlinkClick r:id="rId9"/>
            <a:extLst>
              <a:ext uri="{FF2B5EF4-FFF2-40B4-BE49-F238E27FC236}">
                <a16:creationId xmlns:a16="http://schemas.microsoft.com/office/drawing/2014/main" id="{8B59CCA0-7F30-5D49-BC06-CAB42990D906}"/>
              </a:ext>
            </a:extLst>
          </p:cNvPr>
          <p:cNvPicPr>
            <a:picLocks noChangeAspect="1"/>
          </p:cNvPicPr>
          <p:nvPr/>
        </p:nvPicPr>
        <p:blipFill>
          <a:blip r:embed="rId10"/>
          <a:srcRect/>
          <a:stretch/>
        </p:blipFill>
        <p:spPr>
          <a:xfrm>
            <a:off x="8056810" y="3755451"/>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21" name="Rounded Rectangle 20">
            <a:hlinkClick r:id="rId9"/>
            <a:extLst>
              <a:ext uri="{FF2B5EF4-FFF2-40B4-BE49-F238E27FC236}">
                <a16:creationId xmlns:a16="http://schemas.microsoft.com/office/drawing/2014/main" id="{4297B13F-5B10-404E-B4D7-56E27BEB5458}"/>
              </a:ext>
            </a:extLst>
          </p:cNvPr>
          <p:cNvSpPr/>
          <p:nvPr/>
        </p:nvSpPr>
        <p:spPr bwMode="auto">
          <a:xfrm>
            <a:off x="8494630" y="5563624"/>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Minimum Viable Product</a:t>
            </a:r>
          </a:p>
        </p:txBody>
      </p:sp>
      <p:sp>
        <p:nvSpPr>
          <p:cNvPr id="22" name="TextBox 21">
            <a:extLst>
              <a:ext uri="{FF2B5EF4-FFF2-40B4-BE49-F238E27FC236}">
                <a16:creationId xmlns:a16="http://schemas.microsoft.com/office/drawing/2014/main" id="{CD32708B-4137-464E-B42A-197E5544EDD6}"/>
              </a:ext>
            </a:extLst>
          </p:cNvPr>
          <p:cNvSpPr txBox="1"/>
          <p:nvPr/>
        </p:nvSpPr>
        <p:spPr>
          <a:xfrm>
            <a:off x="744776" y="1356917"/>
            <a:ext cx="2514773" cy="2273186"/>
          </a:xfrm>
          <a:prstGeom prst="rect">
            <a:avLst/>
          </a:prstGeom>
          <a:solidFill>
            <a:schemeClr val="bg1"/>
          </a:solid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The following resources are related to this framework and can save you hours of work.</a:t>
            </a:r>
          </a:p>
          <a:p>
            <a:pPr marL="0" marR="0" lvl="0" indent="0" algn="l" defTabSz="912847" rtl="0" eaLnBrk="1" fontAlgn="auto" latinLnBrk="0" hangingPunct="1">
              <a:lnSpc>
                <a:spcPct val="15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endParaRPr>
          </a:p>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If you’re a free or paid member, log into You Exec first for a better download experience.</a:t>
            </a:r>
          </a:p>
        </p:txBody>
      </p:sp>
    </p:spTree>
    <p:extLst>
      <p:ext uri="{BB962C8B-B14F-4D97-AF65-F5344CB8AC3E}">
        <p14:creationId xmlns:p14="http://schemas.microsoft.com/office/powerpoint/2010/main" val="164888773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43B6EE3F-E176-4AFA-A779-F160B9BAE71A}"/>
              </a:ext>
            </a:extLst>
          </p:cNvPr>
          <p:cNvSpPr txBox="1"/>
          <p:nvPr/>
        </p:nvSpPr>
        <p:spPr>
          <a:xfrm>
            <a:off x="528909" y="430091"/>
            <a:ext cx="5022850" cy="646331"/>
          </a:xfrm>
          <a:prstGeom prst="rect">
            <a:avLst/>
          </a:prstGeom>
          <a:noFill/>
        </p:spPr>
        <p:txBody>
          <a:bodyPr wrap="none" lIns="182880" tIns="91440" rIns="182880" bIns="91440" rtlCol="0" anchor="ctr" anchorCtr="0">
            <a:spAutoFit/>
          </a:bodyPr>
          <a:lstStyle/>
          <a:p>
            <a:r>
              <a:rPr lang="en-US" sz="3000" b="1" dirty="0">
                <a:gradFill flip="none" rotWithShape="1">
                  <a:gsLst>
                    <a:gs pos="0">
                      <a:schemeClr val="tx2">
                        <a:lumMod val="60000"/>
                        <a:lumOff val="40000"/>
                      </a:schemeClr>
                    </a:gs>
                    <a:gs pos="100000">
                      <a:schemeClr val="tx2"/>
                    </a:gs>
                  </a:gsLst>
                  <a:lin ang="5400000" scaled="0"/>
                  <a:tileRect/>
                </a:gradFill>
                <a:latin typeface="Montserrat" panose="00000500000000000000" pitchFamily="50" charset="0"/>
              </a:rPr>
              <a:t>PRODUCT EVOLUTION </a:t>
            </a:r>
          </a:p>
        </p:txBody>
      </p:sp>
      <p:sp>
        <p:nvSpPr>
          <p:cNvPr id="4" name="Rectangle: Rounded Corners 3">
            <a:extLst>
              <a:ext uri="{FF2B5EF4-FFF2-40B4-BE49-F238E27FC236}">
                <a16:creationId xmlns:a16="http://schemas.microsoft.com/office/drawing/2014/main" id="{6C6E6A0C-AA07-4209-8E73-FB15A88428DD}"/>
              </a:ext>
            </a:extLst>
          </p:cNvPr>
          <p:cNvSpPr/>
          <p:nvPr/>
        </p:nvSpPr>
        <p:spPr>
          <a:xfrm>
            <a:off x="1819777" y="1902041"/>
            <a:ext cx="1463040" cy="1135781"/>
          </a:xfrm>
          <a:prstGeom prst="roundRect">
            <a:avLst>
              <a:gd name="adj" fmla="val 11582"/>
            </a:avLst>
          </a:prstGeom>
          <a:blipFill dpi="0" rotWithShape="1">
            <a:blip r:embed="rId2">
              <a:extLst>
                <a:ext uri="{28A0092B-C50C-407E-A947-70E740481C1C}">
                  <a14:useLocalDpi xmlns:a14="http://schemas.microsoft.com/office/drawing/2010/main" val="0"/>
                </a:ext>
              </a:extLst>
            </a:blip>
            <a:srcRect/>
            <a:stretch>
              <a:fillRect t="-1526" b="-152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58A9C0E1-35AD-4109-BD08-CAA4F6E53B83}"/>
              </a:ext>
            </a:extLst>
          </p:cNvPr>
          <p:cNvSpPr/>
          <p:nvPr/>
        </p:nvSpPr>
        <p:spPr>
          <a:xfrm>
            <a:off x="3712659" y="1902041"/>
            <a:ext cx="1463040" cy="1135781"/>
          </a:xfrm>
          <a:prstGeom prst="roundRect">
            <a:avLst>
              <a:gd name="adj" fmla="val 11582"/>
            </a:avLst>
          </a:prstGeom>
          <a:blipFill dpi="0" rotWithShape="1">
            <a:blip r:embed="rId3">
              <a:extLst>
                <a:ext uri="{96DAC541-7B7A-43D3-8B79-37D633B846F1}">
                  <asvg:svgBlip xmlns:asvg="http://schemas.microsoft.com/office/drawing/2016/SVG/main" r:embed="rId4"/>
                </a:ext>
              </a:extLst>
            </a:blip>
            <a:srcRect/>
            <a:stretch>
              <a:fillRect t="-2000" b="-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F303E224-D75C-48AB-825B-A2EF9602FDCA}"/>
              </a:ext>
            </a:extLst>
          </p:cNvPr>
          <p:cNvSpPr/>
          <p:nvPr/>
        </p:nvSpPr>
        <p:spPr>
          <a:xfrm>
            <a:off x="5605540" y="1902041"/>
            <a:ext cx="1463040" cy="1135781"/>
          </a:xfrm>
          <a:prstGeom prst="roundRect">
            <a:avLst>
              <a:gd name="adj" fmla="val 11582"/>
            </a:avLst>
          </a:prstGeom>
          <a:blipFill dpi="0" rotWithShape="1">
            <a:blip r:embed="rId5">
              <a:extLst>
                <a:ext uri="{96DAC541-7B7A-43D3-8B79-37D633B846F1}">
                  <asvg:svgBlip xmlns:asvg="http://schemas.microsoft.com/office/drawing/2016/SVG/main" r:embed="rId6"/>
                </a:ext>
              </a:extLst>
            </a:blip>
            <a:srcRect/>
            <a:stretch>
              <a:fillRect l="-8178" r="-817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444FAD51-B235-4828-A6BB-3280F2D9B49F}"/>
              </a:ext>
            </a:extLst>
          </p:cNvPr>
          <p:cNvSpPr/>
          <p:nvPr/>
        </p:nvSpPr>
        <p:spPr>
          <a:xfrm>
            <a:off x="7498420" y="1902041"/>
            <a:ext cx="1463040" cy="1135781"/>
          </a:xfrm>
          <a:prstGeom prst="roundRect">
            <a:avLst>
              <a:gd name="adj" fmla="val 11582"/>
            </a:avLst>
          </a:prstGeom>
          <a:blipFill dpi="0" rotWithShape="1">
            <a:blip r:embed="rId5">
              <a:extLst>
                <a:ext uri="{96DAC541-7B7A-43D3-8B79-37D633B846F1}">
                  <asvg:svgBlip xmlns:asvg="http://schemas.microsoft.com/office/drawing/2016/SVG/main" r:embed="rId6"/>
                </a:ext>
              </a:extLst>
            </a:blip>
            <a:srcRect/>
            <a:stretch>
              <a:fillRect l="-19006" r="-190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EBF73232-B3B4-4F67-A347-3E6D2F7945C2}"/>
              </a:ext>
            </a:extLst>
          </p:cNvPr>
          <p:cNvSpPr/>
          <p:nvPr/>
        </p:nvSpPr>
        <p:spPr>
          <a:xfrm>
            <a:off x="1819777" y="3457791"/>
            <a:ext cx="1463040" cy="1135781"/>
          </a:xfrm>
          <a:prstGeom prst="roundRect">
            <a:avLst>
              <a:gd name="adj" fmla="val 11582"/>
            </a:avLst>
          </a:prstGeom>
          <a:blipFill dpi="0" rotWithShape="1">
            <a:blip r:embed="rId7">
              <a:extLst>
                <a:ext uri="{96DAC541-7B7A-43D3-8B79-37D633B846F1}">
                  <asvg:svgBlip xmlns:asvg="http://schemas.microsoft.com/office/drawing/2016/SVG/main" r:embed="rId8"/>
                </a:ext>
              </a:extLst>
            </a:blip>
            <a:srcRect/>
            <a:stretch>
              <a:fillRect l="-8178" r="-817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6D75AA18-B813-4733-A400-97FE02399496}"/>
              </a:ext>
            </a:extLst>
          </p:cNvPr>
          <p:cNvSpPr/>
          <p:nvPr/>
        </p:nvSpPr>
        <p:spPr>
          <a:xfrm>
            <a:off x="3712658" y="3457791"/>
            <a:ext cx="1463040" cy="1135781"/>
          </a:xfrm>
          <a:prstGeom prst="roundRect">
            <a:avLst>
              <a:gd name="adj" fmla="val 11582"/>
            </a:avLst>
          </a:prstGeom>
          <a:blipFill dpi="0" rotWithShape="1">
            <a:blip r:embed="rId9">
              <a:extLst>
                <a:ext uri="{28A0092B-C50C-407E-A947-70E740481C1C}">
                  <a14:useLocalDpi xmlns:a14="http://schemas.microsoft.com/office/drawing/2010/main" val="0"/>
                </a:ext>
              </a:extLst>
            </a:blip>
            <a:srcRect/>
            <a:stretch>
              <a:fillRect l="-19006" r="-190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32B0B35F-EDE6-4B50-9A3A-3E2E72679411}"/>
              </a:ext>
            </a:extLst>
          </p:cNvPr>
          <p:cNvSpPr/>
          <p:nvPr/>
        </p:nvSpPr>
        <p:spPr>
          <a:xfrm>
            <a:off x="5605539" y="3457790"/>
            <a:ext cx="1463040" cy="1135781"/>
          </a:xfrm>
          <a:prstGeom prst="roundRect">
            <a:avLst>
              <a:gd name="adj" fmla="val 11582"/>
            </a:avLst>
          </a:prstGeom>
          <a:blipFill dpi="0" rotWithShape="1">
            <a:blip r:embed="rId7">
              <a:extLst>
                <a:ext uri="{96DAC541-7B7A-43D3-8B79-37D633B846F1}">
                  <asvg:svgBlip xmlns:asvg="http://schemas.microsoft.com/office/drawing/2016/SVG/main" r:embed="rId8"/>
                </a:ext>
              </a:extLst>
            </a:blip>
            <a:srcRect/>
            <a:stretch>
              <a:fillRect t="-1526" b="-152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26BAAA1-5BFB-4C69-B237-AF92FE00F6B0}"/>
              </a:ext>
            </a:extLst>
          </p:cNvPr>
          <p:cNvSpPr/>
          <p:nvPr/>
        </p:nvSpPr>
        <p:spPr>
          <a:xfrm>
            <a:off x="7498420" y="3457791"/>
            <a:ext cx="1463040" cy="1135781"/>
          </a:xfrm>
          <a:prstGeom prst="roundRect">
            <a:avLst>
              <a:gd name="adj" fmla="val 11582"/>
            </a:avLst>
          </a:prstGeom>
          <a:blipFill dpi="0" rotWithShape="1">
            <a:blip r:embed="rId7">
              <a:extLst>
                <a:ext uri="{96DAC541-7B7A-43D3-8B79-37D633B846F1}">
                  <asvg:svgBlip xmlns:asvg="http://schemas.microsoft.com/office/drawing/2016/SVG/main" r:embed="rId8"/>
                </a:ext>
              </a:extLst>
            </a:blip>
            <a:srcRect/>
            <a:stretch>
              <a:fillRect t="-14407" b="-1440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3F724B0E-CCCC-46B0-A407-94AE88C0FAB7}"/>
              </a:ext>
            </a:extLst>
          </p:cNvPr>
          <p:cNvSpPr/>
          <p:nvPr/>
        </p:nvSpPr>
        <p:spPr>
          <a:xfrm>
            <a:off x="1819777" y="5013541"/>
            <a:ext cx="1463040" cy="1135781"/>
          </a:xfrm>
          <a:prstGeom prst="roundRect">
            <a:avLst>
              <a:gd name="adj" fmla="val 11582"/>
            </a:avLst>
          </a:prstGeom>
          <a:blipFill dpi="0" rotWithShape="1">
            <a:blip r:embed="rId10">
              <a:extLst>
                <a:ext uri="{28A0092B-C50C-407E-A947-70E740481C1C}">
                  <a14:useLocalDpi xmlns:a14="http://schemas.microsoft.com/office/drawing/2010/main" val="0"/>
                </a:ext>
              </a:extLst>
            </a:blip>
            <a:srcRect/>
            <a:stretch>
              <a:fillRect t="-14407" b="-1440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0EB55AFB-4255-4953-9BEA-1604E79B1F0D}"/>
              </a:ext>
            </a:extLst>
          </p:cNvPr>
          <p:cNvSpPr/>
          <p:nvPr/>
        </p:nvSpPr>
        <p:spPr>
          <a:xfrm>
            <a:off x="3712658" y="5013541"/>
            <a:ext cx="1463040" cy="1135781"/>
          </a:xfrm>
          <a:prstGeom prst="roundRect">
            <a:avLst>
              <a:gd name="adj" fmla="val 11582"/>
            </a:avLst>
          </a:prstGeom>
          <a:blipFill dpi="0" rotWithShape="1">
            <a:blip r:embed="rId11">
              <a:extLst>
                <a:ext uri="{96DAC541-7B7A-43D3-8B79-37D633B846F1}">
                  <asvg:svgBlip xmlns:asvg="http://schemas.microsoft.com/office/drawing/2016/SVG/main" r:embed="rId12"/>
                </a:ext>
              </a:extLst>
            </a:blip>
            <a:srcRect/>
            <a:stretch>
              <a:fillRect t="-1526" b="-152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897851-FA4D-4896-999C-B741053A6EDD}"/>
              </a:ext>
            </a:extLst>
          </p:cNvPr>
          <p:cNvSpPr/>
          <p:nvPr/>
        </p:nvSpPr>
        <p:spPr>
          <a:xfrm>
            <a:off x="5605539" y="5013541"/>
            <a:ext cx="1463040" cy="1135781"/>
          </a:xfrm>
          <a:prstGeom prst="roundRect">
            <a:avLst>
              <a:gd name="adj" fmla="val 11582"/>
            </a:avLst>
          </a:prstGeom>
          <a:blipFill dpi="0" rotWithShape="1">
            <a:blip r:embed="rId11">
              <a:extLst>
                <a:ext uri="{96DAC541-7B7A-43D3-8B79-37D633B846F1}">
                  <asvg:svgBlip xmlns:asvg="http://schemas.microsoft.com/office/drawing/2016/SVG/main" r:embed="rId12"/>
                </a:ext>
              </a:extLst>
            </a:blip>
            <a:srcRect/>
            <a:stretch>
              <a:fillRect l="-8178" r="-817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D89BD5A0-C0AE-453E-8C80-ACA773860EFA}"/>
              </a:ext>
            </a:extLst>
          </p:cNvPr>
          <p:cNvSpPr/>
          <p:nvPr/>
        </p:nvSpPr>
        <p:spPr>
          <a:xfrm>
            <a:off x="7498420" y="5013541"/>
            <a:ext cx="1463040" cy="1135781"/>
          </a:xfrm>
          <a:prstGeom prst="roundRect">
            <a:avLst>
              <a:gd name="adj" fmla="val 11582"/>
            </a:avLst>
          </a:prstGeom>
          <a:blipFill dpi="0" rotWithShape="1">
            <a:blip r:embed="rId11">
              <a:extLst>
                <a:ext uri="{96DAC541-7B7A-43D3-8B79-37D633B846F1}">
                  <asvg:svgBlip xmlns:asvg="http://schemas.microsoft.com/office/drawing/2016/SVG/main" r:embed="rId12"/>
                </a:ext>
              </a:extLst>
            </a:blip>
            <a:srcRect/>
            <a:stretch>
              <a:fillRect l="-19006" r="-190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4FF2635E-6CF8-4E1E-9CF4-F27772621840}"/>
              </a:ext>
            </a:extLst>
          </p:cNvPr>
          <p:cNvSpPr/>
          <p:nvPr/>
        </p:nvSpPr>
        <p:spPr>
          <a:xfrm>
            <a:off x="559773" y="2012848"/>
            <a:ext cx="1257968" cy="1135781"/>
          </a:xfrm>
          <a:prstGeom prst="roundRect">
            <a:avLst>
              <a:gd name="adj" fmla="val 1158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AEE0FB"/>
                </a:solidFill>
                <a:latin typeface="Montserrat" panose="00000500000000000000" pitchFamily="50" charset="0"/>
              </a:rPr>
              <a:t>Competitor</a:t>
            </a:r>
            <a:r>
              <a:rPr lang="en-US" sz="1200" b="1" dirty="0">
                <a:solidFill>
                  <a:schemeClr val="accent6"/>
                </a:solidFill>
                <a:latin typeface="Montserrat" panose="00000500000000000000" pitchFamily="50" charset="0"/>
              </a:rPr>
              <a:t> </a:t>
            </a:r>
            <a:r>
              <a:rPr lang="en-US" sz="6000" b="1" dirty="0">
                <a:solidFill>
                  <a:schemeClr val="accent6"/>
                </a:solidFill>
                <a:latin typeface="Montserrat" panose="00000500000000000000" pitchFamily="50" charset="0"/>
              </a:rPr>
              <a:t>A</a:t>
            </a:r>
          </a:p>
        </p:txBody>
      </p:sp>
      <p:sp>
        <p:nvSpPr>
          <p:cNvPr id="21" name="Rectangle: Rounded Corners 20">
            <a:extLst>
              <a:ext uri="{FF2B5EF4-FFF2-40B4-BE49-F238E27FC236}">
                <a16:creationId xmlns:a16="http://schemas.microsoft.com/office/drawing/2014/main" id="{91904F80-18F0-400E-A73D-E67CC10DB96C}"/>
              </a:ext>
            </a:extLst>
          </p:cNvPr>
          <p:cNvSpPr/>
          <p:nvPr/>
        </p:nvSpPr>
        <p:spPr>
          <a:xfrm>
            <a:off x="559773" y="3568610"/>
            <a:ext cx="1257968" cy="1135763"/>
          </a:xfrm>
          <a:prstGeom prst="roundRect">
            <a:avLst>
              <a:gd name="adj" fmla="val 1158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AEE0FB"/>
                </a:solidFill>
                <a:latin typeface="Montserrat" panose="00000500000000000000" pitchFamily="50" charset="0"/>
              </a:rPr>
              <a:t>Competitor</a:t>
            </a:r>
            <a:r>
              <a:rPr lang="en-US" sz="1200" b="1" dirty="0">
                <a:solidFill>
                  <a:schemeClr val="accent6"/>
                </a:solidFill>
                <a:latin typeface="Montserrat" panose="00000500000000000000" pitchFamily="50" charset="0"/>
              </a:rPr>
              <a:t> </a:t>
            </a:r>
            <a:r>
              <a:rPr lang="en-US" sz="6000" b="1" dirty="0">
                <a:solidFill>
                  <a:schemeClr val="accent6"/>
                </a:solidFill>
                <a:latin typeface="Montserrat" panose="00000500000000000000" pitchFamily="50" charset="0"/>
              </a:rPr>
              <a:t>B</a:t>
            </a:r>
          </a:p>
        </p:txBody>
      </p:sp>
      <p:sp>
        <p:nvSpPr>
          <p:cNvPr id="22" name="Rectangle: Rounded Corners 21">
            <a:extLst>
              <a:ext uri="{FF2B5EF4-FFF2-40B4-BE49-F238E27FC236}">
                <a16:creationId xmlns:a16="http://schemas.microsoft.com/office/drawing/2014/main" id="{01B44388-B4E9-4EBC-94BF-5E16145F0850}"/>
              </a:ext>
            </a:extLst>
          </p:cNvPr>
          <p:cNvSpPr/>
          <p:nvPr/>
        </p:nvSpPr>
        <p:spPr>
          <a:xfrm>
            <a:off x="559773" y="5124354"/>
            <a:ext cx="1257968" cy="1135758"/>
          </a:xfrm>
          <a:prstGeom prst="roundRect">
            <a:avLst>
              <a:gd name="adj" fmla="val 1158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AEE0FB"/>
                </a:solidFill>
                <a:latin typeface="Montserrat" panose="00000500000000000000" pitchFamily="50" charset="0"/>
              </a:rPr>
              <a:t>Competitor</a:t>
            </a:r>
            <a:r>
              <a:rPr lang="en-US" sz="1200" b="1" dirty="0">
                <a:solidFill>
                  <a:schemeClr val="accent6"/>
                </a:solidFill>
                <a:latin typeface="Montserrat" panose="00000500000000000000" pitchFamily="50" charset="0"/>
              </a:rPr>
              <a:t> </a:t>
            </a:r>
            <a:r>
              <a:rPr lang="en-US" sz="6000" b="1" dirty="0">
                <a:solidFill>
                  <a:schemeClr val="accent6"/>
                </a:solidFill>
                <a:latin typeface="Montserrat" panose="00000500000000000000" pitchFamily="50" charset="0"/>
              </a:rPr>
              <a:t>C</a:t>
            </a:r>
          </a:p>
        </p:txBody>
      </p:sp>
      <p:sp>
        <p:nvSpPr>
          <p:cNvPr id="23" name="Rectangle 22">
            <a:extLst>
              <a:ext uri="{FF2B5EF4-FFF2-40B4-BE49-F238E27FC236}">
                <a16:creationId xmlns:a16="http://schemas.microsoft.com/office/drawing/2014/main" id="{688B0F28-6560-4051-9E1B-7CAA0FAF85AB}"/>
              </a:ext>
            </a:extLst>
          </p:cNvPr>
          <p:cNvSpPr/>
          <p:nvPr/>
        </p:nvSpPr>
        <p:spPr>
          <a:xfrm>
            <a:off x="2048300" y="1383506"/>
            <a:ext cx="1005994" cy="275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00"/>
              </a:lnSpc>
            </a:pPr>
            <a:r>
              <a:rPr lang="en-US" sz="1200" dirty="0">
                <a:solidFill>
                  <a:schemeClr val="accent6"/>
                </a:solidFill>
                <a:latin typeface="Montserrat" panose="00000500000000000000" pitchFamily="50" charset="0"/>
              </a:rPr>
              <a:t>Year XXXX</a:t>
            </a:r>
          </a:p>
        </p:txBody>
      </p:sp>
      <p:sp>
        <p:nvSpPr>
          <p:cNvPr id="24" name="Rectangle 23">
            <a:extLst>
              <a:ext uri="{FF2B5EF4-FFF2-40B4-BE49-F238E27FC236}">
                <a16:creationId xmlns:a16="http://schemas.microsoft.com/office/drawing/2014/main" id="{DE282B9C-7B73-4C47-A906-7827A70D0E8B}"/>
              </a:ext>
            </a:extLst>
          </p:cNvPr>
          <p:cNvSpPr/>
          <p:nvPr/>
        </p:nvSpPr>
        <p:spPr>
          <a:xfrm>
            <a:off x="3941182" y="1383506"/>
            <a:ext cx="1005994" cy="275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00"/>
              </a:lnSpc>
            </a:pPr>
            <a:r>
              <a:rPr lang="en-US" sz="1200" dirty="0">
                <a:solidFill>
                  <a:schemeClr val="accent6"/>
                </a:solidFill>
                <a:latin typeface="Montserrat" panose="00000500000000000000" pitchFamily="50" charset="0"/>
              </a:rPr>
              <a:t>Year XXXX</a:t>
            </a:r>
          </a:p>
        </p:txBody>
      </p:sp>
      <p:sp>
        <p:nvSpPr>
          <p:cNvPr id="25" name="Rectangle 24">
            <a:extLst>
              <a:ext uri="{FF2B5EF4-FFF2-40B4-BE49-F238E27FC236}">
                <a16:creationId xmlns:a16="http://schemas.microsoft.com/office/drawing/2014/main" id="{CEC2AA19-F724-4333-AAE6-AF807D92B18E}"/>
              </a:ext>
            </a:extLst>
          </p:cNvPr>
          <p:cNvSpPr/>
          <p:nvPr/>
        </p:nvSpPr>
        <p:spPr>
          <a:xfrm>
            <a:off x="5834063" y="1383506"/>
            <a:ext cx="1005994" cy="275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00"/>
              </a:lnSpc>
            </a:pPr>
            <a:r>
              <a:rPr lang="en-US" sz="1200" dirty="0">
                <a:solidFill>
                  <a:schemeClr val="accent6"/>
                </a:solidFill>
                <a:latin typeface="Montserrat" panose="00000500000000000000" pitchFamily="50" charset="0"/>
              </a:rPr>
              <a:t>Year XXXX</a:t>
            </a:r>
          </a:p>
        </p:txBody>
      </p:sp>
      <p:sp>
        <p:nvSpPr>
          <p:cNvPr id="26" name="Rectangle 25">
            <a:extLst>
              <a:ext uri="{FF2B5EF4-FFF2-40B4-BE49-F238E27FC236}">
                <a16:creationId xmlns:a16="http://schemas.microsoft.com/office/drawing/2014/main" id="{3C3A31F3-B2BF-493F-9A64-E88EDFBBDEB0}"/>
              </a:ext>
            </a:extLst>
          </p:cNvPr>
          <p:cNvSpPr/>
          <p:nvPr/>
        </p:nvSpPr>
        <p:spPr>
          <a:xfrm>
            <a:off x="7726943" y="1383506"/>
            <a:ext cx="1005994" cy="275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00"/>
              </a:lnSpc>
            </a:pPr>
            <a:r>
              <a:rPr lang="en-US" sz="1200" dirty="0">
                <a:solidFill>
                  <a:schemeClr val="accent6"/>
                </a:solidFill>
                <a:latin typeface="Montserrat" panose="00000500000000000000" pitchFamily="50" charset="0"/>
              </a:rPr>
              <a:t>Year XXXX</a:t>
            </a:r>
          </a:p>
        </p:txBody>
      </p:sp>
      <p:grpSp>
        <p:nvGrpSpPr>
          <p:cNvPr id="36" name="Group 35">
            <a:extLst>
              <a:ext uri="{FF2B5EF4-FFF2-40B4-BE49-F238E27FC236}">
                <a16:creationId xmlns:a16="http://schemas.microsoft.com/office/drawing/2014/main" id="{744F3C27-D78A-4BC5-836D-093E2B98F10E}"/>
              </a:ext>
            </a:extLst>
          </p:cNvPr>
          <p:cNvGrpSpPr/>
          <p:nvPr/>
        </p:nvGrpSpPr>
        <p:grpSpPr>
          <a:xfrm>
            <a:off x="3497738" y="1775689"/>
            <a:ext cx="3785762" cy="4499985"/>
            <a:chOff x="3342729" y="1852689"/>
            <a:chExt cx="3785762" cy="4499985"/>
          </a:xfrm>
        </p:grpSpPr>
        <p:cxnSp>
          <p:nvCxnSpPr>
            <p:cNvPr id="29" name="Straight Connector 28">
              <a:extLst>
                <a:ext uri="{FF2B5EF4-FFF2-40B4-BE49-F238E27FC236}">
                  <a16:creationId xmlns:a16="http://schemas.microsoft.com/office/drawing/2014/main" id="{10965F99-5DA5-4759-B1D9-6798055FA3EB}"/>
                </a:ext>
              </a:extLst>
            </p:cNvPr>
            <p:cNvCxnSpPr/>
            <p:nvPr/>
          </p:nvCxnSpPr>
          <p:spPr>
            <a:xfrm>
              <a:off x="3342729" y="1852689"/>
              <a:ext cx="0" cy="4499985"/>
            </a:xfrm>
            <a:prstGeom prst="line">
              <a:avLst/>
            </a:prstGeom>
            <a:ln>
              <a:solidFill>
                <a:schemeClr val="tx2">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4ADC573-3C62-4D3F-8F53-D0B59E3370A9}"/>
                </a:ext>
              </a:extLst>
            </p:cNvPr>
            <p:cNvCxnSpPr/>
            <p:nvPr/>
          </p:nvCxnSpPr>
          <p:spPr>
            <a:xfrm>
              <a:off x="5235610" y="1852689"/>
              <a:ext cx="0" cy="4499985"/>
            </a:xfrm>
            <a:prstGeom prst="line">
              <a:avLst/>
            </a:prstGeom>
            <a:ln>
              <a:solidFill>
                <a:schemeClr val="tx2">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3EA07DE-741D-4C82-B115-A7059F15C75F}"/>
                </a:ext>
              </a:extLst>
            </p:cNvPr>
            <p:cNvCxnSpPr/>
            <p:nvPr/>
          </p:nvCxnSpPr>
          <p:spPr>
            <a:xfrm>
              <a:off x="7128491" y="1852689"/>
              <a:ext cx="0" cy="4499985"/>
            </a:xfrm>
            <a:prstGeom prst="line">
              <a:avLst/>
            </a:prstGeom>
            <a:ln>
              <a:solidFill>
                <a:schemeClr val="tx2">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2B4AA306-1651-497E-B4D9-9D20BEB9948A}"/>
              </a:ext>
            </a:extLst>
          </p:cNvPr>
          <p:cNvGrpSpPr/>
          <p:nvPr/>
        </p:nvGrpSpPr>
        <p:grpSpPr>
          <a:xfrm>
            <a:off x="1679677" y="3247806"/>
            <a:ext cx="7421878" cy="1555749"/>
            <a:chOff x="4038067" y="3324806"/>
            <a:chExt cx="4499985" cy="1555749"/>
          </a:xfrm>
        </p:grpSpPr>
        <p:cxnSp>
          <p:nvCxnSpPr>
            <p:cNvPr id="33" name="Straight Connector 32">
              <a:extLst>
                <a:ext uri="{FF2B5EF4-FFF2-40B4-BE49-F238E27FC236}">
                  <a16:creationId xmlns:a16="http://schemas.microsoft.com/office/drawing/2014/main" id="{6058A539-F531-4EEE-9F3A-AEC3E3D1B284}"/>
                </a:ext>
              </a:extLst>
            </p:cNvPr>
            <p:cNvCxnSpPr>
              <a:cxnSpLocks/>
            </p:cNvCxnSpPr>
            <p:nvPr/>
          </p:nvCxnSpPr>
          <p:spPr>
            <a:xfrm rot="5400000">
              <a:off x="6288060" y="1074813"/>
              <a:ext cx="0" cy="4499985"/>
            </a:xfrm>
            <a:prstGeom prst="line">
              <a:avLst/>
            </a:prstGeom>
            <a:ln>
              <a:solidFill>
                <a:schemeClr val="tx2">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E506077-F5B2-4743-A380-D874C83EFE03}"/>
                </a:ext>
              </a:extLst>
            </p:cNvPr>
            <p:cNvCxnSpPr>
              <a:cxnSpLocks/>
            </p:cNvCxnSpPr>
            <p:nvPr/>
          </p:nvCxnSpPr>
          <p:spPr>
            <a:xfrm rot="5400000">
              <a:off x="6288060" y="2630562"/>
              <a:ext cx="0" cy="4499985"/>
            </a:xfrm>
            <a:prstGeom prst="line">
              <a:avLst/>
            </a:prstGeom>
            <a:ln>
              <a:solidFill>
                <a:schemeClr val="tx2">
                  <a:alpha val="20000"/>
                </a:schemeClr>
              </a:solidFill>
            </a:ln>
          </p:spPr>
          <p:style>
            <a:lnRef idx="1">
              <a:schemeClr val="accent1"/>
            </a:lnRef>
            <a:fillRef idx="0">
              <a:schemeClr val="accent1"/>
            </a:fillRef>
            <a:effectRef idx="0">
              <a:schemeClr val="accent1"/>
            </a:effectRef>
            <a:fontRef idx="minor">
              <a:schemeClr val="tx1"/>
            </a:fontRef>
          </p:style>
        </p:cxnSp>
      </p:grpSp>
      <p:sp>
        <p:nvSpPr>
          <p:cNvPr id="37" name="Rectangle: Rounded Corners 36">
            <a:extLst>
              <a:ext uri="{FF2B5EF4-FFF2-40B4-BE49-F238E27FC236}">
                <a16:creationId xmlns:a16="http://schemas.microsoft.com/office/drawing/2014/main" id="{59C4B951-F569-4543-9FEE-FC39C3478357}"/>
              </a:ext>
            </a:extLst>
          </p:cNvPr>
          <p:cNvSpPr/>
          <p:nvPr/>
        </p:nvSpPr>
        <p:spPr>
          <a:xfrm>
            <a:off x="9371922" y="0"/>
            <a:ext cx="2820078" cy="6857994"/>
          </a:xfrm>
          <a:prstGeom prst="roundRect">
            <a:avLst>
              <a:gd name="adj" fmla="val 0"/>
            </a:avLst>
          </a:prstGeom>
          <a:gradFill>
            <a:gsLst>
              <a:gs pos="30000">
                <a:schemeClr val="tx2">
                  <a:lumMod val="20000"/>
                  <a:lumOff val="80000"/>
                  <a:alpha val="0"/>
                </a:schemeClr>
              </a:gs>
              <a:gs pos="0">
                <a:schemeClr val="tx2">
                  <a:lumMod val="20000"/>
                  <a:lumOff val="80000"/>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457200" rtlCol="0" anchor="t" anchorCtr="0"/>
          <a:lstStyle/>
          <a:p>
            <a:pPr algn="ctr"/>
            <a:endParaRPr lang="en-US" sz="1400" b="1" dirty="0">
              <a:solidFill>
                <a:schemeClr val="tx2"/>
              </a:solidFill>
              <a:latin typeface="Montserrat" panose="00000500000000000000" pitchFamily="50" charset="0"/>
            </a:endParaRPr>
          </a:p>
        </p:txBody>
      </p:sp>
      <p:sp>
        <p:nvSpPr>
          <p:cNvPr id="51" name="Isosceles Triangle 50">
            <a:extLst>
              <a:ext uri="{FF2B5EF4-FFF2-40B4-BE49-F238E27FC236}">
                <a16:creationId xmlns:a16="http://schemas.microsoft.com/office/drawing/2014/main" id="{51C91111-5031-4378-9E5F-7451515F1819}"/>
              </a:ext>
            </a:extLst>
          </p:cNvPr>
          <p:cNvSpPr/>
          <p:nvPr/>
        </p:nvSpPr>
        <p:spPr>
          <a:xfrm rot="5400000">
            <a:off x="3434786" y="1466838"/>
            <a:ext cx="125904" cy="108538"/>
          </a:xfrm>
          <a:prstGeom prst="triangl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Isosceles Triangle 52">
            <a:extLst>
              <a:ext uri="{FF2B5EF4-FFF2-40B4-BE49-F238E27FC236}">
                <a16:creationId xmlns:a16="http://schemas.microsoft.com/office/drawing/2014/main" id="{A4EF1DEF-F0B0-4526-BDDE-7FA2D15E52D3}"/>
              </a:ext>
            </a:extLst>
          </p:cNvPr>
          <p:cNvSpPr/>
          <p:nvPr/>
        </p:nvSpPr>
        <p:spPr>
          <a:xfrm rot="5400000">
            <a:off x="5327667" y="1466838"/>
            <a:ext cx="125904" cy="108538"/>
          </a:xfrm>
          <a:prstGeom prst="triangl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53">
            <a:extLst>
              <a:ext uri="{FF2B5EF4-FFF2-40B4-BE49-F238E27FC236}">
                <a16:creationId xmlns:a16="http://schemas.microsoft.com/office/drawing/2014/main" id="{D950BC09-C99E-423E-B9C6-D26E5D63027B}"/>
              </a:ext>
            </a:extLst>
          </p:cNvPr>
          <p:cNvSpPr/>
          <p:nvPr/>
        </p:nvSpPr>
        <p:spPr>
          <a:xfrm rot="5400000">
            <a:off x="7220548" y="1466838"/>
            <a:ext cx="125904" cy="108538"/>
          </a:xfrm>
          <a:prstGeom prst="triangl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312AC8ED-25DB-42A5-8C86-F55C893B5093}"/>
              </a:ext>
            </a:extLst>
          </p:cNvPr>
          <p:cNvGrpSpPr/>
          <p:nvPr/>
        </p:nvGrpSpPr>
        <p:grpSpPr>
          <a:xfrm>
            <a:off x="9600522" y="2119874"/>
            <a:ext cx="2362878" cy="4134862"/>
            <a:chOff x="9600522" y="2119874"/>
            <a:chExt cx="2362878" cy="4134862"/>
          </a:xfrm>
        </p:grpSpPr>
        <p:sp>
          <p:nvSpPr>
            <p:cNvPr id="43" name="TextBox 42">
              <a:extLst>
                <a:ext uri="{FF2B5EF4-FFF2-40B4-BE49-F238E27FC236}">
                  <a16:creationId xmlns:a16="http://schemas.microsoft.com/office/drawing/2014/main" id="{12327D53-5275-4BC7-BF41-47B96BB8F9E7}"/>
                </a:ext>
              </a:extLst>
            </p:cNvPr>
            <p:cNvSpPr txBox="1"/>
            <p:nvPr/>
          </p:nvSpPr>
          <p:spPr>
            <a:xfrm>
              <a:off x="9637197" y="2119874"/>
              <a:ext cx="2261962" cy="1031206"/>
            </a:xfrm>
            <a:prstGeom prst="rect">
              <a:avLst/>
            </a:prstGeom>
            <a:noFill/>
          </p:spPr>
          <p:txBody>
            <a:bodyPr wrap="square" rtlCol="0">
              <a:spAutoFit/>
            </a:bodyPr>
            <a:lstStyle/>
            <a:p>
              <a:pPr>
                <a:lnSpc>
                  <a:spcPts val="1500"/>
                </a:lnSpc>
                <a:spcAft>
                  <a:spcPts val="400"/>
                </a:spcAft>
              </a:pPr>
              <a:r>
                <a:rPr lang="en-US" sz="1000" b="1" dirty="0">
                  <a:solidFill>
                    <a:schemeClr val="tx2"/>
                  </a:solidFill>
                  <a:latin typeface="Montserrat" panose="00000500000000000000" pitchFamily="50" charset="0"/>
                </a:rPr>
                <a:t>Title Here</a:t>
              </a:r>
            </a:p>
            <a:p>
              <a:pPr>
                <a:lnSpc>
                  <a:spcPts val="1500"/>
                </a:lnSpc>
              </a:pPr>
              <a:r>
                <a:rPr lang="en-US" sz="1000" dirty="0">
                  <a:solidFill>
                    <a:schemeClr val="tx2"/>
                  </a:solidFill>
                  <a:latin typeface="Montserrat" panose="00000500000000000000" pitchFamily="50" charset="0"/>
                </a:rPr>
                <a:t>Lorem ipsum dolor sit </a:t>
              </a:r>
              <a:r>
                <a:rPr lang="en-US" sz="1000" dirty="0" err="1">
                  <a:solidFill>
                    <a:schemeClr val="tx2"/>
                  </a:solidFill>
                  <a:latin typeface="Montserrat" panose="00000500000000000000" pitchFamily="50" charset="0"/>
                </a:rPr>
                <a:t>amet</a:t>
              </a:r>
              <a:r>
                <a:rPr lang="en-US" sz="1000" dirty="0">
                  <a:solidFill>
                    <a:schemeClr val="tx2"/>
                  </a:solidFill>
                  <a:latin typeface="Montserrat" panose="00000500000000000000" pitchFamily="50" charset="0"/>
                </a:rPr>
                <a:t>, </a:t>
              </a:r>
              <a:r>
                <a:rPr lang="en-US" sz="1000" dirty="0" err="1">
                  <a:solidFill>
                    <a:schemeClr val="tx2"/>
                  </a:solidFill>
                  <a:latin typeface="Montserrat" panose="00000500000000000000" pitchFamily="50" charset="0"/>
                </a:rPr>
                <a:t>consectetur</a:t>
              </a:r>
              <a:r>
                <a:rPr lang="en-US" sz="1000" dirty="0">
                  <a:solidFill>
                    <a:schemeClr val="tx2"/>
                  </a:solidFill>
                  <a:latin typeface="Montserrat" panose="00000500000000000000" pitchFamily="50" charset="0"/>
                </a:rPr>
                <a:t> </a:t>
              </a:r>
              <a:r>
                <a:rPr lang="en-US" sz="1000" dirty="0" err="1">
                  <a:solidFill>
                    <a:schemeClr val="tx2"/>
                  </a:solidFill>
                  <a:latin typeface="Montserrat" panose="00000500000000000000" pitchFamily="50" charset="0"/>
                </a:rPr>
                <a:t>adipiscing</a:t>
              </a:r>
              <a:r>
                <a:rPr lang="en-US" sz="1000" dirty="0">
                  <a:solidFill>
                    <a:schemeClr val="tx2"/>
                  </a:solidFill>
                  <a:latin typeface="Montserrat" panose="00000500000000000000" pitchFamily="50" charset="0"/>
                </a:rPr>
                <a:t> </a:t>
              </a:r>
              <a:r>
                <a:rPr lang="en-US" sz="1000" dirty="0" err="1">
                  <a:solidFill>
                    <a:schemeClr val="tx2"/>
                  </a:solidFill>
                  <a:latin typeface="Montserrat" panose="00000500000000000000" pitchFamily="50" charset="0"/>
                </a:rPr>
                <a:t>elit</a:t>
              </a:r>
              <a:r>
                <a:rPr lang="en-US" sz="1000" dirty="0">
                  <a:solidFill>
                    <a:schemeClr val="tx2"/>
                  </a:solidFill>
                  <a:latin typeface="Montserrat" panose="00000500000000000000" pitchFamily="50" charset="0"/>
                </a:rPr>
                <a:t>.</a:t>
              </a:r>
            </a:p>
          </p:txBody>
        </p:sp>
        <p:cxnSp>
          <p:nvCxnSpPr>
            <p:cNvPr id="44" name="Straight Connector 43">
              <a:extLst>
                <a:ext uri="{FF2B5EF4-FFF2-40B4-BE49-F238E27FC236}">
                  <a16:creationId xmlns:a16="http://schemas.microsoft.com/office/drawing/2014/main" id="{DD9A5554-95D2-42D1-B3A5-BD0101CD2FDB}"/>
                </a:ext>
              </a:extLst>
            </p:cNvPr>
            <p:cNvCxnSpPr/>
            <p:nvPr/>
          </p:nvCxnSpPr>
          <p:spPr>
            <a:xfrm>
              <a:off x="9600522" y="3247764"/>
              <a:ext cx="2362878"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C659AE1-DD4E-40CC-8765-509A72D21CBB}"/>
                </a:ext>
              </a:extLst>
            </p:cNvPr>
            <p:cNvSpPr txBox="1"/>
            <p:nvPr/>
          </p:nvSpPr>
          <p:spPr>
            <a:xfrm>
              <a:off x="9637197" y="3671444"/>
              <a:ext cx="2261962" cy="1031206"/>
            </a:xfrm>
            <a:prstGeom prst="rect">
              <a:avLst/>
            </a:prstGeom>
            <a:noFill/>
          </p:spPr>
          <p:txBody>
            <a:bodyPr wrap="square" rtlCol="0">
              <a:spAutoFit/>
            </a:bodyPr>
            <a:lstStyle/>
            <a:p>
              <a:pPr>
                <a:lnSpc>
                  <a:spcPts val="1500"/>
                </a:lnSpc>
                <a:spcAft>
                  <a:spcPts val="400"/>
                </a:spcAft>
              </a:pPr>
              <a:r>
                <a:rPr lang="en-US" sz="1000" b="1" dirty="0">
                  <a:solidFill>
                    <a:schemeClr val="tx2"/>
                  </a:solidFill>
                  <a:latin typeface="Montserrat" panose="00000500000000000000" pitchFamily="50" charset="0"/>
                </a:rPr>
                <a:t>Title Here</a:t>
              </a:r>
            </a:p>
            <a:p>
              <a:pPr>
                <a:lnSpc>
                  <a:spcPts val="1500"/>
                </a:lnSpc>
              </a:pPr>
              <a:r>
                <a:rPr lang="en-US" sz="1000" dirty="0">
                  <a:solidFill>
                    <a:schemeClr val="tx2"/>
                  </a:solidFill>
                  <a:latin typeface="Montserrat" panose="00000500000000000000" pitchFamily="50" charset="0"/>
                </a:rPr>
                <a:t>Lorem ipsum dolor sit </a:t>
              </a:r>
              <a:r>
                <a:rPr lang="en-US" sz="1000" dirty="0" err="1">
                  <a:solidFill>
                    <a:schemeClr val="tx2"/>
                  </a:solidFill>
                  <a:latin typeface="Montserrat" panose="00000500000000000000" pitchFamily="50" charset="0"/>
                </a:rPr>
                <a:t>amet</a:t>
              </a:r>
              <a:r>
                <a:rPr lang="en-US" sz="1000" dirty="0">
                  <a:solidFill>
                    <a:schemeClr val="tx2"/>
                  </a:solidFill>
                  <a:latin typeface="Montserrat" panose="00000500000000000000" pitchFamily="50" charset="0"/>
                </a:rPr>
                <a:t>, </a:t>
              </a:r>
              <a:r>
                <a:rPr lang="en-US" sz="1000" dirty="0" err="1">
                  <a:solidFill>
                    <a:schemeClr val="tx2"/>
                  </a:solidFill>
                  <a:latin typeface="Montserrat" panose="00000500000000000000" pitchFamily="50" charset="0"/>
                </a:rPr>
                <a:t>consectetur</a:t>
              </a:r>
              <a:r>
                <a:rPr lang="en-US" sz="1000" dirty="0">
                  <a:solidFill>
                    <a:schemeClr val="tx2"/>
                  </a:solidFill>
                  <a:latin typeface="Montserrat" panose="00000500000000000000" pitchFamily="50" charset="0"/>
                </a:rPr>
                <a:t> </a:t>
              </a:r>
              <a:r>
                <a:rPr lang="en-US" sz="1000" dirty="0" err="1">
                  <a:solidFill>
                    <a:schemeClr val="tx2"/>
                  </a:solidFill>
                  <a:latin typeface="Montserrat" panose="00000500000000000000" pitchFamily="50" charset="0"/>
                </a:rPr>
                <a:t>adipiscing</a:t>
              </a:r>
              <a:r>
                <a:rPr lang="en-US" sz="1000" dirty="0">
                  <a:solidFill>
                    <a:schemeClr val="tx2"/>
                  </a:solidFill>
                  <a:latin typeface="Montserrat" panose="00000500000000000000" pitchFamily="50" charset="0"/>
                </a:rPr>
                <a:t> </a:t>
              </a:r>
              <a:r>
                <a:rPr lang="en-US" sz="1000" dirty="0" err="1">
                  <a:solidFill>
                    <a:schemeClr val="tx2"/>
                  </a:solidFill>
                  <a:latin typeface="Montserrat" panose="00000500000000000000" pitchFamily="50" charset="0"/>
                </a:rPr>
                <a:t>elit</a:t>
              </a:r>
              <a:r>
                <a:rPr lang="en-US" sz="1000" dirty="0">
                  <a:solidFill>
                    <a:schemeClr val="tx2"/>
                  </a:solidFill>
                  <a:latin typeface="Montserrat" panose="00000500000000000000" pitchFamily="50" charset="0"/>
                </a:rPr>
                <a:t>.</a:t>
              </a:r>
            </a:p>
          </p:txBody>
        </p:sp>
        <p:cxnSp>
          <p:nvCxnSpPr>
            <p:cNvPr id="46" name="Straight Connector 45">
              <a:extLst>
                <a:ext uri="{FF2B5EF4-FFF2-40B4-BE49-F238E27FC236}">
                  <a16:creationId xmlns:a16="http://schemas.microsoft.com/office/drawing/2014/main" id="{11602D6E-E1FF-419E-B8D3-94AE3D460C22}"/>
                </a:ext>
              </a:extLst>
            </p:cNvPr>
            <p:cNvCxnSpPr/>
            <p:nvPr/>
          </p:nvCxnSpPr>
          <p:spPr>
            <a:xfrm>
              <a:off x="9600522" y="4799852"/>
              <a:ext cx="2362878"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AB4B196-2670-4898-99EC-A4750A4607F4}"/>
                </a:ext>
              </a:extLst>
            </p:cNvPr>
            <p:cNvSpPr txBox="1"/>
            <p:nvPr/>
          </p:nvSpPr>
          <p:spPr>
            <a:xfrm>
              <a:off x="9637197" y="5223530"/>
              <a:ext cx="2261962" cy="1031206"/>
            </a:xfrm>
            <a:prstGeom prst="rect">
              <a:avLst/>
            </a:prstGeom>
            <a:noFill/>
          </p:spPr>
          <p:txBody>
            <a:bodyPr wrap="square" rtlCol="0">
              <a:spAutoFit/>
            </a:bodyPr>
            <a:lstStyle/>
            <a:p>
              <a:pPr>
                <a:lnSpc>
                  <a:spcPts val="1500"/>
                </a:lnSpc>
                <a:spcAft>
                  <a:spcPts val="400"/>
                </a:spcAft>
              </a:pPr>
              <a:r>
                <a:rPr lang="en-US" sz="1000" b="1" dirty="0">
                  <a:solidFill>
                    <a:schemeClr val="tx2"/>
                  </a:solidFill>
                  <a:latin typeface="Montserrat" panose="00000500000000000000" pitchFamily="50" charset="0"/>
                </a:rPr>
                <a:t>Title Here</a:t>
              </a:r>
            </a:p>
            <a:p>
              <a:pPr>
                <a:lnSpc>
                  <a:spcPts val="1500"/>
                </a:lnSpc>
              </a:pPr>
              <a:r>
                <a:rPr lang="en-US" sz="1000" dirty="0">
                  <a:solidFill>
                    <a:schemeClr val="tx2"/>
                  </a:solidFill>
                  <a:latin typeface="Montserrat" panose="00000500000000000000" pitchFamily="50" charset="0"/>
                </a:rPr>
                <a:t>Lorem ipsum dolor sit </a:t>
              </a:r>
              <a:r>
                <a:rPr lang="en-US" sz="1000" dirty="0" err="1">
                  <a:solidFill>
                    <a:schemeClr val="tx2"/>
                  </a:solidFill>
                  <a:latin typeface="Montserrat" panose="00000500000000000000" pitchFamily="50" charset="0"/>
                </a:rPr>
                <a:t>amet</a:t>
              </a:r>
              <a:r>
                <a:rPr lang="en-US" sz="1000" dirty="0">
                  <a:solidFill>
                    <a:schemeClr val="tx2"/>
                  </a:solidFill>
                  <a:latin typeface="Montserrat" panose="00000500000000000000" pitchFamily="50" charset="0"/>
                </a:rPr>
                <a:t>, </a:t>
              </a:r>
              <a:r>
                <a:rPr lang="en-US" sz="1000" dirty="0" err="1">
                  <a:solidFill>
                    <a:schemeClr val="tx2"/>
                  </a:solidFill>
                  <a:latin typeface="Montserrat" panose="00000500000000000000" pitchFamily="50" charset="0"/>
                </a:rPr>
                <a:t>consectetur</a:t>
              </a:r>
              <a:r>
                <a:rPr lang="en-US" sz="1000" dirty="0">
                  <a:solidFill>
                    <a:schemeClr val="tx2"/>
                  </a:solidFill>
                  <a:latin typeface="Montserrat" panose="00000500000000000000" pitchFamily="50" charset="0"/>
                </a:rPr>
                <a:t> </a:t>
              </a:r>
              <a:r>
                <a:rPr lang="en-US" sz="1000" dirty="0" err="1">
                  <a:solidFill>
                    <a:schemeClr val="tx2"/>
                  </a:solidFill>
                  <a:latin typeface="Montserrat" panose="00000500000000000000" pitchFamily="50" charset="0"/>
                </a:rPr>
                <a:t>adipiscing</a:t>
              </a:r>
              <a:r>
                <a:rPr lang="en-US" sz="1000" dirty="0">
                  <a:solidFill>
                    <a:schemeClr val="tx2"/>
                  </a:solidFill>
                  <a:latin typeface="Montserrat" panose="00000500000000000000" pitchFamily="50" charset="0"/>
                </a:rPr>
                <a:t> </a:t>
              </a:r>
              <a:r>
                <a:rPr lang="en-US" sz="1000" dirty="0" err="1">
                  <a:solidFill>
                    <a:schemeClr val="tx2"/>
                  </a:solidFill>
                  <a:latin typeface="Montserrat" panose="00000500000000000000" pitchFamily="50" charset="0"/>
                </a:rPr>
                <a:t>elit</a:t>
              </a:r>
              <a:r>
                <a:rPr lang="en-US" sz="1000" dirty="0">
                  <a:solidFill>
                    <a:schemeClr val="tx2"/>
                  </a:solidFill>
                  <a:latin typeface="Montserrat" panose="00000500000000000000" pitchFamily="50" charset="0"/>
                </a:rPr>
                <a:t>.</a:t>
              </a:r>
            </a:p>
          </p:txBody>
        </p:sp>
      </p:grpSp>
      <p:sp>
        <p:nvSpPr>
          <p:cNvPr id="2" name="TextBox 1">
            <a:extLst>
              <a:ext uri="{FF2B5EF4-FFF2-40B4-BE49-F238E27FC236}">
                <a16:creationId xmlns:a16="http://schemas.microsoft.com/office/drawing/2014/main" id="{A0F0868C-EA34-05BD-925E-5BD406098C13}"/>
              </a:ext>
            </a:extLst>
          </p:cNvPr>
          <p:cNvSpPr txBox="1"/>
          <p:nvPr/>
        </p:nvSpPr>
        <p:spPr>
          <a:xfrm>
            <a:off x="9881478" y="1366320"/>
            <a:ext cx="180096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6"/>
                </a:solidFill>
                <a:effectLst/>
                <a:uLnTx/>
                <a:uFillTx/>
                <a:latin typeface="Montserrat" panose="00000500000000000000" pitchFamily="50" charset="0"/>
                <a:ea typeface="+mn-ea"/>
                <a:cs typeface="+mn-cs"/>
              </a:rPr>
              <a:t>Key Takeaways</a:t>
            </a:r>
          </a:p>
        </p:txBody>
      </p:sp>
    </p:spTree>
    <p:extLst>
      <p:ext uri="{BB962C8B-B14F-4D97-AF65-F5344CB8AC3E}">
        <p14:creationId xmlns:p14="http://schemas.microsoft.com/office/powerpoint/2010/main" val="1825829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arn(outVertical)">
                                      <p:cBhvr>
                                        <p:cTn id="7" dur="1000"/>
                                        <p:tgtEl>
                                          <p:spTgt spid="35"/>
                                        </p:tgtEl>
                                      </p:cBhvr>
                                    </p:animEffect>
                                  </p:childTnLst>
                                </p:cTn>
                              </p:par>
                              <p:par>
                                <p:cTn id="8" presetID="16" presetClass="entr" presetSubtype="42"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barn(outHorizontal)">
                                      <p:cBhvr>
                                        <p:cTn id="10" dur="1000"/>
                                        <p:tgtEl>
                                          <p:spTgt spid="36"/>
                                        </p:tgtEl>
                                      </p:cBhvr>
                                    </p:animEffect>
                                  </p:childTnLst>
                                </p:cTn>
                              </p:par>
                              <p:par>
                                <p:cTn id="11" presetID="22" presetClass="entr" presetSubtype="8" fill="hold" grpId="0"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750"/>
                                        <p:tgtEl>
                                          <p:spTgt spid="20"/>
                                        </p:tgtEl>
                                      </p:cBhvr>
                                    </p:animEffect>
                                  </p:childTnLst>
                                </p:cTn>
                              </p:par>
                              <p:par>
                                <p:cTn id="14" presetID="22" presetClass="entr" presetSubtype="8" fill="hold" grpId="0" nodeType="withEffect">
                                  <p:stCondLst>
                                    <p:cond delay="1000"/>
                                  </p:stCondLst>
                                  <p:childTnLst>
                                    <p:set>
                                      <p:cBhvr>
                                        <p:cTn id="15" dur="1" fill="hold">
                                          <p:stCondLst>
                                            <p:cond delay="0"/>
                                          </p:stCondLst>
                                        </p:cTn>
                                        <p:tgtEl>
                                          <p:spTgt spid="21"/>
                                        </p:tgtEl>
                                        <p:attrNameLst>
                                          <p:attrName>style.visibility</p:attrName>
                                        </p:attrNameLst>
                                      </p:cBhvr>
                                      <p:to>
                                        <p:strVal val="visible"/>
                                      </p:to>
                                    </p:set>
                                    <p:animEffect transition="in" filter="wipe(left)">
                                      <p:cBhvr>
                                        <p:cTn id="16" dur="750"/>
                                        <p:tgtEl>
                                          <p:spTgt spid="21"/>
                                        </p:tgtEl>
                                      </p:cBhvr>
                                    </p:animEffect>
                                  </p:childTnLst>
                                </p:cTn>
                              </p:par>
                              <p:par>
                                <p:cTn id="17" presetID="22" presetClass="entr" presetSubtype="8" fill="hold" grpId="0" nodeType="withEffect">
                                  <p:stCondLst>
                                    <p:cond delay="1000"/>
                                  </p:stCondLst>
                                  <p:childTnLst>
                                    <p:set>
                                      <p:cBhvr>
                                        <p:cTn id="18" dur="1" fill="hold">
                                          <p:stCondLst>
                                            <p:cond delay="0"/>
                                          </p:stCondLst>
                                        </p:cTn>
                                        <p:tgtEl>
                                          <p:spTgt spid="22"/>
                                        </p:tgtEl>
                                        <p:attrNameLst>
                                          <p:attrName>style.visibility</p:attrName>
                                        </p:attrNameLst>
                                      </p:cBhvr>
                                      <p:to>
                                        <p:strVal val="visible"/>
                                      </p:to>
                                    </p:set>
                                    <p:animEffect transition="in" filter="wipe(left)">
                                      <p:cBhvr>
                                        <p:cTn id="19" dur="750"/>
                                        <p:tgtEl>
                                          <p:spTgt spid="22"/>
                                        </p:tgtEl>
                                      </p:cBhvr>
                                    </p:animEffect>
                                  </p:childTnLst>
                                </p:cTn>
                              </p:par>
                              <p:par>
                                <p:cTn id="20" presetID="12" presetClass="entr" presetSubtype="8" fill="hold" grpId="0" nodeType="withEffect">
                                  <p:stCondLst>
                                    <p:cond delay="150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750"/>
                                        <p:tgtEl>
                                          <p:spTgt spid="4"/>
                                        </p:tgtEl>
                                        <p:attrNameLst>
                                          <p:attrName>ppt_x</p:attrName>
                                        </p:attrNameLst>
                                      </p:cBhvr>
                                      <p:tavLst>
                                        <p:tav tm="0">
                                          <p:val>
                                            <p:strVal val="#ppt_x-#ppt_w*1.125000"/>
                                          </p:val>
                                        </p:tav>
                                        <p:tav tm="100000">
                                          <p:val>
                                            <p:strVal val="#ppt_x"/>
                                          </p:val>
                                        </p:tav>
                                      </p:tavLst>
                                    </p:anim>
                                    <p:animEffect transition="in" filter="wipe(right)">
                                      <p:cBhvr>
                                        <p:cTn id="23" dur="750"/>
                                        <p:tgtEl>
                                          <p:spTgt spid="4"/>
                                        </p:tgtEl>
                                      </p:cBhvr>
                                    </p:animEffect>
                                  </p:childTnLst>
                                </p:cTn>
                              </p:par>
                              <p:par>
                                <p:cTn id="24" presetID="12" presetClass="entr" presetSubtype="8" fill="hold" grpId="0" nodeType="withEffect">
                                  <p:stCondLst>
                                    <p:cond delay="150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750"/>
                                        <p:tgtEl>
                                          <p:spTgt spid="10"/>
                                        </p:tgtEl>
                                        <p:attrNameLst>
                                          <p:attrName>ppt_x</p:attrName>
                                        </p:attrNameLst>
                                      </p:cBhvr>
                                      <p:tavLst>
                                        <p:tav tm="0">
                                          <p:val>
                                            <p:strVal val="#ppt_x-#ppt_w*1.125000"/>
                                          </p:val>
                                        </p:tav>
                                        <p:tav tm="100000">
                                          <p:val>
                                            <p:strVal val="#ppt_x"/>
                                          </p:val>
                                        </p:tav>
                                      </p:tavLst>
                                    </p:anim>
                                    <p:animEffect transition="in" filter="wipe(right)">
                                      <p:cBhvr>
                                        <p:cTn id="27" dur="750"/>
                                        <p:tgtEl>
                                          <p:spTgt spid="10"/>
                                        </p:tgtEl>
                                      </p:cBhvr>
                                    </p:animEffect>
                                  </p:childTnLst>
                                </p:cTn>
                              </p:par>
                              <p:par>
                                <p:cTn id="28" presetID="12" presetClass="entr" presetSubtype="8" fill="hold" grpId="0" nodeType="withEffect">
                                  <p:stCondLst>
                                    <p:cond delay="150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750"/>
                                        <p:tgtEl>
                                          <p:spTgt spid="15"/>
                                        </p:tgtEl>
                                        <p:attrNameLst>
                                          <p:attrName>ppt_x</p:attrName>
                                        </p:attrNameLst>
                                      </p:cBhvr>
                                      <p:tavLst>
                                        <p:tav tm="0">
                                          <p:val>
                                            <p:strVal val="#ppt_x-#ppt_w*1.125000"/>
                                          </p:val>
                                        </p:tav>
                                        <p:tav tm="100000">
                                          <p:val>
                                            <p:strVal val="#ppt_x"/>
                                          </p:val>
                                        </p:tav>
                                      </p:tavLst>
                                    </p:anim>
                                    <p:animEffect transition="in" filter="wipe(right)">
                                      <p:cBhvr>
                                        <p:cTn id="31" dur="750"/>
                                        <p:tgtEl>
                                          <p:spTgt spid="15"/>
                                        </p:tgtEl>
                                      </p:cBhvr>
                                    </p:animEffect>
                                  </p:childTnLst>
                                </p:cTn>
                              </p:par>
                              <p:par>
                                <p:cTn id="32" presetID="12" presetClass="entr" presetSubtype="8" fill="hold" grpId="0" nodeType="withEffect">
                                  <p:stCondLst>
                                    <p:cond delay="1500"/>
                                  </p:stCondLst>
                                  <p:childTnLst>
                                    <p:set>
                                      <p:cBhvr>
                                        <p:cTn id="33" dur="1" fill="hold">
                                          <p:stCondLst>
                                            <p:cond delay="0"/>
                                          </p:stCondLst>
                                        </p:cTn>
                                        <p:tgtEl>
                                          <p:spTgt spid="23"/>
                                        </p:tgtEl>
                                        <p:attrNameLst>
                                          <p:attrName>style.visibility</p:attrName>
                                        </p:attrNameLst>
                                      </p:cBhvr>
                                      <p:to>
                                        <p:strVal val="visible"/>
                                      </p:to>
                                    </p:set>
                                    <p:anim calcmode="lin" valueType="num">
                                      <p:cBhvr additive="base">
                                        <p:cTn id="34" dur="750"/>
                                        <p:tgtEl>
                                          <p:spTgt spid="23"/>
                                        </p:tgtEl>
                                        <p:attrNameLst>
                                          <p:attrName>ppt_x</p:attrName>
                                        </p:attrNameLst>
                                      </p:cBhvr>
                                      <p:tavLst>
                                        <p:tav tm="0">
                                          <p:val>
                                            <p:strVal val="#ppt_x-#ppt_w*1.125000"/>
                                          </p:val>
                                        </p:tav>
                                        <p:tav tm="100000">
                                          <p:val>
                                            <p:strVal val="#ppt_x"/>
                                          </p:val>
                                        </p:tav>
                                      </p:tavLst>
                                    </p:anim>
                                    <p:animEffect transition="in" filter="wipe(right)">
                                      <p:cBhvr>
                                        <p:cTn id="35" dur="750"/>
                                        <p:tgtEl>
                                          <p:spTgt spid="23"/>
                                        </p:tgtEl>
                                      </p:cBhvr>
                                    </p:animEffect>
                                  </p:childTnLst>
                                </p:cTn>
                              </p:par>
                              <p:par>
                                <p:cTn id="36" presetID="12" presetClass="entr" presetSubtype="8" fill="hold" grpId="0" nodeType="withEffect">
                                  <p:stCondLst>
                                    <p:cond delay="2250"/>
                                  </p:stCondLst>
                                  <p:childTnLst>
                                    <p:set>
                                      <p:cBhvr>
                                        <p:cTn id="37" dur="1" fill="hold">
                                          <p:stCondLst>
                                            <p:cond delay="0"/>
                                          </p:stCondLst>
                                        </p:cTn>
                                        <p:tgtEl>
                                          <p:spTgt spid="5"/>
                                        </p:tgtEl>
                                        <p:attrNameLst>
                                          <p:attrName>style.visibility</p:attrName>
                                        </p:attrNameLst>
                                      </p:cBhvr>
                                      <p:to>
                                        <p:strVal val="visible"/>
                                      </p:to>
                                    </p:set>
                                    <p:anim calcmode="lin" valueType="num">
                                      <p:cBhvr additive="base">
                                        <p:cTn id="38" dur="750"/>
                                        <p:tgtEl>
                                          <p:spTgt spid="5"/>
                                        </p:tgtEl>
                                        <p:attrNameLst>
                                          <p:attrName>ppt_x</p:attrName>
                                        </p:attrNameLst>
                                      </p:cBhvr>
                                      <p:tavLst>
                                        <p:tav tm="0">
                                          <p:val>
                                            <p:strVal val="#ppt_x-#ppt_w*1.125000"/>
                                          </p:val>
                                        </p:tav>
                                        <p:tav tm="100000">
                                          <p:val>
                                            <p:strVal val="#ppt_x"/>
                                          </p:val>
                                        </p:tav>
                                      </p:tavLst>
                                    </p:anim>
                                    <p:animEffect transition="in" filter="wipe(right)">
                                      <p:cBhvr>
                                        <p:cTn id="39" dur="750"/>
                                        <p:tgtEl>
                                          <p:spTgt spid="5"/>
                                        </p:tgtEl>
                                      </p:cBhvr>
                                    </p:animEffect>
                                  </p:childTnLst>
                                </p:cTn>
                              </p:par>
                              <p:par>
                                <p:cTn id="40" presetID="12" presetClass="entr" presetSubtype="8" fill="hold" grpId="0" nodeType="withEffect">
                                  <p:stCondLst>
                                    <p:cond delay="225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750"/>
                                        <p:tgtEl>
                                          <p:spTgt spid="11"/>
                                        </p:tgtEl>
                                        <p:attrNameLst>
                                          <p:attrName>ppt_x</p:attrName>
                                        </p:attrNameLst>
                                      </p:cBhvr>
                                      <p:tavLst>
                                        <p:tav tm="0">
                                          <p:val>
                                            <p:strVal val="#ppt_x-#ppt_w*1.125000"/>
                                          </p:val>
                                        </p:tav>
                                        <p:tav tm="100000">
                                          <p:val>
                                            <p:strVal val="#ppt_x"/>
                                          </p:val>
                                        </p:tav>
                                      </p:tavLst>
                                    </p:anim>
                                    <p:animEffect transition="in" filter="wipe(right)">
                                      <p:cBhvr>
                                        <p:cTn id="43" dur="750"/>
                                        <p:tgtEl>
                                          <p:spTgt spid="11"/>
                                        </p:tgtEl>
                                      </p:cBhvr>
                                    </p:animEffect>
                                  </p:childTnLst>
                                </p:cTn>
                              </p:par>
                              <p:par>
                                <p:cTn id="44" presetID="12" presetClass="entr" presetSubtype="8" fill="hold" grpId="0" nodeType="withEffect">
                                  <p:stCondLst>
                                    <p:cond delay="2250"/>
                                  </p:stCondLst>
                                  <p:childTnLst>
                                    <p:set>
                                      <p:cBhvr>
                                        <p:cTn id="45" dur="1" fill="hold">
                                          <p:stCondLst>
                                            <p:cond delay="0"/>
                                          </p:stCondLst>
                                        </p:cTn>
                                        <p:tgtEl>
                                          <p:spTgt spid="16"/>
                                        </p:tgtEl>
                                        <p:attrNameLst>
                                          <p:attrName>style.visibility</p:attrName>
                                        </p:attrNameLst>
                                      </p:cBhvr>
                                      <p:to>
                                        <p:strVal val="visible"/>
                                      </p:to>
                                    </p:set>
                                    <p:anim calcmode="lin" valueType="num">
                                      <p:cBhvr additive="base">
                                        <p:cTn id="46" dur="750"/>
                                        <p:tgtEl>
                                          <p:spTgt spid="16"/>
                                        </p:tgtEl>
                                        <p:attrNameLst>
                                          <p:attrName>ppt_x</p:attrName>
                                        </p:attrNameLst>
                                      </p:cBhvr>
                                      <p:tavLst>
                                        <p:tav tm="0">
                                          <p:val>
                                            <p:strVal val="#ppt_x-#ppt_w*1.125000"/>
                                          </p:val>
                                        </p:tav>
                                        <p:tav tm="100000">
                                          <p:val>
                                            <p:strVal val="#ppt_x"/>
                                          </p:val>
                                        </p:tav>
                                      </p:tavLst>
                                    </p:anim>
                                    <p:animEffect transition="in" filter="wipe(right)">
                                      <p:cBhvr>
                                        <p:cTn id="47" dur="750"/>
                                        <p:tgtEl>
                                          <p:spTgt spid="16"/>
                                        </p:tgtEl>
                                      </p:cBhvr>
                                    </p:animEffect>
                                  </p:childTnLst>
                                </p:cTn>
                              </p:par>
                              <p:par>
                                <p:cTn id="48" presetID="12" presetClass="entr" presetSubtype="8" fill="hold" grpId="0" nodeType="withEffect">
                                  <p:stCondLst>
                                    <p:cond delay="2250"/>
                                  </p:stCondLst>
                                  <p:childTnLst>
                                    <p:set>
                                      <p:cBhvr>
                                        <p:cTn id="49" dur="1" fill="hold">
                                          <p:stCondLst>
                                            <p:cond delay="0"/>
                                          </p:stCondLst>
                                        </p:cTn>
                                        <p:tgtEl>
                                          <p:spTgt spid="24"/>
                                        </p:tgtEl>
                                        <p:attrNameLst>
                                          <p:attrName>style.visibility</p:attrName>
                                        </p:attrNameLst>
                                      </p:cBhvr>
                                      <p:to>
                                        <p:strVal val="visible"/>
                                      </p:to>
                                    </p:set>
                                    <p:anim calcmode="lin" valueType="num">
                                      <p:cBhvr additive="base">
                                        <p:cTn id="50" dur="750"/>
                                        <p:tgtEl>
                                          <p:spTgt spid="24"/>
                                        </p:tgtEl>
                                        <p:attrNameLst>
                                          <p:attrName>ppt_x</p:attrName>
                                        </p:attrNameLst>
                                      </p:cBhvr>
                                      <p:tavLst>
                                        <p:tav tm="0">
                                          <p:val>
                                            <p:strVal val="#ppt_x-#ppt_w*1.125000"/>
                                          </p:val>
                                        </p:tav>
                                        <p:tav tm="100000">
                                          <p:val>
                                            <p:strVal val="#ppt_x"/>
                                          </p:val>
                                        </p:tav>
                                      </p:tavLst>
                                    </p:anim>
                                    <p:animEffect transition="in" filter="wipe(right)">
                                      <p:cBhvr>
                                        <p:cTn id="51" dur="750"/>
                                        <p:tgtEl>
                                          <p:spTgt spid="24"/>
                                        </p:tgtEl>
                                      </p:cBhvr>
                                    </p:animEffect>
                                  </p:childTnLst>
                                </p:cTn>
                              </p:par>
                              <p:par>
                                <p:cTn id="52" presetID="12" presetClass="entr" presetSubtype="8" fill="hold" grpId="0" nodeType="withEffect">
                                  <p:stCondLst>
                                    <p:cond delay="3000"/>
                                  </p:stCondLst>
                                  <p:childTnLst>
                                    <p:set>
                                      <p:cBhvr>
                                        <p:cTn id="53" dur="1" fill="hold">
                                          <p:stCondLst>
                                            <p:cond delay="0"/>
                                          </p:stCondLst>
                                        </p:cTn>
                                        <p:tgtEl>
                                          <p:spTgt spid="25"/>
                                        </p:tgtEl>
                                        <p:attrNameLst>
                                          <p:attrName>style.visibility</p:attrName>
                                        </p:attrNameLst>
                                      </p:cBhvr>
                                      <p:to>
                                        <p:strVal val="visible"/>
                                      </p:to>
                                    </p:set>
                                    <p:anim calcmode="lin" valueType="num">
                                      <p:cBhvr additive="base">
                                        <p:cTn id="54" dur="750"/>
                                        <p:tgtEl>
                                          <p:spTgt spid="25"/>
                                        </p:tgtEl>
                                        <p:attrNameLst>
                                          <p:attrName>ppt_x</p:attrName>
                                        </p:attrNameLst>
                                      </p:cBhvr>
                                      <p:tavLst>
                                        <p:tav tm="0">
                                          <p:val>
                                            <p:strVal val="#ppt_x-#ppt_w*1.125000"/>
                                          </p:val>
                                        </p:tav>
                                        <p:tav tm="100000">
                                          <p:val>
                                            <p:strVal val="#ppt_x"/>
                                          </p:val>
                                        </p:tav>
                                      </p:tavLst>
                                    </p:anim>
                                    <p:animEffect transition="in" filter="wipe(right)">
                                      <p:cBhvr>
                                        <p:cTn id="55" dur="750"/>
                                        <p:tgtEl>
                                          <p:spTgt spid="25"/>
                                        </p:tgtEl>
                                      </p:cBhvr>
                                    </p:animEffect>
                                  </p:childTnLst>
                                </p:cTn>
                              </p:par>
                              <p:par>
                                <p:cTn id="56" presetID="12" presetClass="entr" presetSubtype="8" fill="hold" grpId="0" nodeType="withEffect">
                                  <p:stCondLst>
                                    <p:cond delay="3000"/>
                                  </p:stCondLst>
                                  <p:childTnLst>
                                    <p:set>
                                      <p:cBhvr>
                                        <p:cTn id="57" dur="1" fill="hold">
                                          <p:stCondLst>
                                            <p:cond delay="0"/>
                                          </p:stCondLst>
                                        </p:cTn>
                                        <p:tgtEl>
                                          <p:spTgt spid="6"/>
                                        </p:tgtEl>
                                        <p:attrNameLst>
                                          <p:attrName>style.visibility</p:attrName>
                                        </p:attrNameLst>
                                      </p:cBhvr>
                                      <p:to>
                                        <p:strVal val="visible"/>
                                      </p:to>
                                    </p:set>
                                    <p:anim calcmode="lin" valueType="num">
                                      <p:cBhvr additive="base">
                                        <p:cTn id="58" dur="750"/>
                                        <p:tgtEl>
                                          <p:spTgt spid="6"/>
                                        </p:tgtEl>
                                        <p:attrNameLst>
                                          <p:attrName>ppt_x</p:attrName>
                                        </p:attrNameLst>
                                      </p:cBhvr>
                                      <p:tavLst>
                                        <p:tav tm="0">
                                          <p:val>
                                            <p:strVal val="#ppt_x-#ppt_w*1.125000"/>
                                          </p:val>
                                        </p:tav>
                                        <p:tav tm="100000">
                                          <p:val>
                                            <p:strVal val="#ppt_x"/>
                                          </p:val>
                                        </p:tav>
                                      </p:tavLst>
                                    </p:anim>
                                    <p:animEffect transition="in" filter="wipe(right)">
                                      <p:cBhvr>
                                        <p:cTn id="59" dur="750"/>
                                        <p:tgtEl>
                                          <p:spTgt spid="6"/>
                                        </p:tgtEl>
                                      </p:cBhvr>
                                    </p:animEffect>
                                  </p:childTnLst>
                                </p:cTn>
                              </p:par>
                              <p:par>
                                <p:cTn id="60" presetID="12" presetClass="entr" presetSubtype="8" fill="hold" grpId="0" nodeType="withEffect">
                                  <p:stCondLst>
                                    <p:cond delay="3000"/>
                                  </p:stCondLst>
                                  <p:childTnLst>
                                    <p:set>
                                      <p:cBhvr>
                                        <p:cTn id="61" dur="1" fill="hold">
                                          <p:stCondLst>
                                            <p:cond delay="0"/>
                                          </p:stCondLst>
                                        </p:cTn>
                                        <p:tgtEl>
                                          <p:spTgt spid="12"/>
                                        </p:tgtEl>
                                        <p:attrNameLst>
                                          <p:attrName>style.visibility</p:attrName>
                                        </p:attrNameLst>
                                      </p:cBhvr>
                                      <p:to>
                                        <p:strVal val="visible"/>
                                      </p:to>
                                    </p:set>
                                    <p:anim calcmode="lin" valueType="num">
                                      <p:cBhvr additive="base">
                                        <p:cTn id="62" dur="750"/>
                                        <p:tgtEl>
                                          <p:spTgt spid="12"/>
                                        </p:tgtEl>
                                        <p:attrNameLst>
                                          <p:attrName>ppt_x</p:attrName>
                                        </p:attrNameLst>
                                      </p:cBhvr>
                                      <p:tavLst>
                                        <p:tav tm="0">
                                          <p:val>
                                            <p:strVal val="#ppt_x-#ppt_w*1.125000"/>
                                          </p:val>
                                        </p:tav>
                                        <p:tav tm="100000">
                                          <p:val>
                                            <p:strVal val="#ppt_x"/>
                                          </p:val>
                                        </p:tav>
                                      </p:tavLst>
                                    </p:anim>
                                    <p:animEffect transition="in" filter="wipe(right)">
                                      <p:cBhvr>
                                        <p:cTn id="63" dur="750"/>
                                        <p:tgtEl>
                                          <p:spTgt spid="12"/>
                                        </p:tgtEl>
                                      </p:cBhvr>
                                    </p:animEffect>
                                  </p:childTnLst>
                                </p:cTn>
                              </p:par>
                              <p:par>
                                <p:cTn id="64" presetID="12" presetClass="entr" presetSubtype="8" fill="hold" grpId="0" nodeType="withEffect">
                                  <p:stCondLst>
                                    <p:cond delay="3000"/>
                                  </p:stCondLst>
                                  <p:childTnLst>
                                    <p:set>
                                      <p:cBhvr>
                                        <p:cTn id="65" dur="1" fill="hold">
                                          <p:stCondLst>
                                            <p:cond delay="0"/>
                                          </p:stCondLst>
                                        </p:cTn>
                                        <p:tgtEl>
                                          <p:spTgt spid="17"/>
                                        </p:tgtEl>
                                        <p:attrNameLst>
                                          <p:attrName>style.visibility</p:attrName>
                                        </p:attrNameLst>
                                      </p:cBhvr>
                                      <p:to>
                                        <p:strVal val="visible"/>
                                      </p:to>
                                    </p:set>
                                    <p:anim calcmode="lin" valueType="num">
                                      <p:cBhvr additive="base">
                                        <p:cTn id="66" dur="750"/>
                                        <p:tgtEl>
                                          <p:spTgt spid="17"/>
                                        </p:tgtEl>
                                        <p:attrNameLst>
                                          <p:attrName>ppt_x</p:attrName>
                                        </p:attrNameLst>
                                      </p:cBhvr>
                                      <p:tavLst>
                                        <p:tav tm="0">
                                          <p:val>
                                            <p:strVal val="#ppt_x-#ppt_w*1.125000"/>
                                          </p:val>
                                        </p:tav>
                                        <p:tav tm="100000">
                                          <p:val>
                                            <p:strVal val="#ppt_x"/>
                                          </p:val>
                                        </p:tav>
                                      </p:tavLst>
                                    </p:anim>
                                    <p:animEffect transition="in" filter="wipe(right)">
                                      <p:cBhvr>
                                        <p:cTn id="67" dur="750"/>
                                        <p:tgtEl>
                                          <p:spTgt spid="17"/>
                                        </p:tgtEl>
                                      </p:cBhvr>
                                    </p:animEffect>
                                  </p:childTnLst>
                                </p:cTn>
                              </p:par>
                              <p:par>
                                <p:cTn id="68" presetID="12" presetClass="entr" presetSubtype="8" fill="hold" grpId="0" nodeType="withEffect">
                                  <p:stCondLst>
                                    <p:cond delay="3750"/>
                                  </p:stCondLst>
                                  <p:childTnLst>
                                    <p:set>
                                      <p:cBhvr>
                                        <p:cTn id="69" dur="1" fill="hold">
                                          <p:stCondLst>
                                            <p:cond delay="0"/>
                                          </p:stCondLst>
                                        </p:cTn>
                                        <p:tgtEl>
                                          <p:spTgt spid="7"/>
                                        </p:tgtEl>
                                        <p:attrNameLst>
                                          <p:attrName>style.visibility</p:attrName>
                                        </p:attrNameLst>
                                      </p:cBhvr>
                                      <p:to>
                                        <p:strVal val="visible"/>
                                      </p:to>
                                    </p:set>
                                    <p:anim calcmode="lin" valueType="num">
                                      <p:cBhvr additive="base">
                                        <p:cTn id="70" dur="750"/>
                                        <p:tgtEl>
                                          <p:spTgt spid="7"/>
                                        </p:tgtEl>
                                        <p:attrNameLst>
                                          <p:attrName>ppt_x</p:attrName>
                                        </p:attrNameLst>
                                      </p:cBhvr>
                                      <p:tavLst>
                                        <p:tav tm="0">
                                          <p:val>
                                            <p:strVal val="#ppt_x-#ppt_w*1.125000"/>
                                          </p:val>
                                        </p:tav>
                                        <p:tav tm="100000">
                                          <p:val>
                                            <p:strVal val="#ppt_x"/>
                                          </p:val>
                                        </p:tav>
                                      </p:tavLst>
                                    </p:anim>
                                    <p:animEffect transition="in" filter="wipe(right)">
                                      <p:cBhvr>
                                        <p:cTn id="71" dur="750"/>
                                        <p:tgtEl>
                                          <p:spTgt spid="7"/>
                                        </p:tgtEl>
                                      </p:cBhvr>
                                    </p:animEffect>
                                  </p:childTnLst>
                                </p:cTn>
                              </p:par>
                              <p:par>
                                <p:cTn id="72" presetID="12" presetClass="entr" presetSubtype="8" fill="hold" grpId="0" nodeType="withEffect">
                                  <p:stCondLst>
                                    <p:cond delay="3750"/>
                                  </p:stCondLst>
                                  <p:childTnLst>
                                    <p:set>
                                      <p:cBhvr>
                                        <p:cTn id="73" dur="1" fill="hold">
                                          <p:stCondLst>
                                            <p:cond delay="0"/>
                                          </p:stCondLst>
                                        </p:cTn>
                                        <p:tgtEl>
                                          <p:spTgt spid="26"/>
                                        </p:tgtEl>
                                        <p:attrNameLst>
                                          <p:attrName>style.visibility</p:attrName>
                                        </p:attrNameLst>
                                      </p:cBhvr>
                                      <p:to>
                                        <p:strVal val="visible"/>
                                      </p:to>
                                    </p:set>
                                    <p:anim calcmode="lin" valueType="num">
                                      <p:cBhvr additive="base">
                                        <p:cTn id="74" dur="750"/>
                                        <p:tgtEl>
                                          <p:spTgt spid="26"/>
                                        </p:tgtEl>
                                        <p:attrNameLst>
                                          <p:attrName>ppt_x</p:attrName>
                                        </p:attrNameLst>
                                      </p:cBhvr>
                                      <p:tavLst>
                                        <p:tav tm="0">
                                          <p:val>
                                            <p:strVal val="#ppt_x-#ppt_w*1.125000"/>
                                          </p:val>
                                        </p:tav>
                                        <p:tav tm="100000">
                                          <p:val>
                                            <p:strVal val="#ppt_x"/>
                                          </p:val>
                                        </p:tav>
                                      </p:tavLst>
                                    </p:anim>
                                    <p:animEffect transition="in" filter="wipe(right)">
                                      <p:cBhvr>
                                        <p:cTn id="75" dur="750"/>
                                        <p:tgtEl>
                                          <p:spTgt spid="26"/>
                                        </p:tgtEl>
                                      </p:cBhvr>
                                    </p:animEffect>
                                  </p:childTnLst>
                                </p:cTn>
                              </p:par>
                              <p:par>
                                <p:cTn id="76" presetID="12" presetClass="entr" presetSubtype="8" fill="hold" grpId="0" nodeType="withEffect">
                                  <p:stCondLst>
                                    <p:cond delay="3750"/>
                                  </p:stCondLst>
                                  <p:childTnLst>
                                    <p:set>
                                      <p:cBhvr>
                                        <p:cTn id="77" dur="1" fill="hold">
                                          <p:stCondLst>
                                            <p:cond delay="0"/>
                                          </p:stCondLst>
                                        </p:cTn>
                                        <p:tgtEl>
                                          <p:spTgt spid="13"/>
                                        </p:tgtEl>
                                        <p:attrNameLst>
                                          <p:attrName>style.visibility</p:attrName>
                                        </p:attrNameLst>
                                      </p:cBhvr>
                                      <p:to>
                                        <p:strVal val="visible"/>
                                      </p:to>
                                    </p:set>
                                    <p:anim calcmode="lin" valueType="num">
                                      <p:cBhvr additive="base">
                                        <p:cTn id="78" dur="750"/>
                                        <p:tgtEl>
                                          <p:spTgt spid="13"/>
                                        </p:tgtEl>
                                        <p:attrNameLst>
                                          <p:attrName>ppt_x</p:attrName>
                                        </p:attrNameLst>
                                      </p:cBhvr>
                                      <p:tavLst>
                                        <p:tav tm="0">
                                          <p:val>
                                            <p:strVal val="#ppt_x-#ppt_w*1.125000"/>
                                          </p:val>
                                        </p:tav>
                                        <p:tav tm="100000">
                                          <p:val>
                                            <p:strVal val="#ppt_x"/>
                                          </p:val>
                                        </p:tav>
                                      </p:tavLst>
                                    </p:anim>
                                    <p:animEffect transition="in" filter="wipe(right)">
                                      <p:cBhvr>
                                        <p:cTn id="79" dur="750"/>
                                        <p:tgtEl>
                                          <p:spTgt spid="13"/>
                                        </p:tgtEl>
                                      </p:cBhvr>
                                    </p:animEffect>
                                  </p:childTnLst>
                                </p:cTn>
                              </p:par>
                              <p:par>
                                <p:cTn id="80" presetID="12" presetClass="entr" presetSubtype="8" fill="hold" grpId="0" nodeType="withEffect">
                                  <p:stCondLst>
                                    <p:cond delay="3750"/>
                                  </p:stCondLst>
                                  <p:childTnLst>
                                    <p:set>
                                      <p:cBhvr>
                                        <p:cTn id="81" dur="1" fill="hold">
                                          <p:stCondLst>
                                            <p:cond delay="0"/>
                                          </p:stCondLst>
                                        </p:cTn>
                                        <p:tgtEl>
                                          <p:spTgt spid="18"/>
                                        </p:tgtEl>
                                        <p:attrNameLst>
                                          <p:attrName>style.visibility</p:attrName>
                                        </p:attrNameLst>
                                      </p:cBhvr>
                                      <p:to>
                                        <p:strVal val="visible"/>
                                      </p:to>
                                    </p:set>
                                    <p:anim calcmode="lin" valueType="num">
                                      <p:cBhvr additive="base">
                                        <p:cTn id="82" dur="750"/>
                                        <p:tgtEl>
                                          <p:spTgt spid="18"/>
                                        </p:tgtEl>
                                        <p:attrNameLst>
                                          <p:attrName>ppt_x</p:attrName>
                                        </p:attrNameLst>
                                      </p:cBhvr>
                                      <p:tavLst>
                                        <p:tav tm="0">
                                          <p:val>
                                            <p:strVal val="#ppt_x-#ppt_w*1.125000"/>
                                          </p:val>
                                        </p:tav>
                                        <p:tav tm="100000">
                                          <p:val>
                                            <p:strVal val="#ppt_x"/>
                                          </p:val>
                                        </p:tav>
                                      </p:tavLst>
                                    </p:anim>
                                    <p:animEffect transition="in" filter="wipe(right)">
                                      <p:cBhvr>
                                        <p:cTn id="83" dur="750"/>
                                        <p:tgtEl>
                                          <p:spTgt spid="18"/>
                                        </p:tgtEl>
                                      </p:cBhvr>
                                    </p:animEffect>
                                  </p:childTnLst>
                                </p:cTn>
                              </p:par>
                              <p:par>
                                <p:cTn id="84" presetID="10" presetClass="entr" presetSubtype="0" fill="hold" grpId="0" nodeType="withEffect">
                                  <p:stCondLst>
                                    <p:cond delay="2000"/>
                                  </p:stCondLst>
                                  <p:childTnLst>
                                    <p:set>
                                      <p:cBhvr>
                                        <p:cTn id="85" dur="1" fill="hold">
                                          <p:stCondLst>
                                            <p:cond delay="0"/>
                                          </p:stCondLst>
                                        </p:cTn>
                                        <p:tgtEl>
                                          <p:spTgt spid="51"/>
                                        </p:tgtEl>
                                        <p:attrNameLst>
                                          <p:attrName>style.visibility</p:attrName>
                                        </p:attrNameLst>
                                      </p:cBhvr>
                                      <p:to>
                                        <p:strVal val="visible"/>
                                      </p:to>
                                    </p:set>
                                    <p:animEffect transition="in" filter="fade">
                                      <p:cBhvr>
                                        <p:cTn id="86" dur="500"/>
                                        <p:tgtEl>
                                          <p:spTgt spid="51"/>
                                        </p:tgtEl>
                                      </p:cBhvr>
                                    </p:animEffect>
                                  </p:childTnLst>
                                </p:cTn>
                              </p:par>
                              <p:par>
                                <p:cTn id="87" presetID="10" presetClass="entr" presetSubtype="0" fill="hold" grpId="0" nodeType="withEffect">
                                  <p:stCondLst>
                                    <p:cond delay="2750"/>
                                  </p:stCondLst>
                                  <p:childTnLst>
                                    <p:set>
                                      <p:cBhvr>
                                        <p:cTn id="88" dur="1" fill="hold">
                                          <p:stCondLst>
                                            <p:cond delay="0"/>
                                          </p:stCondLst>
                                        </p:cTn>
                                        <p:tgtEl>
                                          <p:spTgt spid="53"/>
                                        </p:tgtEl>
                                        <p:attrNameLst>
                                          <p:attrName>style.visibility</p:attrName>
                                        </p:attrNameLst>
                                      </p:cBhvr>
                                      <p:to>
                                        <p:strVal val="visible"/>
                                      </p:to>
                                    </p:set>
                                    <p:animEffect transition="in" filter="fade">
                                      <p:cBhvr>
                                        <p:cTn id="89" dur="500"/>
                                        <p:tgtEl>
                                          <p:spTgt spid="53"/>
                                        </p:tgtEl>
                                      </p:cBhvr>
                                    </p:animEffect>
                                  </p:childTnLst>
                                </p:cTn>
                              </p:par>
                              <p:par>
                                <p:cTn id="90" presetID="10" presetClass="entr" presetSubtype="0" fill="hold" grpId="0" nodeType="withEffect">
                                  <p:stCondLst>
                                    <p:cond delay="3500"/>
                                  </p:stCondLst>
                                  <p:childTnLst>
                                    <p:set>
                                      <p:cBhvr>
                                        <p:cTn id="91" dur="1" fill="hold">
                                          <p:stCondLst>
                                            <p:cond delay="0"/>
                                          </p:stCondLst>
                                        </p:cTn>
                                        <p:tgtEl>
                                          <p:spTgt spid="54"/>
                                        </p:tgtEl>
                                        <p:attrNameLst>
                                          <p:attrName>style.visibility</p:attrName>
                                        </p:attrNameLst>
                                      </p:cBhvr>
                                      <p:to>
                                        <p:strVal val="visible"/>
                                      </p:to>
                                    </p:set>
                                    <p:animEffect transition="in" filter="fade">
                                      <p:cBhvr>
                                        <p:cTn id="92" dur="500"/>
                                        <p:tgtEl>
                                          <p:spTgt spid="54"/>
                                        </p:tgtEl>
                                      </p:cBhvr>
                                    </p:animEffect>
                                  </p:childTnLst>
                                </p:cTn>
                              </p:par>
                              <p:par>
                                <p:cTn id="93" presetID="2" presetClass="entr" presetSubtype="2" decel="80000" fill="hold" grpId="0" nodeType="withEffect">
                                  <p:stCondLst>
                                    <p:cond delay="4000"/>
                                  </p:stCondLst>
                                  <p:childTnLst>
                                    <p:set>
                                      <p:cBhvr>
                                        <p:cTn id="94" dur="1" fill="hold">
                                          <p:stCondLst>
                                            <p:cond delay="0"/>
                                          </p:stCondLst>
                                        </p:cTn>
                                        <p:tgtEl>
                                          <p:spTgt spid="37"/>
                                        </p:tgtEl>
                                        <p:attrNameLst>
                                          <p:attrName>style.visibility</p:attrName>
                                        </p:attrNameLst>
                                      </p:cBhvr>
                                      <p:to>
                                        <p:strVal val="visible"/>
                                      </p:to>
                                    </p:set>
                                    <p:anim calcmode="lin" valueType="num">
                                      <p:cBhvr additive="base">
                                        <p:cTn id="95" dur="1500" fill="hold"/>
                                        <p:tgtEl>
                                          <p:spTgt spid="37"/>
                                        </p:tgtEl>
                                        <p:attrNameLst>
                                          <p:attrName>ppt_x</p:attrName>
                                        </p:attrNameLst>
                                      </p:cBhvr>
                                      <p:tavLst>
                                        <p:tav tm="0">
                                          <p:val>
                                            <p:strVal val="1+#ppt_w/2"/>
                                          </p:val>
                                        </p:tav>
                                        <p:tav tm="100000">
                                          <p:val>
                                            <p:strVal val="#ppt_x"/>
                                          </p:val>
                                        </p:tav>
                                      </p:tavLst>
                                    </p:anim>
                                    <p:anim calcmode="lin" valueType="num">
                                      <p:cBhvr additive="base">
                                        <p:cTn id="96" dur="1500" fill="hold"/>
                                        <p:tgtEl>
                                          <p:spTgt spid="37"/>
                                        </p:tgtEl>
                                        <p:attrNameLst>
                                          <p:attrName>ppt_y</p:attrName>
                                        </p:attrNameLst>
                                      </p:cBhvr>
                                      <p:tavLst>
                                        <p:tav tm="0">
                                          <p:val>
                                            <p:strVal val="#ppt_y"/>
                                          </p:val>
                                        </p:tav>
                                        <p:tav tm="100000">
                                          <p:val>
                                            <p:strVal val="#ppt_y"/>
                                          </p:val>
                                        </p:tav>
                                      </p:tavLst>
                                    </p:anim>
                                  </p:childTnLst>
                                </p:cTn>
                              </p:par>
                              <p:par>
                                <p:cTn id="97" presetID="22" presetClass="entr" presetSubtype="8" fill="hold" nodeType="withEffect">
                                  <p:stCondLst>
                                    <p:cond delay="4750"/>
                                  </p:stCondLst>
                                  <p:childTnLst>
                                    <p:set>
                                      <p:cBhvr>
                                        <p:cTn id="98" dur="1" fill="hold">
                                          <p:stCondLst>
                                            <p:cond delay="0"/>
                                          </p:stCondLst>
                                        </p:cTn>
                                        <p:tgtEl>
                                          <p:spTgt spid="3"/>
                                        </p:tgtEl>
                                        <p:attrNameLst>
                                          <p:attrName>style.visibility</p:attrName>
                                        </p:attrNameLst>
                                      </p:cBhvr>
                                      <p:to>
                                        <p:strVal val="visible"/>
                                      </p:to>
                                    </p:set>
                                    <p:animEffect transition="in" filter="wipe(left)">
                                      <p:cBhvr>
                                        <p:cTn id="99" dur="1000"/>
                                        <p:tgtEl>
                                          <p:spTgt spid="3"/>
                                        </p:tgtEl>
                                      </p:cBhvr>
                                    </p:animEffect>
                                  </p:childTnLst>
                                </p:cTn>
                              </p:par>
                              <p:par>
                                <p:cTn id="100" presetID="10" presetClass="entr" presetSubtype="0" fill="hold" grpId="0" nodeType="withEffect">
                                  <p:stCondLst>
                                    <p:cond delay="4750"/>
                                  </p:stCondLst>
                                  <p:childTnLst>
                                    <p:set>
                                      <p:cBhvr>
                                        <p:cTn id="101" dur="1" fill="hold">
                                          <p:stCondLst>
                                            <p:cond delay="0"/>
                                          </p:stCondLst>
                                        </p:cTn>
                                        <p:tgtEl>
                                          <p:spTgt spid="2"/>
                                        </p:tgtEl>
                                        <p:attrNameLst>
                                          <p:attrName>style.visibility</p:attrName>
                                        </p:attrNameLst>
                                      </p:cBhvr>
                                      <p:to>
                                        <p:strVal val="visible"/>
                                      </p:to>
                                    </p:set>
                                    <p:animEffect transition="in" filter="fade">
                                      <p:cBhvr>
                                        <p:cTn id="10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0" grpId="0" animBg="1"/>
      <p:bldP spid="11" grpId="0" animBg="1"/>
      <p:bldP spid="12" grpId="0" animBg="1"/>
      <p:bldP spid="13" grpId="0" animBg="1"/>
      <p:bldP spid="15" grpId="0" animBg="1"/>
      <p:bldP spid="16" grpId="0" animBg="1"/>
      <p:bldP spid="17" grpId="0" animBg="1"/>
      <p:bldP spid="18" grpId="0" animBg="1"/>
      <p:bldP spid="20" grpId="0"/>
      <p:bldP spid="21" grpId="0"/>
      <p:bldP spid="22" grpId="0"/>
      <p:bldP spid="23" grpId="0"/>
      <p:bldP spid="24" grpId="0"/>
      <p:bldP spid="25" grpId="0"/>
      <p:bldP spid="26" grpId="0"/>
      <p:bldP spid="37" grpId="0" animBg="1"/>
      <p:bldP spid="51" grpId="0" animBg="1"/>
      <p:bldP spid="53" grpId="0" animBg="1"/>
      <p:bldP spid="54" grpId="0" animBg="1"/>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ound Same Side Corner Rectangle 71">
            <a:extLst>
              <a:ext uri="{FF2B5EF4-FFF2-40B4-BE49-F238E27FC236}">
                <a16:creationId xmlns:a16="http://schemas.microsoft.com/office/drawing/2014/main" id="{D85E3225-F2F6-4C7C-AA0E-C0E86ED36160}"/>
              </a:ext>
            </a:extLst>
          </p:cNvPr>
          <p:cNvSpPr/>
          <p:nvPr/>
        </p:nvSpPr>
        <p:spPr>
          <a:xfrm>
            <a:off x="787400" y="1667214"/>
            <a:ext cx="1481667" cy="1481328"/>
          </a:xfrm>
          <a:prstGeom prst="round2SameRect">
            <a:avLst/>
          </a:prstGeom>
          <a:blipFill dpi="0" rotWithShape="1">
            <a:blip r:embed="rId2">
              <a:extLst>
                <a:ext uri="{28A0092B-C50C-407E-A947-70E740481C1C}">
                  <a14:useLocalDpi xmlns:a14="http://schemas.microsoft.com/office/drawing/2010/main" val="0"/>
                </a:ext>
              </a:extLst>
            </a:blip>
            <a:srcRect/>
            <a:stretch>
              <a:fillRect l="-12485" r="-1248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 Same Side Corner Rectangle 72">
            <a:extLst>
              <a:ext uri="{FF2B5EF4-FFF2-40B4-BE49-F238E27FC236}">
                <a16:creationId xmlns:a16="http://schemas.microsoft.com/office/drawing/2014/main" id="{5DA17383-5420-482F-B81A-6A174B7165BF}"/>
              </a:ext>
            </a:extLst>
          </p:cNvPr>
          <p:cNvSpPr/>
          <p:nvPr/>
        </p:nvSpPr>
        <p:spPr>
          <a:xfrm>
            <a:off x="2614507" y="1667214"/>
            <a:ext cx="1481667" cy="1481328"/>
          </a:xfrm>
          <a:prstGeom prst="round2SameRect">
            <a:avLst/>
          </a:prstGeom>
          <a:blipFill dpi="0" rotWithShape="1">
            <a:blip r:embed="rId3">
              <a:extLst>
                <a:ext uri="{28A0092B-C50C-407E-A947-70E740481C1C}">
                  <a14:useLocalDpi xmlns:a14="http://schemas.microsoft.com/office/drawing/2010/main" val="0"/>
                </a:ext>
              </a:extLst>
            </a:blip>
            <a:srcRect/>
            <a:stretch>
              <a:fillRect t="-12" b="-1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 Same Side Corner Rectangle 73">
            <a:extLst>
              <a:ext uri="{FF2B5EF4-FFF2-40B4-BE49-F238E27FC236}">
                <a16:creationId xmlns:a16="http://schemas.microsoft.com/office/drawing/2014/main" id="{6CCF3E69-BD74-4456-9892-B99C81D1DA41}"/>
              </a:ext>
            </a:extLst>
          </p:cNvPr>
          <p:cNvSpPr/>
          <p:nvPr/>
        </p:nvSpPr>
        <p:spPr>
          <a:xfrm>
            <a:off x="6268721" y="1667214"/>
            <a:ext cx="1481667" cy="1481328"/>
          </a:xfrm>
          <a:prstGeom prst="round2SameRect">
            <a:avLst/>
          </a:prstGeom>
          <a:blipFill dpi="0" rotWithShape="1">
            <a:blip r:embed="rId4">
              <a:extLst>
                <a:ext uri="{28A0092B-C50C-407E-A947-70E740481C1C}">
                  <a14:useLocalDpi xmlns:a14="http://schemas.microsoft.com/office/drawing/2010/main" val="0"/>
                </a:ext>
              </a:extLst>
            </a:blip>
            <a:srcRect/>
            <a:stretch>
              <a:fillRect l="-24924" r="-2492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 name="Round Same Side Corner Rectangle 74">
            <a:extLst>
              <a:ext uri="{FF2B5EF4-FFF2-40B4-BE49-F238E27FC236}">
                <a16:creationId xmlns:a16="http://schemas.microsoft.com/office/drawing/2014/main" id="{D2DE7038-975B-4737-A309-3C5679F543F0}"/>
              </a:ext>
            </a:extLst>
          </p:cNvPr>
          <p:cNvSpPr/>
          <p:nvPr/>
        </p:nvSpPr>
        <p:spPr>
          <a:xfrm>
            <a:off x="8095828" y="1667214"/>
            <a:ext cx="1481667" cy="1481328"/>
          </a:xfrm>
          <a:prstGeom prst="round2SameRect">
            <a:avLst/>
          </a:prstGeom>
          <a:blipFill dpi="0" rotWithShape="1">
            <a:blip r:embed="rId3">
              <a:extLst>
                <a:ext uri="{28A0092B-C50C-407E-A947-70E740481C1C}">
                  <a14:useLocalDpi xmlns:a14="http://schemas.microsoft.com/office/drawing/2010/main" val="0"/>
                </a:ext>
              </a:extLst>
            </a:blip>
            <a:srcRect/>
            <a:stretch>
              <a:fillRect t="-12" b="-1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 name="Round Same Side Corner Rectangle 75">
            <a:extLst>
              <a:ext uri="{FF2B5EF4-FFF2-40B4-BE49-F238E27FC236}">
                <a16:creationId xmlns:a16="http://schemas.microsoft.com/office/drawing/2014/main" id="{A3FAA6F8-420A-47AF-82B8-FC13DE033899}"/>
              </a:ext>
            </a:extLst>
          </p:cNvPr>
          <p:cNvSpPr/>
          <p:nvPr/>
        </p:nvSpPr>
        <p:spPr>
          <a:xfrm>
            <a:off x="9922933" y="1667214"/>
            <a:ext cx="1481667" cy="1481328"/>
          </a:xfrm>
          <a:prstGeom prst="round2SameRect">
            <a:avLst/>
          </a:prstGeom>
          <a:blipFill dpi="0" rotWithShape="1">
            <a:blip r:embed="rId2">
              <a:extLst>
                <a:ext uri="{28A0092B-C50C-407E-A947-70E740481C1C}">
                  <a14:useLocalDpi xmlns:a14="http://schemas.microsoft.com/office/drawing/2010/main" val="0"/>
                </a:ext>
              </a:extLst>
            </a:blip>
            <a:srcRect/>
            <a:stretch>
              <a:fillRect l="-12485" r="-1248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 name="Round Same Side Corner Rectangle 76">
            <a:extLst>
              <a:ext uri="{FF2B5EF4-FFF2-40B4-BE49-F238E27FC236}">
                <a16:creationId xmlns:a16="http://schemas.microsoft.com/office/drawing/2014/main" id="{65F66092-7C80-4206-85D5-E82180A817E3}"/>
              </a:ext>
            </a:extLst>
          </p:cNvPr>
          <p:cNvSpPr/>
          <p:nvPr/>
        </p:nvSpPr>
        <p:spPr>
          <a:xfrm>
            <a:off x="4441614" y="1667214"/>
            <a:ext cx="1481667" cy="1481328"/>
          </a:xfrm>
          <a:prstGeom prst="round2SameRect">
            <a:avLst/>
          </a:prstGeom>
          <a:blipFill dpi="0" rotWithShape="1">
            <a:blip r:embed="rId5">
              <a:extLst>
                <a:ext uri="{28A0092B-C50C-407E-A947-70E740481C1C}">
                  <a14:useLocalDpi xmlns:a14="http://schemas.microsoft.com/office/drawing/2010/main" val="0"/>
                </a:ext>
              </a:extLst>
            </a:blip>
            <a:srcRect/>
            <a:stretch>
              <a:fillRect l="-38868" r="-388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ound Same Side Corner Rectangle 78">
            <a:extLst>
              <a:ext uri="{FF2B5EF4-FFF2-40B4-BE49-F238E27FC236}">
                <a16:creationId xmlns:a16="http://schemas.microsoft.com/office/drawing/2014/main" id="{98CBE9DB-9A94-43D9-9619-8485DE21B7E7}"/>
              </a:ext>
            </a:extLst>
          </p:cNvPr>
          <p:cNvSpPr/>
          <p:nvPr/>
        </p:nvSpPr>
        <p:spPr>
          <a:xfrm rot="10800000">
            <a:off x="1700954" y="4606757"/>
            <a:ext cx="1481667" cy="1481328"/>
          </a:xfrm>
          <a:prstGeom prst="round2SameRect">
            <a:avLst/>
          </a:prstGeom>
          <a:blipFill dpi="0" rotWithShape="0">
            <a:blip r:embed="rId2">
              <a:extLst>
                <a:ext uri="{28A0092B-C50C-407E-A947-70E740481C1C}">
                  <a14:useLocalDpi xmlns:a14="http://schemas.microsoft.com/office/drawing/2010/main" val="0"/>
                </a:ext>
              </a:extLst>
            </a:blip>
            <a:srcRect/>
            <a:stretch>
              <a:fillRect l="-12000" r="-1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 name="Round Same Side Corner Rectangle 79">
            <a:extLst>
              <a:ext uri="{FF2B5EF4-FFF2-40B4-BE49-F238E27FC236}">
                <a16:creationId xmlns:a16="http://schemas.microsoft.com/office/drawing/2014/main" id="{A88ABFBB-0D89-4173-8B68-B616A3B3740C}"/>
              </a:ext>
            </a:extLst>
          </p:cNvPr>
          <p:cNvSpPr/>
          <p:nvPr/>
        </p:nvSpPr>
        <p:spPr>
          <a:xfrm rot="10800000">
            <a:off x="5355168" y="4606757"/>
            <a:ext cx="1481667" cy="1481328"/>
          </a:xfrm>
          <a:prstGeom prst="round2SameRect">
            <a:avLst/>
          </a:prstGeom>
          <a:blipFill dpi="0" rotWithShape="0">
            <a:blip r:embed="rId2">
              <a:extLst>
                <a:ext uri="{28A0092B-C50C-407E-A947-70E740481C1C}">
                  <a14:useLocalDpi xmlns:a14="http://schemas.microsoft.com/office/drawing/2010/main" val="0"/>
                </a:ext>
              </a:extLst>
            </a:blip>
            <a:srcRect/>
            <a:stretch>
              <a:fillRect l="-12485" r="-1248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1" name="Round Same Side Corner Rectangle 80">
            <a:extLst>
              <a:ext uri="{FF2B5EF4-FFF2-40B4-BE49-F238E27FC236}">
                <a16:creationId xmlns:a16="http://schemas.microsoft.com/office/drawing/2014/main" id="{EABAA71F-7C5F-4B29-804E-5CE4C55CCE64}"/>
              </a:ext>
            </a:extLst>
          </p:cNvPr>
          <p:cNvSpPr/>
          <p:nvPr/>
        </p:nvSpPr>
        <p:spPr>
          <a:xfrm rot="10800000">
            <a:off x="7182275" y="4606757"/>
            <a:ext cx="1481667" cy="1481328"/>
          </a:xfrm>
          <a:prstGeom prst="round2SameRect">
            <a:avLst/>
          </a:prstGeom>
          <a:blipFill dpi="0" rotWithShape="0">
            <a:blip r:embed="rId3">
              <a:extLst>
                <a:ext uri="{28A0092B-C50C-407E-A947-70E740481C1C}">
                  <a14:useLocalDpi xmlns:a14="http://schemas.microsoft.com/office/drawing/2010/main" val="0"/>
                </a:ext>
              </a:extLst>
            </a:blip>
            <a:srcRect/>
            <a:stretch>
              <a:fillRect t="-12" b="-1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 name="Round Same Side Corner Rectangle 81">
            <a:extLst>
              <a:ext uri="{FF2B5EF4-FFF2-40B4-BE49-F238E27FC236}">
                <a16:creationId xmlns:a16="http://schemas.microsoft.com/office/drawing/2014/main" id="{5D03CCAB-1FFA-44C3-9B88-1D19A0199415}"/>
              </a:ext>
            </a:extLst>
          </p:cNvPr>
          <p:cNvSpPr/>
          <p:nvPr/>
        </p:nvSpPr>
        <p:spPr>
          <a:xfrm rot="10800000">
            <a:off x="9009380" y="4606757"/>
            <a:ext cx="1481667" cy="1481328"/>
          </a:xfrm>
          <a:prstGeom prst="round2SameRect">
            <a:avLst/>
          </a:prstGeom>
          <a:blipFill dpi="0" rotWithShape="0">
            <a:blip r:embed="rId5">
              <a:extLst>
                <a:ext uri="{28A0092B-C50C-407E-A947-70E740481C1C}">
                  <a14:useLocalDpi xmlns:a14="http://schemas.microsoft.com/office/drawing/2010/main" val="0"/>
                </a:ext>
              </a:extLst>
            </a:blip>
            <a:srcRect/>
            <a:stretch>
              <a:fillRect l="-38868" r="-388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3" name="Round Same Side Corner Rectangle 82">
            <a:extLst>
              <a:ext uri="{FF2B5EF4-FFF2-40B4-BE49-F238E27FC236}">
                <a16:creationId xmlns:a16="http://schemas.microsoft.com/office/drawing/2014/main" id="{845B0F82-7ABC-43A5-A5C9-625D1A4B94D4}"/>
              </a:ext>
            </a:extLst>
          </p:cNvPr>
          <p:cNvSpPr/>
          <p:nvPr/>
        </p:nvSpPr>
        <p:spPr>
          <a:xfrm rot="10800000">
            <a:off x="3528061" y="4606757"/>
            <a:ext cx="1481667" cy="1481328"/>
          </a:xfrm>
          <a:prstGeom prst="round2SameRect">
            <a:avLst/>
          </a:prstGeom>
          <a:blipFill dpi="0" rotWithShape="0">
            <a:blip r:embed="rId4">
              <a:extLst>
                <a:ext uri="{28A0092B-C50C-407E-A947-70E740481C1C}">
                  <a14:useLocalDpi xmlns:a14="http://schemas.microsoft.com/office/drawing/2010/main" val="0"/>
                </a:ext>
              </a:extLst>
            </a:blip>
            <a:srcRect/>
            <a:stretch>
              <a:fillRect l="-24924" r="-2492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2" name="Straight Connector 101">
            <a:extLst>
              <a:ext uri="{FF2B5EF4-FFF2-40B4-BE49-F238E27FC236}">
                <a16:creationId xmlns:a16="http://schemas.microsoft.com/office/drawing/2014/main" id="{D57F8272-A12B-4641-ADA1-6C241B476298}"/>
              </a:ext>
            </a:extLst>
          </p:cNvPr>
          <p:cNvCxnSpPr>
            <a:cxnSpLocks/>
          </p:cNvCxnSpPr>
          <p:nvPr/>
        </p:nvCxnSpPr>
        <p:spPr>
          <a:xfrm>
            <a:off x="1606550" y="3894668"/>
            <a:ext cx="8978899" cy="0"/>
          </a:xfrm>
          <a:prstGeom prst="line">
            <a:avLst/>
          </a:prstGeom>
          <a:ln w="19050" cap="rnd">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7D3EAED-6FBD-401A-8621-983DE794EE78}"/>
              </a:ext>
            </a:extLst>
          </p:cNvPr>
          <p:cNvSpPr txBox="1"/>
          <p:nvPr/>
        </p:nvSpPr>
        <p:spPr>
          <a:xfrm>
            <a:off x="3639078" y="487724"/>
            <a:ext cx="4913846" cy="646331"/>
          </a:xfrm>
          <a:prstGeom prst="rect">
            <a:avLst/>
          </a:prstGeom>
          <a:noFill/>
        </p:spPr>
        <p:txBody>
          <a:bodyPr wrap="none" lIns="182880" tIns="91440" rIns="182880" bIns="91440" rtlCol="0" anchor="ctr" anchorCtr="0">
            <a:spAutoFit/>
          </a:bodyPr>
          <a:lstStyle/>
          <a:p>
            <a:pPr algn="ctr"/>
            <a:r>
              <a:rPr lang="en-US" sz="3000" b="1" dirty="0">
                <a:gradFill flip="none" rotWithShape="1">
                  <a:gsLst>
                    <a:gs pos="0">
                      <a:schemeClr val="tx2">
                        <a:lumMod val="60000"/>
                        <a:lumOff val="40000"/>
                      </a:schemeClr>
                    </a:gs>
                    <a:gs pos="100000">
                      <a:schemeClr val="tx2"/>
                    </a:gs>
                  </a:gsLst>
                  <a:lin ang="5400000" scaled="0"/>
                  <a:tileRect/>
                </a:gradFill>
                <a:latin typeface="Montserrat" panose="00000500000000000000" pitchFamily="50" charset="0"/>
              </a:rPr>
              <a:t>PRODUCT EVOLUTION</a:t>
            </a:r>
          </a:p>
        </p:txBody>
      </p:sp>
      <p:sp>
        <p:nvSpPr>
          <p:cNvPr id="4" name="Rectangle: Rounded Corners 3">
            <a:extLst>
              <a:ext uri="{FF2B5EF4-FFF2-40B4-BE49-F238E27FC236}">
                <a16:creationId xmlns:a16="http://schemas.microsoft.com/office/drawing/2014/main" id="{0B5BF7FE-0041-4F66-831B-E7E4A21D3848}"/>
              </a:ext>
            </a:extLst>
          </p:cNvPr>
          <p:cNvSpPr/>
          <p:nvPr/>
        </p:nvSpPr>
        <p:spPr>
          <a:xfrm>
            <a:off x="787400" y="2222667"/>
            <a:ext cx="1481667" cy="1481329"/>
          </a:xfrm>
          <a:prstGeom prst="roundRect">
            <a:avLst>
              <a:gd name="adj" fmla="val 10953"/>
            </a:avLst>
          </a:prstGeom>
          <a:gradFill>
            <a:gsLst>
              <a:gs pos="31000">
                <a:srgbClr val="127EC0">
                  <a:alpha val="19000"/>
                </a:srgbClr>
              </a:gs>
              <a:gs pos="0">
                <a:schemeClr val="accent2">
                  <a:alpha val="0"/>
                </a:schemeClr>
              </a:gs>
              <a:gs pos="62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tIns="777240" rtlCol="0" anchor="ctr" anchorCtr="0"/>
          <a:lstStyle/>
          <a:p>
            <a:pPr algn="ctr">
              <a:lnSpc>
                <a:spcPts val="1600"/>
              </a:lnSpc>
            </a:pPr>
            <a:r>
              <a:rPr lang="en-US" sz="1100" b="1" dirty="0">
                <a:solidFill>
                  <a:schemeClr val="bg1"/>
                </a:solidFill>
                <a:latin typeface="Montserrat" panose="00000500000000000000" pitchFamily="50" charset="0"/>
              </a:rPr>
              <a:t>YEAR 20XX</a:t>
            </a:r>
          </a:p>
          <a:p>
            <a:pPr algn="ctr">
              <a:lnSpc>
                <a:spcPts val="1600"/>
              </a:lnSpc>
            </a:pPr>
            <a:r>
              <a:rPr lang="en-US" sz="900" dirty="0">
                <a:solidFill>
                  <a:schemeClr val="bg1"/>
                </a:solidFill>
                <a:latin typeface="Montserrat" panose="00000500000000000000" pitchFamily="50" charset="0"/>
              </a:rPr>
              <a:t>Product Description</a:t>
            </a:r>
          </a:p>
        </p:txBody>
      </p:sp>
      <p:sp>
        <p:nvSpPr>
          <p:cNvPr id="28" name="Rectangle: Rounded Corners 27">
            <a:extLst>
              <a:ext uri="{FF2B5EF4-FFF2-40B4-BE49-F238E27FC236}">
                <a16:creationId xmlns:a16="http://schemas.microsoft.com/office/drawing/2014/main" id="{4461FE81-3686-4E10-91FF-29F8277D3823}"/>
              </a:ext>
            </a:extLst>
          </p:cNvPr>
          <p:cNvSpPr/>
          <p:nvPr/>
        </p:nvSpPr>
        <p:spPr>
          <a:xfrm>
            <a:off x="2614507" y="2222667"/>
            <a:ext cx="1481667" cy="1481329"/>
          </a:xfrm>
          <a:prstGeom prst="roundRect">
            <a:avLst>
              <a:gd name="adj" fmla="val 10953"/>
            </a:avLst>
          </a:prstGeom>
          <a:gradFill>
            <a:gsLst>
              <a:gs pos="31000">
                <a:srgbClr val="127EC0">
                  <a:alpha val="19000"/>
                </a:srgbClr>
              </a:gs>
              <a:gs pos="0">
                <a:schemeClr val="accent2">
                  <a:alpha val="0"/>
                </a:schemeClr>
              </a:gs>
              <a:gs pos="62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77240" rIns="91440" bIns="45720" numCol="1" spcCol="0" rtlCol="0" fromWordArt="0" anchor="ctr" anchorCtr="0" forceAA="0" compatLnSpc="1">
            <a:prstTxWarp prst="textNoShape">
              <a:avLst/>
            </a:prstTxWarp>
            <a:noAutofit/>
          </a:bodyPr>
          <a:lstStyle/>
          <a:p>
            <a:pPr lvl="0" algn="ctr">
              <a:lnSpc>
                <a:spcPts val="1600"/>
              </a:lnSpc>
            </a:pPr>
            <a:r>
              <a:rPr lang="en-US" sz="1100" b="1" dirty="0">
                <a:solidFill>
                  <a:schemeClr val="bg1"/>
                </a:solidFill>
                <a:latin typeface="Montserrat" panose="00000500000000000000" pitchFamily="50" charset="0"/>
              </a:rPr>
              <a:t>YEAR 20XX</a:t>
            </a:r>
          </a:p>
          <a:p>
            <a:pPr lvl="0" algn="ctr">
              <a:lnSpc>
                <a:spcPts val="1600"/>
              </a:lnSpc>
            </a:pPr>
            <a:r>
              <a:rPr lang="en-US" sz="900" dirty="0">
                <a:solidFill>
                  <a:schemeClr val="bg1"/>
                </a:solidFill>
                <a:latin typeface="Montserrat" panose="00000500000000000000" pitchFamily="50" charset="0"/>
              </a:rPr>
              <a:t>Product Description</a:t>
            </a:r>
          </a:p>
        </p:txBody>
      </p:sp>
      <p:sp>
        <p:nvSpPr>
          <p:cNvPr id="29" name="Rectangle: Rounded Corners 28">
            <a:extLst>
              <a:ext uri="{FF2B5EF4-FFF2-40B4-BE49-F238E27FC236}">
                <a16:creationId xmlns:a16="http://schemas.microsoft.com/office/drawing/2014/main" id="{6942ABD1-0569-4F9F-83AC-65AEBA1B4C76}"/>
              </a:ext>
            </a:extLst>
          </p:cNvPr>
          <p:cNvSpPr/>
          <p:nvPr/>
        </p:nvSpPr>
        <p:spPr>
          <a:xfrm>
            <a:off x="6268721" y="2222667"/>
            <a:ext cx="1481667" cy="1481329"/>
          </a:xfrm>
          <a:prstGeom prst="roundRect">
            <a:avLst>
              <a:gd name="adj" fmla="val 10953"/>
            </a:avLst>
          </a:prstGeom>
          <a:gradFill>
            <a:gsLst>
              <a:gs pos="31000">
                <a:srgbClr val="127EC0">
                  <a:alpha val="19000"/>
                </a:srgbClr>
              </a:gs>
              <a:gs pos="0">
                <a:schemeClr val="accent2">
                  <a:alpha val="0"/>
                </a:schemeClr>
              </a:gs>
              <a:gs pos="62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tIns="777240" rtlCol="0" anchor="ctr"/>
          <a:lstStyle/>
          <a:p>
            <a:pPr lvl="0" algn="ctr">
              <a:lnSpc>
                <a:spcPts val="1600"/>
              </a:lnSpc>
            </a:pPr>
            <a:r>
              <a:rPr lang="en-US" sz="1100" b="1">
                <a:solidFill>
                  <a:schemeClr val="bg1"/>
                </a:solidFill>
                <a:latin typeface="Montserrat" panose="00000500000000000000" pitchFamily="50" charset="0"/>
              </a:rPr>
              <a:t>YEAR 20XX</a:t>
            </a:r>
          </a:p>
          <a:p>
            <a:pPr lvl="0" algn="ctr">
              <a:lnSpc>
                <a:spcPts val="1600"/>
              </a:lnSpc>
            </a:pPr>
            <a:r>
              <a:rPr lang="en-US" sz="900">
                <a:solidFill>
                  <a:schemeClr val="bg1"/>
                </a:solidFill>
                <a:latin typeface="Montserrat" panose="00000500000000000000" pitchFamily="50" charset="0"/>
              </a:rPr>
              <a:t>Product Description</a:t>
            </a:r>
            <a:endParaRPr lang="en-US" sz="900" dirty="0">
              <a:solidFill>
                <a:schemeClr val="bg1"/>
              </a:solidFill>
              <a:latin typeface="Montserrat" panose="00000500000000000000" pitchFamily="50" charset="0"/>
            </a:endParaRPr>
          </a:p>
        </p:txBody>
      </p:sp>
      <p:sp>
        <p:nvSpPr>
          <p:cNvPr id="30" name="Rectangle: Rounded Corners 29">
            <a:extLst>
              <a:ext uri="{FF2B5EF4-FFF2-40B4-BE49-F238E27FC236}">
                <a16:creationId xmlns:a16="http://schemas.microsoft.com/office/drawing/2014/main" id="{53ADC7CC-4292-4A05-BEF0-80BCD4F74800}"/>
              </a:ext>
            </a:extLst>
          </p:cNvPr>
          <p:cNvSpPr/>
          <p:nvPr/>
        </p:nvSpPr>
        <p:spPr>
          <a:xfrm>
            <a:off x="8095828" y="2222667"/>
            <a:ext cx="1481667" cy="1481329"/>
          </a:xfrm>
          <a:prstGeom prst="roundRect">
            <a:avLst>
              <a:gd name="adj" fmla="val 10953"/>
            </a:avLst>
          </a:prstGeom>
          <a:gradFill>
            <a:gsLst>
              <a:gs pos="31000">
                <a:srgbClr val="127EC0">
                  <a:alpha val="19000"/>
                </a:srgbClr>
              </a:gs>
              <a:gs pos="0">
                <a:schemeClr val="accent2">
                  <a:alpha val="0"/>
                </a:schemeClr>
              </a:gs>
              <a:gs pos="62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tIns="777240" rtlCol="0" anchor="ctr"/>
          <a:lstStyle/>
          <a:p>
            <a:pPr lvl="0" algn="ctr">
              <a:lnSpc>
                <a:spcPts val="1600"/>
              </a:lnSpc>
            </a:pPr>
            <a:r>
              <a:rPr lang="en-US" sz="1100" b="1">
                <a:solidFill>
                  <a:schemeClr val="bg1"/>
                </a:solidFill>
                <a:latin typeface="Montserrat" panose="00000500000000000000" pitchFamily="50" charset="0"/>
              </a:rPr>
              <a:t>YEAR 20XX</a:t>
            </a:r>
          </a:p>
          <a:p>
            <a:pPr lvl="0" algn="ctr">
              <a:lnSpc>
                <a:spcPts val="1600"/>
              </a:lnSpc>
            </a:pPr>
            <a:r>
              <a:rPr lang="en-US" sz="900">
                <a:solidFill>
                  <a:schemeClr val="bg1"/>
                </a:solidFill>
                <a:latin typeface="Montserrat" panose="00000500000000000000" pitchFamily="50" charset="0"/>
              </a:rPr>
              <a:t>Product Description</a:t>
            </a:r>
            <a:endParaRPr lang="en-US" sz="900" dirty="0">
              <a:solidFill>
                <a:schemeClr val="bg1"/>
              </a:solidFill>
              <a:latin typeface="Montserrat" panose="00000500000000000000" pitchFamily="50" charset="0"/>
            </a:endParaRPr>
          </a:p>
        </p:txBody>
      </p:sp>
      <p:sp>
        <p:nvSpPr>
          <p:cNvPr id="31" name="Rectangle: Rounded Corners 30">
            <a:extLst>
              <a:ext uri="{FF2B5EF4-FFF2-40B4-BE49-F238E27FC236}">
                <a16:creationId xmlns:a16="http://schemas.microsoft.com/office/drawing/2014/main" id="{5595E8B5-B799-420B-9444-79C9A946520E}"/>
              </a:ext>
            </a:extLst>
          </p:cNvPr>
          <p:cNvSpPr/>
          <p:nvPr/>
        </p:nvSpPr>
        <p:spPr>
          <a:xfrm>
            <a:off x="9922933" y="2222667"/>
            <a:ext cx="1481667" cy="1481329"/>
          </a:xfrm>
          <a:prstGeom prst="roundRect">
            <a:avLst>
              <a:gd name="adj" fmla="val 10953"/>
            </a:avLst>
          </a:prstGeom>
          <a:gradFill>
            <a:gsLst>
              <a:gs pos="31000">
                <a:srgbClr val="127EC0">
                  <a:alpha val="19000"/>
                </a:srgbClr>
              </a:gs>
              <a:gs pos="0">
                <a:schemeClr val="accent2">
                  <a:alpha val="0"/>
                </a:schemeClr>
              </a:gs>
              <a:gs pos="62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tIns="777240" rtlCol="0" anchor="ctr"/>
          <a:lstStyle/>
          <a:p>
            <a:pPr lvl="0" algn="ctr">
              <a:lnSpc>
                <a:spcPts val="1600"/>
              </a:lnSpc>
            </a:pPr>
            <a:r>
              <a:rPr lang="en-US" sz="1100" b="1">
                <a:solidFill>
                  <a:schemeClr val="bg1"/>
                </a:solidFill>
                <a:latin typeface="Montserrat" panose="00000500000000000000" pitchFamily="50" charset="0"/>
              </a:rPr>
              <a:t>YEAR 20XX</a:t>
            </a:r>
          </a:p>
          <a:p>
            <a:pPr lvl="0" algn="ctr">
              <a:lnSpc>
                <a:spcPts val="1600"/>
              </a:lnSpc>
            </a:pPr>
            <a:r>
              <a:rPr lang="en-US" sz="900">
                <a:solidFill>
                  <a:schemeClr val="bg1"/>
                </a:solidFill>
                <a:latin typeface="Montserrat" panose="00000500000000000000" pitchFamily="50" charset="0"/>
              </a:rPr>
              <a:t>Product Description</a:t>
            </a:r>
            <a:endParaRPr lang="en-US" sz="900" dirty="0">
              <a:solidFill>
                <a:schemeClr val="bg1"/>
              </a:solidFill>
              <a:latin typeface="Montserrat" panose="00000500000000000000" pitchFamily="50" charset="0"/>
            </a:endParaRPr>
          </a:p>
        </p:txBody>
      </p:sp>
      <p:sp>
        <p:nvSpPr>
          <p:cNvPr id="33" name="Rectangle: Rounded Corners 32">
            <a:extLst>
              <a:ext uri="{FF2B5EF4-FFF2-40B4-BE49-F238E27FC236}">
                <a16:creationId xmlns:a16="http://schemas.microsoft.com/office/drawing/2014/main" id="{EF4104C6-B02A-4CF3-94A2-A1AB835C8572}"/>
              </a:ext>
            </a:extLst>
          </p:cNvPr>
          <p:cNvSpPr/>
          <p:nvPr/>
        </p:nvSpPr>
        <p:spPr>
          <a:xfrm>
            <a:off x="4441614" y="2222667"/>
            <a:ext cx="1481667" cy="1481329"/>
          </a:xfrm>
          <a:prstGeom prst="roundRect">
            <a:avLst>
              <a:gd name="adj" fmla="val 10953"/>
            </a:avLst>
          </a:prstGeom>
          <a:gradFill>
            <a:gsLst>
              <a:gs pos="31000">
                <a:srgbClr val="127EC0">
                  <a:alpha val="19000"/>
                </a:srgbClr>
              </a:gs>
              <a:gs pos="0">
                <a:schemeClr val="accent2">
                  <a:alpha val="0"/>
                </a:schemeClr>
              </a:gs>
              <a:gs pos="62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tIns="777240" rtlCol="0" anchor="ctr"/>
          <a:lstStyle/>
          <a:p>
            <a:pPr lvl="0" algn="ctr">
              <a:lnSpc>
                <a:spcPts val="1600"/>
              </a:lnSpc>
            </a:pPr>
            <a:r>
              <a:rPr lang="en-US" sz="1100" b="1">
                <a:solidFill>
                  <a:schemeClr val="bg1"/>
                </a:solidFill>
                <a:latin typeface="Montserrat" panose="00000500000000000000" pitchFamily="50" charset="0"/>
              </a:rPr>
              <a:t>YEAR 20XX</a:t>
            </a:r>
          </a:p>
          <a:p>
            <a:pPr lvl="0" algn="ctr">
              <a:lnSpc>
                <a:spcPts val="1600"/>
              </a:lnSpc>
            </a:pPr>
            <a:r>
              <a:rPr lang="en-US" sz="900">
                <a:solidFill>
                  <a:schemeClr val="bg1"/>
                </a:solidFill>
                <a:latin typeface="Montserrat" panose="00000500000000000000" pitchFamily="50" charset="0"/>
              </a:rPr>
              <a:t>Product Description</a:t>
            </a:r>
            <a:endParaRPr lang="en-US" sz="900" dirty="0">
              <a:solidFill>
                <a:schemeClr val="bg1"/>
              </a:solidFill>
              <a:latin typeface="Montserrat" panose="00000500000000000000" pitchFamily="50" charset="0"/>
            </a:endParaRPr>
          </a:p>
        </p:txBody>
      </p:sp>
      <p:sp>
        <p:nvSpPr>
          <p:cNvPr id="36" name="Rectangle: Rounded Corners 35">
            <a:extLst>
              <a:ext uri="{FF2B5EF4-FFF2-40B4-BE49-F238E27FC236}">
                <a16:creationId xmlns:a16="http://schemas.microsoft.com/office/drawing/2014/main" id="{8143160C-9C11-4D84-BB51-46806916EF48}"/>
              </a:ext>
            </a:extLst>
          </p:cNvPr>
          <p:cNvSpPr/>
          <p:nvPr/>
        </p:nvSpPr>
        <p:spPr>
          <a:xfrm>
            <a:off x="1700954" y="4051301"/>
            <a:ext cx="1481667" cy="1481328"/>
          </a:xfrm>
          <a:prstGeom prst="roundRect">
            <a:avLst>
              <a:gd name="adj" fmla="val 10953"/>
            </a:avLst>
          </a:prstGeom>
          <a:gradFill>
            <a:gsLst>
              <a:gs pos="31000">
                <a:srgbClr val="127EC0">
                  <a:alpha val="19000"/>
                </a:srgbClr>
              </a:gs>
              <a:gs pos="0">
                <a:schemeClr val="accent2">
                  <a:alpha val="0"/>
                </a:schemeClr>
              </a:gs>
              <a:gs pos="62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731520" numCol="1" spcCol="0" rtlCol="0" fromWordArt="0" anchor="ctr" anchorCtr="0" forceAA="0" compatLnSpc="1">
            <a:prstTxWarp prst="textNoShape">
              <a:avLst/>
            </a:prstTxWarp>
            <a:noAutofit/>
          </a:bodyPr>
          <a:lstStyle/>
          <a:p>
            <a:pPr lvl="0" algn="ctr">
              <a:lnSpc>
                <a:spcPts val="1600"/>
              </a:lnSpc>
            </a:pPr>
            <a:r>
              <a:rPr lang="en-US" sz="1100" b="1">
                <a:solidFill>
                  <a:schemeClr val="bg1"/>
                </a:solidFill>
                <a:latin typeface="Montserrat" panose="00000500000000000000" pitchFamily="50" charset="0"/>
              </a:rPr>
              <a:t>YEAR 20XX</a:t>
            </a:r>
          </a:p>
          <a:p>
            <a:pPr lvl="0" algn="ctr">
              <a:lnSpc>
                <a:spcPts val="1600"/>
              </a:lnSpc>
            </a:pPr>
            <a:r>
              <a:rPr lang="en-US" sz="900">
                <a:solidFill>
                  <a:schemeClr val="bg1"/>
                </a:solidFill>
                <a:latin typeface="Montserrat" panose="00000500000000000000" pitchFamily="50" charset="0"/>
              </a:rPr>
              <a:t>Product Description</a:t>
            </a:r>
            <a:endParaRPr lang="en-US" sz="900" dirty="0">
              <a:solidFill>
                <a:schemeClr val="bg1"/>
              </a:solidFill>
              <a:latin typeface="Montserrat" panose="00000500000000000000" pitchFamily="50" charset="0"/>
            </a:endParaRPr>
          </a:p>
        </p:txBody>
      </p:sp>
      <p:sp>
        <p:nvSpPr>
          <p:cNvPr id="37" name="Rectangle: Rounded Corners 36">
            <a:extLst>
              <a:ext uri="{FF2B5EF4-FFF2-40B4-BE49-F238E27FC236}">
                <a16:creationId xmlns:a16="http://schemas.microsoft.com/office/drawing/2014/main" id="{C49418A5-07D7-44FA-87B2-44E91F345577}"/>
              </a:ext>
            </a:extLst>
          </p:cNvPr>
          <p:cNvSpPr/>
          <p:nvPr/>
        </p:nvSpPr>
        <p:spPr>
          <a:xfrm>
            <a:off x="5355168" y="4051301"/>
            <a:ext cx="1481667" cy="1481328"/>
          </a:xfrm>
          <a:prstGeom prst="roundRect">
            <a:avLst>
              <a:gd name="adj" fmla="val 10953"/>
            </a:avLst>
          </a:prstGeom>
          <a:gradFill>
            <a:gsLst>
              <a:gs pos="31000">
                <a:srgbClr val="127EC0">
                  <a:alpha val="19000"/>
                </a:srgbClr>
              </a:gs>
              <a:gs pos="0">
                <a:schemeClr val="accent2">
                  <a:alpha val="0"/>
                </a:schemeClr>
              </a:gs>
              <a:gs pos="62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731520" numCol="1" spcCol="0" rtlCol="0" fromWordArt="0" anchor="ctr" anchorCtr="0" forceAA="0" compatLnSpc="1">
            <a:prstTxWarp prst="textNoShape">
              <a:avLst/>
            </a:prstTxWarp>
            <a:noAutofit/>
          </a:bodyPr>
          <a:lstStyle/>
          <a:p>
            <a:pPr lvl="0" algn="ctr">
              <a:lnSpc>
                <a:spcPts val="1600"/>
              </a:lnSpc>
            </a:pPr>
            <a:r>
              <a:rPr lang="en-US" sz="1100" b="1">
                <a:solidFill>
                  <a:schemeClr val="bg1"/>
                </a:solidFill>
                <a:latin typeface="Montserrat" panose="00000500000000000000" pitchFamily="50" charset="0"/>
              </a:rPr>
              <a:t>YEAR 20XX</a:t>
            </a:r>
          </a:p>
          <a:p>
            <a:pPr lvl="0" algn="ctr">
              <a:lnSpc>
                <a:spcPts val="1600"/>
              </a:lnSpc>
            </a:pPr>
            <a:r>
              <a:rPr lang="en-US" sz="900">
                <a:solidFill>
                  <a:schemeClr val="bg1"/>
                </a:solidFill>
                <a:latin typeface="Montserrat" panose="00000500000000000000" pitchFamily="50" charset="0"/>
              </a:rPr>
              <a:t>Product Description</a:t>
            </a:r>
            <a:endParaRPr lang="en-US" sz="900" dirty="0">
              <a:solidFill>
                <a:schemeClr val="bg1"/>
              </a:solidFill>
              <a:latin typeface="Montserrat" panose="00000500000000000000" pitchFamily="50" charset="0"/>
            </a:endParaRPr>
          </a:p>
        </p:txBody>
      </p:sp>
      <p:sp>
        <p:nvSpPr>
          <p:cNvPr id="38" name="Rectangle: Rounded Corners 37">
            <a:extLst>
              <a:ext uri="{FF2B5EF4-FFF2-40B4-BE49-F238E27FC236}">
                <a16:creationId xmlns:a16="http://schemas.microsoft.com/office/drawing/2014/main" id="{27B03830-0AB8-40A0-915E-EBE8F8D6AB90}"/>
              </a:ext>
            </a:extLst>
          </p:cNvPr>
          <p:cNvSpPr/>
          <p:nvPr/>
        </p:nvSpPr>
        <p:spPr>
          <a:xfrm>
            <a:off x="7182275" y="4051301"/>
            <a:ext cx="1481667" cy="1481328"/>
          </a:xfrm>
          <a:prstGeom prst="roundRect">
            <a:avLst>
              <a:gd name="adj" fmla="val 10953"/>
            </a:avLst>
          </a:prstGeom>
          <a:gradFill>
            <a:gsLst>
              <a:gs pos="31000">
                <a:srgbClr val="127EC0">
                  <a:alpha val="19000"/>
                </a:srgbClr>
              </a:gs>
              <a:gs pos="0">
                <a:schemeClr val="accent2">
                  <a:alpha val="0"/>
                </a:schemeClr>
              </a:gs>
              <a:gs pos="62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731520" numCol="1" spcCol="0" rtlCol="0" fromWordArt="0" anchor="ctr" anchorCtr="0" forceAA="0" compatLnSpc="1">
            <a:prstTxWarp prst="textNoShape">
              <a:avLst/>
            </a:prstTxWarp>
            <a:noAutofit/>
          </a:bodyPr>
          <a:lstStyle/>
          <a:p>
            <a:pPr lvl="0" algn="ctr">
              <a:lnSpc>
                <a:spcPts val="1600"/>
              </a:lnSpc>
            </a:pPr>
            <a:r>
              <a:rPr lang="en-US" sz="1100" b="1">
                <a:solidFill>
                  <a:schemeClr val="bg1"/>
                </a:solidFill>
                <a:latin typeface="Montserrat" panose="00000500000000000000" pitchFamily="50" charset="0"/>
              </a:rPr>
              <a:t>YEAR 20XX</a:t>
            </a:r>
          </a:p>
          <a:p>
            <a:pPr lvl="0" algn="ctr">
              <a:lnSpc>
                <a:spcPts val="1600"/>
              </a:lnSpc>
            </a:pPr>
            <a:r>
              <a:rPr lang="en-US" sz="900">
                <a:solidFill>
                  <a:schemeClr val="bg1"/>
                </a:solidFill>
                <a:latin typeface="Montserrat" panose="00000500000000000000" pitchFamily="50" charset="0"/>
              </a:rPr>
              <a:t>Product Description</a:t>
            </a:r>
            <a:endParaRPr lang="en-US" sz="900" dirty="0">
              <a:solidFill>
                <a:schemeClr val="bg1"/>
              </a:solidFill>
              <a:latin typeface="Montserrat" panose="00000500000000000000" pitchFamily="50" charset="0"/>
            </a:endParaRPr>
          </a:p>
        </p:txBody>
      </p:sp>
      <p:sp>
        <p:nvSpPr>
          <p:cNvPr id="39" name="Rectangle: Rounded Corners 38">
            <a:extLst>
              <a:ext uri="{FF2B5EF4-FFF2-40B4-BE49-F238E27FC236}">
                <a16:creationId xmlns:a16="http://schemas.microsoft.com/office/drawing/2014/main" id="{F3F5BA12-CA18-4286-A148-E260742DA8F3}"/>
              </a:ext>
            </a:extLst>
          </p:cNvPr>
          <p:cNvSpPr/>
          <p:nvPr/>
        </p:nvSpPr>
        <p:spPr>
          <a:xfrm>
            <a:off x="9009380" y="4051301"/>
            <a:ext cx="1481667" cy="1481328"/>
          </a:xfrm>
          <a:prstGeom prst="roundRect">
            <a:avLst>
              <a:gd name="adj" fmla="val 10953"/>
            </a:avLst>
          </a:prstGeom>
          <a:gradFill>
            <a:gsLst>
              <a:gs pos="31000">
                <a:srgbClr val="127EC0">
                  <a:alpha val="19000"/>
                </a:srgbClr>
              </a:gs>
              <a:gs pos="0">
                <a:schemeClr val="accent2">
                  <a:alpha val="0"/>
                </a:schemeClr>
              </a:gs>
              <a:gs pos="62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731520" numCol="1" spcCol="0" rtlCol="0" fromWordArt="0" anchor="ctr" anchorCtr="0" forceAA="0" compatLnSpc="1">
            <a:prstTxWarp prst="textNoShape">
              <a:avLst/>
            </a:prstTxWarp>
            <a:noAutofit/>
          </a:bodyPr>
          <a:lstStyle/>
          <a:p>
            <a:pPr lvl="0" algn="ctr">
              <a:lnSpc>
                <a:spcPts val="1600"/>
              </a:lnSpc>
            </a:pPr>
            <a:r>
              <a:rPr lang="en-US" sz="1100" b="1">
                <a:solidFill>
                  <a:schemeClr val="bg1"/>
                </a:solidFill>
                <a:latin typeface="Montserrat" panose="00000500000000000000" pitchFamily="50" charset="0"/>
              </a:rPr>
              <a:t>YEAR 20XX</a:t>
            </a:r>
          </a:p>
          <a:p>
            <a:pPr lvl="0" algn="ctr">
              <a:lnSpc>
                <a:spcPts val="1600"/>
              </a:lnSpc>
            </a:pPr>
            <a:r>
              <a:rPr lang="en-US" sz="900">
                <a:solidFill>
                  <a:schemeClr val="bg1"/>
                </a:solidFill>
                <a:latin typeface="Montserrat" panose="00000500000000000000" pitchFamily="50" charset="0"/>
              </a:rPr>
              <a:t>Product Description</a:t>
            </a:r>
            <a:endParaRPr lang="en-US" sz="900" dirty="0">
              <a:solidFill>
                <a:schemeClr val="bg1"/>
              </a:solidFill>
              <a:latin typeface="Montserrat" panose="00000500000000000000" pitchFamily="50" charset="0"/>
            </a:endParaRPr>
          </a:p>
        </p:txBody>
      </p:sp>
      <p:sp>
        <p:nvSpPr>
          <p:cNvPr id="40" name="Rectangle: Rounded Corners 39">
            <a:extLst>
              <a:ext uri="{FF2B5EF4-FFF2-40B4-BE49-F238E27FC236}">
                <a16:creationId xmlns:a16="http://schemas.microsoft.com/office/drawing/2014/main" id="{04B4F405-A557-40BE-AD57-3421D6E83D34}"/>
              </a:ext>
            </a:extLst>
          </p:cNvPr>
          <p:cNvSpPr/>
          <p:nvPr/>
        </p:nvSpPr>
        <p:spPr>
          <a:xfrm>
            <a:off x="3528061" y="4051301"/>
            <a:ext cx="1481667" cy="1481328"/>
          </a:xfrm>
          <a:prstGeom prst="roundRect">
            <a:avLst>
              <a:gd name="adj" fmla="val 10953"/>
            </a:avLst>
          </a:prstGeom>
          <a:gradFill>
            <a:gsLst>
              <a:gs pos="31000">
                <a:srgbClr val="127EC0">
                  <a:alpha val="19000"/>
                </a:srgbClr>
              </a:gs>
              <a:gs pos="0">
                <a:schemeClr val="accent2">
                  <a:alpha val="0"/>
                </a:schemeClr>
              </a:gs>
              <a:gs pos="62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731520" numCol="1" spcCol="0" rtlCol="0" fromWordArt="0" anchor="ctr" anchorCtr="0" forceAA="0" compatLnSpc="1">
            <a:prstTxWarp prst="textNoShape">
              <a:avLst/>
            </a:prstTxWarp>
            <a:noAutofit/>
          </a:bodyPr>
          <a:lstStyle/>
          <a:p>
            <a:pPr lvl="0" algn="ctr">
              <a:lnSpc>
                <a:spcPts val="1600"/>
              </a:lnSpc>
            </a:pPr>
            <a:r>
              <a:rPr lang="en-US" sz="1100" b="1">
                <a:solidFill>
                  <a:schemeClr val="bg1"/>
                </a:solidFill>
                <a:latin typeface="Montserrat" panose="00000500000000000000" pitchFamily="50" charset="0"/>
              </a:rPr>
              <a:t>YEAR 20XX</a:t>
            </a:r>
          </a:p>
          <a:p>
            <a:pPr lvl="0" algn="ctr">
              <a:lnSpc>
                <a:spcPts val="1600"/>
              </a:lnSpc>
            </a:pPr>
            <a:r>
              <a:rPr lang="en-US" sz="900">
                <a:solidFill>
                  <a:schemeClr val="bg1"/>
                </a:solidFill>
                <a:latin typeface="Montserrat" panose="00000500000000000000" pitchFamily="50" charset="0"/>
              </a:rPr>
              <a:t>Product Description</a:t>
            </a:r>
            <a:endParaRPr lang="en-US" sz="900" dirty="0">
              <a:solidFill>
                <a:schemeClr val="bg1"/>
              </a:solidFill>
              <a:latin typeface="Montserrat" panose="00000500000000000000" pitchFamily="50" charset="0"/>
            </a:endParaRPr>
          </a:p>
        </p:txBody>
      </p:sp>
      <p:sp>
        <p:nvSpPr>
          <p:cNvPr id="85" name="Rectangle: Rounded Corners 84">
            <a:extLst>
              <a:ext uri="{FF2B5EF4-FFF2-40B4-BE49-F238E27FC236}">
                <a16:creationId xmlns:a16="http://schemas.microsoft.com/office/drawing/2014/main" id="{9FB17F47-BFBD-4666-8D3F-9CB7DA5387AD}"/>
              </a:ext>
            </a:extLst>
          </p:cNvPr>
          <p:cNvSpPr/>
          <p:nvPr/>
        </p:nvSpPr>
        <p:spPr>
          <a:xfrm>
            <a:off x="1449916" y="3602565"/>
            <a:ext cx="156634" cy="370419"/>
          </a:xfrm>
          <a:prstGeom prst="roundRect">
            <a:avLst>
              <a:gd name="adj" fmla="val 50000"/>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0584" rtlCol="0" anchor="ctr"/>
          <a:lstStyle/>
          <a:p>
            <a:pPr algn="ctr"/>
            <a:r>
              <a:rPr lang="en-US" sz="1500" dirty="0">
                <a:solidFill>
                  <a:schemeClr val="accent1">
                    <a:lumMod val="60000"/>
                    <a:lumOff val="40000"/>
                  </a:schemeClr>
                </a:solidFill>
                <a:sym typeface="Wingdings 3" panose="05040102010807070707" pitchFamily="18" charset="2"/>
              </a:rPr>
              <a:t></a:t>
            </a:r>
            <a:endParaRPr lang="en-US" sz="1500" dirty="0">
              <a:solidFill>
                <a:schemeClr val="accent1">
                  <a:lumMod val="60000"/>
                  <a:lumOff val="40000"/>
                </a:schemeClr>
              </a:solidFill>
            </a:endParaRPr>
          </a:p>
        </p:txBody>
      </p:sp>
      <p:sp>
        <p:nvSpPr>
          <p:cNvPr id="91" name="Rectangle: Rounded Corners 90">
            <a:extLst>
              <a:ext uri="{FF2B5EF4-FFF2-40B4-BE49-F238E27FC236}">
                <a16:creationId xmlns:a16="http://schemas.microsoft.com/office/drawing/2014/main" id="{02D29152-E725-4C96-B6B3-23E3E8B54829}"/>
              </a:ext>
            </a:extLst>
          </p:cNvPr>
          <p:cNvSpPr/>
          <p:nvPr/>
        </p:nvSpPr>
        <p:spPr>
          <a:xfrm>
            <a:off x="2363469" y="3816351"/>
            <a:ext cx="156634" cy="370419"/>
          </a:xfrm>
          <a:prstGeom prst="roundRect">
            <a:avLst>
              <a:gd name="adj" fmla="val 50000"/>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0584" rtlCol="0" anchor="ctr"/>
          <a:lstStyle/>
          <a:p>
            <a:pPr algn="ctr"/>
            <a:r>
              <a:rPr lang="en-US" sz="1500" dirty="0">
                <a:solidFill>
                  <a:schemeClr val="accent1">
                    <a:lumMod val="60000"/>
                    <a:lumOff val="40000"/>
                  </a:schemeClr>
                </a:solidFill>
                <a:sym typeface="Wingdings 3" panose="05040102010807070707" pitchFamily="18" charset="2"/>
              </a:rPr>
              <a:t></a:t>
            </a:r>
            <a:endParaRPr lang="en-US" sz="1500" dirty="0">
              <a:solidFill>
                <a:schemeClr val="accent1">
                  <a:lumMod val="60000"/>
                  <a:lumOff val="40000"/>
                </a:schemeClr>
              </a:solidFill>
            </a:endParaRPr>
          </a:p>
        </p:txBody>
      </p:sp>
      <p:sp>
        <p:nvSpPr>
          <p:cNvPr id="92" name="Rectangle: Rounded Corners 91">
            <a:extLst>
              <a:ext uri="{FF2B5EF4-FFF2-40B4-BE49-F238E27FC236}">
                <a16:creationId xmlns:a16="http://schemas.microsoft.com/office/drawing/2014/main" id="{6FA62EFE-B828-44AC-B5FC-7F3688E0B211}"/>
              </a:ext>
            </a:extLst>
          </p:cNvPr>
          <p:cNvSpPr/>
          <p:nvPr/>
        </p:nvSpPr>
        <p:spPr>
          <a:xfrm>
            <a:off x="3277022" y="3602565"/>
            <a:ext cx="156634" cy="370419"/>
          </a:xfrm>
          <a:prstGeom prst="roundRect">
            <a:avLst>
              <a:gd name="adj" fmla="val 50000"/>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0584" rtlCol="0" anchor="ctr"/>
          <a:lstStyle/>
          <a:p>
            <a:pPr algn="ctr"/>
            <a:r>
              <a:rPr lang="en-US" sz="1500">
                <a:solidFill>
                  <a:schemeClr val="accent1">
                    <a:lumMod val="60000"/>
                    <a:lumOff val="40000"/>
                  </a:schemeClr>
                </a:solidFill>
                <a:sym typeface="Wingdings 3" panose="05040102010807070707" pitchFamily="18" charset="2"/>
              </a:rPr>
              <a:t></a:t>
            </a:r>
            <a:endParaRPr lang="en-US" sz="1500" dirty="0">
              <a:solidFill>
                <a:schemeClr val="accent1">
                  <a:lumMod val="60000"/>
                  <a:lumOff val="40000"/>
                </a:schemeClr>
              </a:solidFill>
            </a:endParaRPr>
          </a:p>
        </p:txBody>
      </p:sp>
      <p:sp>
        <p:nvSpPr>
          <p:cNvPr id="93" name="Rectangle: Rounded Corners 92">
            <a:extLst>
              <a:ext uri="{FF2B5EF4-FFF2-40B4-BE49-F238E27FC236}">
                <a16:creationId xmlns:a16="http://schemas.microsoft.com/office/drawing/2014/main" id="{604F83F9-5336-4589-A6BE-35D9040611F3}"/>
              </a:ext>
            </a:extLst>
          </p:cNvPr>
          <p:cNvSpPr/>
          <p:nvPr/>
        </p:nvSpPr>
        <p:spPr>
          <a:xfrm>
            <a:off x="4190575" y="3816351"/>
            <a:ext cx="156634" cy="370419"/>
          </a:xfrm>
          <a:prstGeom prst="roundRect">
            <a:avLst>
              <a:gd name="adj" fmla="val 50000"/>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0584" rtlCol="0" anchor="ctr"/>
          <a:lstStyle/>
          <a:p>
            <a:pPr algn="ctr"/>
            <a:r>
              <a:rPr lang="en-US" sz="1500">
                <a:solidFill>
                  <a:schemeClr val="accent1">
                    <a:lumMod val="60000"/>
                    <a:lumOff val="40000"/>
                  </a:schemeClr>
                </a:solidFill>
                <a:sym typeface="Wingdings 3" panose="05040102010807070707" pitchFamily="18" charset="2"/>
              </a:rPr>
              <a:t></a:t>
            </a:r>
            <a:endParaRPr lang="en-US" sz="1500" dirty="0">
              <a:solidFill>
                <a:schemeClr val="accent1">
                  <a:lumMod val="60000"/>
                  <a:lumOff val="40000"/>
                </a:schemeClr>
              </a:solidFill>
            </a:endParaRPr>
          </a:p>
        </p:txBody>
      </p:sp>
      <p:sp>
        <p:nvSpPr>
          <p:cNvPr id="94" name="Rectangle: Rounded Corners 93">
            <a:extLst>
              <a:ext uri="{FF2B5EF4-FFF2-40B4-BE49-F238E27FC236}">
                <a16:creationId xmlns:a16="http://schemas.microsoft.com/office/drawing/2014/main" id="{CA51DC1D-A8A4-4156-9611-039FFB21376F}"/>
              </a:ext>
            </a:extLst>
          </p:cNvPr>
          <p:cNvSpPr/>
          <p:nvPr/>
        </p:nvSpPr>
        <p:spPr>
          <a:xfrm>
            <a:off x="5104128" y="3602565"/>
            <a:ext cx="156634" cy="370419"/>
          </a:xfrm>
          <a:prstGeom prst="roundRect">
            <a:avLst>
              <a:gd name="adj" fmla="val 50000"/>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0584" rtlCol="0" anchor="ctr"/>
          <a:lstStyle/>
          <a:p>
            <a:pPr algn="ctr"/>
            <a:r>
              <a:rPr lang="en-US" sz="1500" dirty="0">
                <a:solidFill>
                  <a:schemeClr val="accent1">
                    <a:lumMod val="60000"/>
                    <a:lumOff val="40000"/>
                  </a:schemeClr>
                </a:solidFill>
                <a:sym typeface="Wingdings 3" panose="05040102010807070707" pitchFamily="18" charset="2"/>
              </a:rPr>
              <a:t></a:t>
            </a:r>
            <a:endParaRPr lang="en-US" sz="1500" dirty="0">
              <a:solidFill>
                <a:schemeClr val="accent1">
                  <a:lumMod val="60000"/>
                  <a:lumOff val="40000"/>
                </a:schemeClr>
              </a:solidFill>
            </a:endParaRPr>
          </a:p>
        </p:txBody>
      </p:sp>
      <p:sp>
        <p:nvSpPr>
          <p:cNvPr id="95" name="Rectangle: Rounded Corners 94">
            <a:extLst>
              <a:ext uri="{FF2B5EF4-FFF2-40B4-BE49-F238E27FC236}">
                <a16:creationId xmlns:a16="http://schemas.microsoft.com/office/drawing/2014/main" id="{2071A07D-32D1-4031-8DE0-2601BDC55BA7}"/>
              </a:ext>
            </a:extLst>
          </p:cNvPr>
          <p:cNvSpPr/>
          <p:nvPr/>
        </p:nvSpPr>
        <p:spPr>
          <a:xfrm>
            <a:off x="6017681" y="3816351"/>
            <a:ext cx="156634" cy="370419"/>
          </a:xfrm>
          <a:prstGeom prst="roundRect">
            <a:avLst>
              <a:gd name="adj" fmla="val 50000"/>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0584" rtlCol="0" anchor="ctr"/>
          <a:lstStyle/>
          <a:p>
            <a:pPr algn="ctr"/>
            <a:r>
              <a:rPr lang="en-US" sz="1500">
                <a:solidFill>
                  <a:schemeClr val="accent1">
                    <a:lumMod val="60000"/>
                    <a:lumOff val="40000"/>
                  </a:schemeClr>
                </a:solidFill>
                <a:sym typeface="Wingdings 3" panose="05040102010807070707" pitchFamily="18" charset="2"/>
              </a:rPr>
              <a:t></a:t>
            </a:r>
            <a:endParaRPr lang="en-US" sz="1500" dirty="0">
              <a:solidFill>
                <a:schemeClr val="accent1">
                  <a:lumMod val="60000"/>
                  <a:lumOff val="40000"/>
                </a:schemeClr>
              </a:solidFill>
            </a:endParaRPr>
          </a:p>
        </p:txBody>
      </p:sp>
      <p:sp>
        <p:nvSpPr>
          <p:cNvPr id="96" name="Rectangle: Rounded Corners 95">
            <a:extLst>
              <a:ext uri="{FF2B5EF4-FFF2-40B4-BE49-F238E27FC236}">
                <a16:creationId xmlns:a16="http://schemas.microsoft.com/office/drawing/2014/main" id="{9D8F20F6-2F29-4203-94F7-0DF58C8D9BD9}"/>
              </a:ext>
            </a:extLst>
          </p:cNvPr>
          <p:cNvSpPr/>
          <p:nvPr/>
        </p:nvSpPr>
        <p:spPr>
          <a:xfrm>
            <a:off x="6931234" y="3602565"/>
            <a:ext cx="156634" cy="370419"/>
          </a:xfrm>
          <a:prstGeom prst="roundRect">
            <a:avLst>
              <a:gd name="adj" fmla="val 50000"/>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0584" rtlCol="0" anchor="ctr"/>
          <a:lstStyle/>
          <a:p>
            <a:pPr algn="ctr"/>
            <a:r>
              <a:rPr lang="en-US" sz="1500" dirty="0">
                <a:solidFill>
                  <a:schemeClr val="accent1">
                    <a:lumMod val="60000"/>
                    <a:lumOff val="40000"/>
                  </a:schemeClr>
                </a:solidFill>
                <a:sym typeface="Wingdings 3" panose="05040102010807070707" pitchFamily="18" charset="2"/>
              </a:rPr>
              <a:t></a:t>
            </a:r>
            <a:endParaRPr lang="en-US" sz="1500" dirty="0">
              <a:solidFill>
                <a:schemeClr val="accent1">
                  <a:lumMod val="60000"/>
                  <a:lumOff val="40000"/>
                </a:schemeClr>
              </a:solidFill>
            </a:endParaRPr>
          </a:p>
        </p:txBody>
      </p:sp>
      <p:sp>
        <p:nvSpPr>
          <p:cNvPr id="97" name="Rectangle: Rounded Corners 96">
            <a:extLst>
              <a:ext uri="{FF2B5EF4-FFF2-40B4-BE49-F238E27FC236}">
                <a16:creationId xmlns:a16="http://schemas.microsoft.com/office/drawing/2014/main" id="{3AB0FA3A-578E-4359-A488-FD973AF95BD9}"/>
              </a:ext>
            </a:extLst>
          </p:cNvPr>
          <p:cNvSpPr/>
          <p:nvPr/>
        </p:nvSpPr>
        <p:spPr>
          <a:xfrm>
            <a:off x="7844787" y="3816351"/>
            <a:ext cx="156634" cy="370419"/>
          </a:xfrm>
          <a:prstGeom prst="roundRect">
            <a:avLst>
              <a:gd name="adj" fmla="val 50000"/>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0584" rtlCol="0" anchor="ctr"/>
          <a:lstStyle/>
          <a:p>
            <a:pPr algn="ctr"/>
            <a:r>
              <a:rPr lang="en-US" sz="1500">
                <a:solidFill>
                  <a:schemeClr val="accent1">
                    <a:lumMod val="60000"/>
                    <a:lumOff val="40000"/>
                  </a:schemeClr>
                </a:solidFill>
                <a:sym typeface="Wingdings 3" panose="05040102010807070707" pitchFamily="18" charset="2"/>
              </a:rPr>
              <a:t></a:t>
            </a:r>
            <a:endParaRPr lang="en-US" sz="1500" dirty="0">
              <a:solidFill>
                <a:schemeClr val="accent1">
                  <a:lumMod val="60000"/>
                  <a:lumOff val="40000"/>
                </a:schemeClr>
              </a:solidFill>
            </a:endParaRPr>
          </a:p>
        </p:txBody>
      </p:sp>
      <p:sp>
        <p:nvSpPr>
          <p:cNvPr id="98" name="Rectangle: Rounded Corners 97">
            <a:extLst>
              <a:ext uri="{FF2B5EF4-FFF2-40B4-BE49-F238E27FC236}">
                <a16:creationId xmlns:a16="http://schemas.microsoft.com/office/drawing/2014/main" id="{64BED138-62D8-4D55-A886-75159CED57A5}"/>
              </a:ext>
            </a:extLst>
          </p:cNvPr>
          <p:cNvSpPr/>
          <p:nvPr/>
        </p:nvSpPr>
        <p:spPr>
          <a:xfrm>
            <a:off x="8758340" y="3602565"/>
            <a:ext cx="156634" cy="370419"/>
          </a:xfrm>
          <a:prstGeom prst="roundRect">
            <a:avLst>
              <a:gd name="adj" fmla="val 50000"/>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0584" rtlCol="0" anchor="ctr"/>
          <a:lstStyle/>
          <a:p>
            <a:pPr algn="ctr"/>
            <a:r>
              <a:rPr lang="en-US" sz="1500">
                <a:solidFill>
                  <a:schemeClr val="accent1">
                    <a:lumMod val="60000"/>
                    <a:lumOff val="40000"/>
                  </a:schemeClr>
                </a:solidFill>
                <a:sym typeface="Wingdings 3" panose="05040102010807070707" pitchFamily="18" charset="2"/>
              </a:rPr>
              <a:t></a:t>
            </a:r>
            <a:endParaRPr lang="en-US" sz="1500" dirty="0">
              <a:solidFill>
                <a:schemeClr val="accent1">
                  <a:lumMod val="60000"/>
                  <a:lumOff val="40000"/>
                </a:schemeClr>
              </a:solidFill>
            </a:endParaRPr>
          </a:p>
        </p:txBody>
      </p:sp>
      <p:sp>
        <p:nvSpPr>
          <p:cNvPr id="99" name="Rectangle: Rounded Corners 98">
            <a:extLst>
              <a:ext uri="{FF2B5EF4-FFF2-40B4-BE49-F238E27FC236}">
                <a16:creationId xmlns:a16="http://schemas.microsoft.com/office/drawing/2014/main" id="{FDAC8389-F1E8-41F5-934F-733897CF29AF}"/>
              </a:ext>
            </a:extLst>
          </p:cNvPr>
          <p:cNvSpPr/>
          <p:nvPr/>
        </p:nvSpPr>
        <p:spPr>
          <a:xfrm>
            <a:off x="9671893" y="3816351"/>
            <a:ext cx="156634" cy="370419"/>
          </a:xfrm>
          <a:prstGeom prst="roundRect">
            <a:avLst>
              <a:gd name="adj" fmla="val 50000"/>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0584" rtlCol="0" anchor="ctr"/>
          <a:lstStyle/>
          <a:p>
            <a:pPr algn="ctr"/>
            <a:r>
              <a:rPr lang="en-US" sz="1500">
                <a:solidFill>
                  <a:schemeClr val="accent1">
                    <a:lumMod val="60000"/>
                    <a:lumOff val="40000"/>
                  </a:schemeClr>
                </a:solidFill>
                <a:sym typeface="Wingdings 3" panose="05040102010807070707" pitchFamily="18" charset="2"/>
              </a:rPr>
              <a:t></a:t>
            </a:r>
            <a:endParaRPr lang="en-US" sz="1500" dirty="0">
              <a:solidFill>
                <a:schemeClr val="accent1">
                  <a:lumMod val="60000"/>
                  <a:lumOff val="40000"/>
                </a:schemeClr>
              </a:solidFill>
            </a:endParaRPr>
          </a:p>
        </p:txBody>
      </p:sp>
      <p:sp>
        <p:nvSpPr>
          <p:cNvPr id="100" name="Rectangle: Rounded Corners 99">
            <a:extLst>
              <a:ext uri="{FF2B5EF4-FFF2-40B4-BE49-F238E27FC236}">
                <a16:creationId xmlns:a16="http://schemas.microsoft.com/office/drawing/2014/main" id="{732D5C44-A13F-49F2-9D59-3246E324027E}"/>
              </a:ext>
            </a:extLst>
          </p:cNvPr>
          <p:cNvSpPr/>
          <p:nvPr/>
        </p:nvSpPr>
        <p:spPr>
          <a:xfrm>
            <a:off x="10585449" y="3602565"/>
            <a:ext cx="156634" cy="370419"/>
          </a:xfrm>
          <a:prstGeom prst="roundRect">
            <a:avLst>
              <a:gd name="adj" fmla="val 50000"/>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0584" rtlCol="0" anchor="ctr"/>
          <a:lstStyle/>
          <a:p>
            <a:pPr algn="ctr"/>
            <a:r>
              <a:rPr lang="en-US" sz="1500">
                <a:solidFill>
                  <a:schemeClr val="accent1">
                    <a:lumMod val="60000"/>
                    <a:lumOff val="40000"/>
                  </a:schemeClr>
                </a:solidFill>
                <a:sym typeface="Wingdings 3" panose="05040102010807070707" pitchFamily="18" charset="2"/>
              </a:rPr>
              <a:t></a:t>
            </a:r>
            <a:endParaRPr lang="en-US" sz="1500" dirty="0">
              <a:solidFill>
                <a:schemeClr val="accent1">
                  <a:lumMod val="60000"/>
                  <a:lumOff val="40000"/>
                </a:schemeClr>
              </a:solidFill>
            </a:endParaRPr>
          </a:p>
        </p:txBody>
      </p:sp>
    </p:spTree>
    <p:extLst>
      <p:ext uri="{BB962C8B-B14F-4D97-AF65-F5344CB8AC3E}">
        <p14:creationId xmlns:p14="http://schemas.microsoft.com/office/powerpoint/2010/main" val="3393459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332C1C5B-7F4A-44B4-94E8-03CDFF2A1350}"/>
              </a:ext>
            </a:extLst>
          </p:cNvPr>
          <p:cNvGrpSpPr/>
          <p:nvPr/>
        </p:nvGrpSpPr>
        <p:grpSpPr>
          <a:xfrm>
            <a:off x="804333" y="676277"/>
            <a:ext cx="4889500" cy="5505448"/>
            <a:chOff x="825500" y="676277"/>
            <a:chExt cx="4889500" cy="5505448"/>
          </a:xfrm>
        </p:grpSpPr>
        <p:sp>
          <p:nvSpPr>
            <p:cNvPr id="11" name="Round Same Side Corner Rectangle 71">
              <a:extLst>
                <a:ext uri="{FF2B5EF4-FFF2-40B4-BE49-F238E27FC236}">
                  <a16:creationId xmlns:a16="http://schemas.microsoft.com/office/drawing/2014/main" id="{C5ABA49E-0E36-4BC7-8E51-33B55BEBB97E}"/>
                </a:ext>
              </a:extLst>
            </p:cNvPr>
            <p:cNvSpPr/>
            <p:nvPr/>
          </p:nvSpPr>
          <p:spPr>
            <a:xfrm>
              <a:off x="825500" y="676277"/>
              <a:ext cx="4889500" cy="5505448"/>
            </a:xfrm>
            <a:prstGeom prst="roundRect">
              <a:avLst>
                <a:gd name="adj" fmla="val 9933"/>
              </a:avLst>
            </a:prstGeom>
            <a:gradFill>
              <a:gsLst>
                <a:gs pos="5000">
                  <a:schemeClr val="accent3">
                    <a:alpha val="0"/>
                  </a:schemeClr>
                </a:gs>
                <a:gs pos="95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tIns="0" bIns="182880" rtlCol="0" anchor="b" anchorCtr="0"/>
            <a:lstStyle/>
            <a:p>
              <a:pPr algn="ctr">
                <a:lnSpc>
                  <a:spcPts val="1600"/>
                </a:lnSpc>
              </a:pPr>
              <a:endParaRPr lang="en-US" sz="1500">
                <a:solidFill>
                  <a:schemeClr val="bg1"/>
                </a:solidFill>
                <a:latin typeface="Montserrat" panose="00000500000000000000" pitchFamily="50" charset="0"/>
              </a:endParaRPr>
            </a:p>
          </p:txBody>
        </p:sp>
        <p:sp>
          <p:nvSpPr>
            <p:cNvPr id="3" name="Round Same Side Corner Rectangle 71">
              <a:extLst>
                <a:ext uri="{FF2B5EF4-FFF2-40B4-BE49-F238E27FC236}">
                  <a16:creationId xmlns:a16="http://schemas.microsoft.com/office/drawing/2014/main" id="{C1AB50C5-6B7B-46C6-A495-FF137AC3B660}"/>
                </a:ext>
              </a:extLst>
            </p:cNvPr>
            <p:cNvSpPr/>
            <p:nvPr/>
          </p:nvSpPr>
          <p:spPr>
            <a:xfrm>
              <a:off x="911225" y="752645"/>
              <a:ext cx="4718050" cy="5352711"/>
            </a:xfrm>
            <a:prstGeom prst="roundRect">
              <a:avLst>
                <a:gd name="adj" fmla="val 8592"/>
              </a:avLst>
            </a:prstGeom>
            <a:blipFill dpi="0" rotWithShape="1">
              <a:blip r:embed="rId2">
                <a:extLst>
                  <a:ext uri="{28A0092B-C50C-407E-A947-70E740481C1C}">
                    <a14:useLocalDpi xmlns:a14="http://schemas.microsoft.com/office/drawing/2010/main" val="0"/>
                  </a:ext>
                </a:extLst>
              </a:blip>
              <a:srcRect/>
              <a:stretch>
                <a:fillRect l="-12485" r="-1248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FE1AA61A-D2BC-4B96-9332-630543157B85}"/>
                </a:ext>
              </a:extLst>
            </p:cNvPr>
            <p:cNvSpPr/>
            <p:nvPr/>
          </p:nvSpPr>
          <p:spPr>
            <a:xfrm>
              <a:off x="911226" y="3933825"/>
              <a:ext cx="4718049" cy="2171531"/>
            </a:xfrm>
            <a:prstGeom prst="roundRect">
              <a:avLst>
                <a:gd name="adj" fmla="val 18261"/>
              </a:avLst>
            </a:prstGeom>
            <a:gradFill>
              <a:gsLst>
                <a:gs pos="15000">
                  <a:schemeClr val="accent3">
                    <a:alpha val="0"/>
                  </a:schemeClr>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tIns="0" bIns="182880" rtlCol="0" anchor="b" anchorCtr="0"/>
            <a:lstStyle/>
            <a:p>
              <a:pPr algn="ctr">
                <a:lnSpc>
                  <a:spcPts val="1600"/>
                </a:lnSpc>
              </a:pPr>
              <a:r>
                <a:rPr lang="en-US" sz="1500" dirty="0">
                  <a:solidFill>
                    <a:schemeClr val="bg1"/>
                  </a:solidFill>
                  <a:latin typeface="Montserrat" panose="00000500000000000000" pitchFamily="50" charset="0"/>
                </a:rPr>
                <a:t>PRODUCT BEFORE</a:t>
              </a:r>
            </a:p>
            <a:p>
              <a:pPr algn="ctr">
                <a:lnSpc>
                  <a:spcPts val="1600"/>
                </a:lnSpc>
              </a:pPr>
              <a:r>
                <a:rPr lang="en-US" sz="1100" b="1" spc="300" dirty="0">
                  <a:solidFill>
                    <a:schemeClr val="bg1"/>
                  </a:solidFill>
                  <a:latin typeface="Montserrat" panose="00000500000000000000" pitchFamily="50" charset="0"/>
                </a:rPr>
                <a:t>20XX</a:t>
              </a:r>
            </a:p>
          </p:txBody>
        </p:sp>
      </p:grpSp>
      <p:grpSp>
        <p:nvGrpSpPr>
          <p:cNvPr id="20" name="Group 19">
            <a:extLst>
              <a:ext uri="{FF2B5EF4-FFF2-40B4-BE49-F238E27FC236}">
                <a16:creationId xmlns:a16="http://schemas.microsoft.com/office/drawing/2014/main" id="{E56C6F4D-E1C4-4958-982E-1A6EEAF7734B}"/>
              </a:ext>
            </a:extLst>
          </p:cNvPr>
          <p:cNvGrpSpPr/>
          <p:nvPr/>
        </p:nvGrpSpPr>
        <p:grpSpPr>
          <a:xfrm>
            <a:off x="6498166" y="676277"/>
            <a:ext cx="4889500" cy="5505448"/>
            <a:chOff x="6513957" y="676277"/>
            <a:chExt cx="4889500" cy="5505448"/>
          </a:xfrm>
        </p:grpSpPr>
        <p:sp>
          <p:nvSpPr>
            <p:cNvPr id="15" name="Round Same Side Corner Rectangle 71">
              <a:extLst>
                <a:ext uri="{FF2B5EF4-FFF2-40B4-BE49-F238E27FC236}">
                  <a16:creationId xmlns:a16="http://schemas.microsoft.com/office/drawing/2014/main" id="{139C6C19-4F84-44DB-8C6D-EEBFB5C5BAF0}"/>
                </a:ext>
              </a:extLst>
            </p:cNvPr>
            <p:cNvSpPr/>
            <p:nvPr/>
          </p:nvSpPr>
          <p:spPr>
            <a:xfrm>
              <a:off x="6513957" y="676277"/>
              <a:ext cx="4889500" cy="5505448"/>
            </a:xfrm>
            <a:prstGeom prst="roundRect">
              <a:avLst>
                <a:gd name="adj" fmla="val 9933"/>
              </a:avLst>
            </a:prstGeom>
            <a:gradFill>
              <a:gsLst>
                <a:gs pos="5000">
                  <a:schemeClr val="accent2">
                    <a:alpha val="0"/>
                  </a:schemeClr>
                </a:gs>
                <a:gs pos="95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tIns="0" bIns="182880" rtlCol="0" anchor="b" anchorCtr="0"/>
            <a:lstStyle/>
            <a:p>
              <a:pPr algn="ctr">
                <a:lnSpc>
                  <a:spcPts val="1600"/>
                </a:lnSpc>
              </a:pPr>
              <a:endParaRPr lang="en-US" sz="1500">
                <a:solidFill>
                  <a:schemeClr val="bg1"/>
                </a:solidFill>
                <a:latin typeface="Montserrat" panose="00000500000000000000" pitchFamily="50" charset="0"/>
              </a:endParaRPr>
            </a:p>
          </p:txBody>
        </p:sp>
        <p:sp>
          <p:nvSpPr>
            <p:cNvPr id="5" name="Round Same Side Corner Rectangle 71">
              <a:extLst>
                <a:ext uri="{FF2B5EF4-FFF2-40B4-BE49-F238E27FC236}">
                  <a16:creationId xmlns:a16="http://schemas.microsoft.com/office/drawing/2014/main" id="{8F11E5F7-7ACC-4C21-91D9-9F8AF128FCF7}"/>
                </a:ext>
              </a:extLst>
            </p:cNvPr>
            <p:cNvSpPr/>
            <p:nvPr/>
          </p:nvSpPr>
          <p:spPr>
            <a:xfrm>
              <a:off x="6599682" y="752645"/>
              <a:ext cx="4718050" cy="5352711"/>
            </a:xfrm>
            <a:prstGeom prst="roundRect">
              <a:avLst>
                <a:gd name="adj" fmla="val 8592"/>
              </a:avLst>
            </a:prstGeom>
            <a:blipFill dpi="0" rotWithShape="1">
              <a:blip r:embed="rId3">
                <a:extLst>
                  <a:ext uri="{28A0092B-C50C-407E-A947-70E740481C1C}">
                    <a14:useLocalDpi xmlns:a14="http://schemas.microsoft.com/office/drawing/2010/main" val="0"/>
                  </a:ext>
                </a:extLst>
              </a:blip>
              <a:srcRect/>
              <a:stretch>
                <a:fillRect t="-12" b="-1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Rounded Corners 7">
              <a:extLst>
                <a:ext uri="{FF2B5EF4-FFF2-40B4-BE49-F238E27FC236}">
                  <a16:creationId xmlns:a16="http://schemas.microsoft.com/office/drawing/2014/main" id="{062CAA7F-6643-44DE-9BBA-C0CB7CF1D84B}"/>
                </a:ext>
              </a:extLst>
            </p:cNvPr>
            <p:cNvSpPr/>
            <p:nvPr/>
          </p:nvSpPr>
          <p:spPr>
            <a:xfrm>
              <a:off x="6599683" y="3933825"/>
              <a:ext cx="4718049" cy="2171531"/>
            </a:xfrm>
            <a:prstGeom prst="roundRect">
              <a:avLst>
                <a:gd name="adj" fmla="val 18261"/>
              </a:avLst>
            </a:prstGeom>
            <a:gradFill>
              <a:gsLst>
                <a:gs pos="15000">
                  <a:schemeClr val="accent2">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tIns="0" bIns="182880" rtlCol="0" anchor="b" anchorCtr="0"/>
            <a:lstStyle/>
            <a:p>
              <a:pPr algn="ctr">
                <a:lnSpc>
                  <a:spcPts val="1600"/>
                </a:lnSpc>
              </a:pPr>
              <a:r>
                <a:rPr lang="en-US" sz="1500" dirty="0">
                  <a:solidFill>
                    <a:schemeClr val="bg1"/>
                  </a:solidFill>
                  <a:latin typeface="Montserrat" panose="00000500000000000000" pitchFamily="50" charset="0"/>
                </a:rPr>
                <a:t>PRODUCT NOW</a:t>
              </a:r>
            </a:p>
            <a:p>
              <a:pPr algn="ctr">
                <a:lnSpc>
                  <a:spcPts val="1600"/>
                </a:lnSpc>
              </a:pPr>
              <a:r>
                <a:rPr lang="en-US" sz="1100" b="1" spc="300" dirty="0">
                  <a:solidFill>
                    <a:schemeClr val="bg1"/>
                  </a:solidFill>
                  <a:latin typeface="Montserrat" panose="00000500000000000000" pitchFamily="50" charset="0"/>
                </a:rPr>
                <a:t>20XX</a:t>
              </a:r>
            </a:p>
          </p:txBody>
        </p:sp>
      </p:grpSp>
      <p:grpSp>
        <p:nvGrpSpPr>
          <p:cNvPr id="35" name="Group 34">
            <a:extLst>
              <a:ext uri="{FF2B5EF4-FFF2-40B4-BE49-F238E27FC236}">
                <a16:creationId xmlns:a16="http://schemas.microsoft.com/office/drawing/2014/main" id="{70F7ADCB-1B38-4D4B-9230-A02E8ED64715}"/>
              </a:ext>
            </a:extLst>
          </p:cNvPr>
          <p:cNvGrpSpPr/>
          <p:nvPr/>
        </p:nvGrpSpPr>
        <p:grpSpPr>
          <a:xfrm>
            <a:off x="6010275" y="0"/>
            <a:ext cx="171450" cy="6858000"/>
            <a:chOff x="6010269" y="0"/>
            <a:chExt cx="171450" cy="6858000"/>
          </a:xfrm>
        </p:grpSpPr>
        <p:cxnSp>
          <p:nvCxnSpPr>
            <p:cNvPr id="17" name="Straight Connector 16">
              <a:extLst>
                <a:ext uri="{FF2B5EF4-FFF2-40B4-BE49-F238E27FC236}">
                  <a16:creationId xmlns:a16="http://schemas.microsoft.com/office/drawing/2014/main" id="{52984A45-19A6-486A-98B2-8A6DC39F6C10}"/>
                </a:ext>
              </a:extLst>
            </p:cNvPr>
            <p:cNvCxnSpPr>
              <a:cxnSpLocks/>
            </p:cNvCxnSpPr>
            <p:nvPr/>
          </p:nvCxnSpPr>
          <p:spPr>
            <a:xfrm>
              <a:off x="6095992" y="0"/>
              <a:ext cx="3" cy="685800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F8D68E1-9ED0-4908-8446-E49BDE9A5F0B}"/>
                </a:ext>
              </a:extLst>
            </p:cNvPr>
            <p:cNvCxnSpPr>
              <a:cxnSpLocks/>
            </p:cNvCxnSpPr>
            <p:nvPr/>
          </p:nvCxnSpPr>
          <p:spPr>
            <a:xfrm>
              <a:off x="6010269" y="0"/>
              <a:ext cx="3" cy="6858000"/>
            </a:xfrm>
            <a:prstGeom prst="line">
              <a:avLst/>
            </a:prstGeom>
            <a:ln>
              <a:gradFill>
                <a:gsLst>
                  <a:gs pos="0">
                    <a:schemeClr val="tx2">
                      <a:lumMod val="20000"/>
                      <a:lumOff val="80000"/>
                    </a:schemeClr>
                  </a:gs>
                  <a:gs pos="65000">
                    <a:schemeClr val="tx2">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E6B05D5-B4AF-4DFD-91DA-6E09CF0E95F3}"/>
                </a:ext>
              </a:extLst>
            </p:cNvPr>
            <p:cNvCxnSpPr>
              <a:cxnSpLocks/>
            </p:cNvCxnSpPr>
            <p:nvPr/>
          </p:nvCxnSpPr>
          <p:spPr>
            <a:xfrm flipV="1">
              <a:off x="6181716" y="0"/>
              <a:ext cx="3" cy="6858000"/>
            </a:xfrm>
            <a:prstGeom prst="line">
              <a:avLst/>
            </a:prstGeom>
            <a:ln>
              <a:gradFill>
                <a:gsLst>
                  <a:gs pos="0">
                    <a:schemeClr val="tx2">
                      <a:lumMod val="20000"/>
                      <a:lumOff val="80000"/>
                    </a:schemeClr>
                  </a:gs>
                  <a:gs pos="65000">
                    <a:schemeClr val="tx2">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2191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BDABE17-6AE4-411B-BB80-AD39C02F4FE6}"/>
              </a:ext>
            </a:extLst>
          </p:cNvPr>
          <p:cNvGrpSpPr/>
          <p:nvPr/>
        </p:nvGrpSpPr>
        <p:grpSpPr>
          <a:xfrm>
            <a:off x="2648679" y="2581841"/>
            <a:ext cx="8221944" cy="723007"/>
            <a:chOff x="2648679" y="2581841"/>
            <a:chExt cx="8221944" cy="723007"/>
          </a:xfrm>
        </p:grpSpPr>
        <p:cxnSp>
          <p:nvCxnSpPr>
            <p:cNvPr id="72" name="Connector: Curved 71">
              <a:extLst>
                <a:ext uri="{FF2B5EF4-FFF2-40B4-BE49-F238E27FC236}">
                  <a16:creationId xmlns:a16="http://schemas.microsoft.com/office/drawing/2014/main" id="{CC4D8574-2405-4765-9F98-726096B3B54C}"/>
                </a:ext>
              </a:extLst>
            </p:cNvPr>
            <p:cNvCxnSpPr>
              <a:cxnSpLocks/>
              <a:stCxn id="67" idx="2"/>
              <a:endCxn id="8" idx="0"/>
            </p:cNvCxnSpPr>
            <p:nvPr/>
          </p:nvCxnSpPr>
          <p:spPr>
            <a:xfrm rot="5400000">
              <a:off x="4466237" y="764283"/>
              <a:ext cx="723007" cy="4358124"/>
            </a:xfrm>
            <a:prstGeom prst="curvedConnector3">
              <a:avLst>
                <a:gd name="adj1" fmla="val 38407"/>
              </a:avLst>
            </a:prstGeom>
            <a:ln w="25400">
              <a:solidFill>
                <a:srgbClr val="DEF0FF"/>
              </a:solidFill>
            </a:ln>
          </p:spPr>
          <p:style>
            <a:lnRef idx="1">
              <a:schemeClr val="accent1"/>
            </a:lnRef>
            <a:fillRef idx="0">
              <a:schemeClr val="accent1"/>
            </a:fillRef>
            <a:effectRef idx="0">
              <a:schemeClr val="accent1"/>
            </a:effectRef>
            <a:fontRef idx="minor">
              <a:schemeClr val="tx1"/>
            </a:fontRef>
          </p:style>
        </p:cxnSp>
        <p:cxnSp>
          <p:nvCxnSpPr>
            <p:cNvPr id="75" name="Connector: Curved 74">
              <a:extLst>
                <a:ext uri="{FF2B5EF4-FFF2-40B4-BE49-F238E27FC236}">
                  <a16:creationId xmlns:a16="http://schemas.microsoft.com/office/drawing/2014/main" id="{B987E444-A1C1-4ADC-9C79-3EED4EAF34EB}"/>
                </a:ext>
              </a:extLst>
            </p:cNvPr>
            <p:cNvCxnSpPr>
              <a:cxnSpLocks/>
              <a:stCxn id="67" idx="2"/>
              <a:endCxn id="31" idx="0"/>
            </p:cNvCxnSpPr>
            <p:nvPr/>
          </p:nvCxnSpPr>
          <p:spPr>
            <a:xfrm rot="5400000">
              <a:off x="5679345" y="1977391"/>
              <a:ext cx="723007" cy="1931908"/>
            </a:xfrm>
            <a:prstGeom prst="curvedConnector3">
              <a:avLst>
                <a:gd name="adj1" fmla="val 50000"/>
              </a:avLst>
            </a:prstGeom>
            <a:ln w="25400">
              <a:solidFill>
                <a:srgbClr val="DEF0FF"/>
              </a:solidFill>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07238F41-E5A7-4773-830E-CDEAEA9BBEF7}"/>
                </a:ext>
              </a:extLst>
            </p:cNvPr>
            <p:cNvCxnSpPr>
              <a:cxnSpLocks/>
              <a:stCxn id="67" idx="2"/>
              <a:endCxn id="34" idx="0"/>
            </p:cNvCxnSpPr>
            <p:nvPr/>
          </p:nvCxnSpPr>
          <p:spPr>
            <a:xfrm rot="16200000" flipH="1">
              <a:off x="6645299" y="2943344"/>
              <a:ext cx="723007" cy="1"/>
            </a:xfrm>
            <a:prstGeom prst="curvedConnector3">
              <a:avLst>
                <a:gd name="adj1" fmla="val 50000"/>
              </a:avLst>
            </a:prstGeom>
            <a:ln w="25400">
              <a:solidFill>
                <a:srgbClr val="DEF0FF"/>
              </a:solidFill>
            </a:ln>
          </p:spPr>
          <p:style>
            <a:lnRef idx="1">
              <a:schemeClr val="accent1"/>
            </a:lnRef>
            <a:fillRef idx="0">
              <a:schemeClr val="accent1"/>
            </a:fillRef>
            <a:effectRef idx="0">
              <a:schemeClr val="accent1"/>
            </a:effectRef>
            <a:fontRef idx="minor">
              <a:schemeClr val="tx1"/>
            </a:fontRef>
          </p:style>
        </p:cxnSp>
        <p:cxnSp>
          <p:nvCxnSpPr>
            <p:cNvPr id="82" name="Connector: Curved 81">
              <a:extLst>
                <a:ext uri="{FF2B5EF4-FFF2-40B4-BE49-F238E27FC236}">
                  <a16:creationId xmlns:a16="http://schemas.microsoft.com/office/drawing/2014/main" id="{04B9109F-6E23-49EB-869C-161E48BD7B94}"/>
                </a:ext>
              </a:extLst>
            </p:cNvPr>
            <p:cNvCxnSpPr>
              <a:cxnSpLocks/>
              <a:stCxn id="67" idx="2"/>
              <a:endCxn id="37" idx="0"/>
            </p:cNvCxnSpPr>
            <p:nvPr/>
          </p:nvCxnSpPr>
          <p:spPr>
            <a:xfrm rot="16200000" flipH="1">
              <a:off x="7611254" y="1977389"/>
              <a:ext cx="723007" cy="1931911"/>
            </a:xfrm>
            <a:prstGeom prst="curvedConnector3">
              <a:avLst>
                <a:gd name="adj1" fmla="val 50000"/>
              </a:avLst>
            </a:prstGeom>
            <a:ln w="25400">
              <a:solidFill>
                <a:srgbClr val="DEF0FF"/>
              </a:solidFill>
            </a:ln>
          </p:spPr>
          <p:style>
            <a:lnRef idx="1">
              <a:schemeClr val="accent1"/>
            </a:lnRef>
            <a:fillRef idx="0">
              <a:schemeClr val="accent1"/>
            </a:fillRef>
            <a:effectRef idx="0">
              <a:schemeClr val="accent1"/>
            </a:effectRef>
            <a:fontRef idx="minor">
              <a:schemeClr val="tx1"/>
            </a:fontRef>
          </p:style>
        </p:cxnSp>
        <p:cxnSp>
          <p:nvCxnSpPr>
            <p:cNvPr id="85" name="Connector: Curved 84">
              <a:extLst>
                <a:ext uri="{FF2B5EF4-FFF2-40B4-BE49-F238E27FC236}">
                  <a16:creationId xmlns:a16="http://schemas.microsoft.com/office/drawing/2014/main" id="{84AAB6FD-106C-4871-9A00-510B025C45FE}"/>
                </a:ext>
              </a:extLst>
            </p:cNvPr>
            <p:cNvCxnSpPr>
              <a:cxnSpLocks/>
              <a:stCxn id="67" idx="2"/>
              <a:endCxn id="40" idx="0"/>
            </p:cNvCxnSpPr>
            <p:nvPr/>
          </p:nvCxnSpPr>
          <p:spPr>
            <a:xfrm rot="16200000" flipH="1">
              <a:off x="8577209" y="1011435"/>
              <a:ext cx="723007" cy="3863820"/>
            </a:xfrm>
            <a:prstGeom prst="curvedConnector3">
              <a:avLst>
                <a:gd name="adj1" fmla="val 35245"/>
              </a:avLst>
            </a:prstGeom>
            <a:ln w="25400">
              <a:solidFill>
                <a:srgbClr val="DEF0FF"/>
              </a:solidFill>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B60D961C-D2BD-44C0-8EB9-28B511C3B30C}"/>
              </a:ext>
            </a:extLst>
          </p:cNvPr>
          <p:cNvSpPr txBox="1"/>
          <p:nvPr/>
        </p:nvSpPr>
        <p:spPr>
          <a:xfrm>
            <a:off x="3942847" y="430091"/>
            <a:ext cx="4306307" cy="646331"/>
          </a:xfrm>
          <a:prstGeom prst="rect">
            <a:avLst/>
          </a:prstGeom>
          <a:noFill/>
        </p:spPr>
        <p:txBody>
          <a:bodyPr wrap="none" lIns="182880" tIns="91440" rIns="182880" bIns="91440" rtlCol="0" anchor="ctr" anchorCtr="0">
            <a:spAutoFit/>
          </a:bodyPr>
          <a:lstStyle/>
          <a:p>
            <a:pPr algn="ctr"/>
            <a:r>
              <a:rPr lang="en-US" sz="3000" b="1" dirty="0">
                <a:gradFill flip="none" rotWithShape="1">
                  <a:gsLst>
                    <a:gs pos="0">
                      <a:schemeClr val="tx2">
                        <a:lumMod val="60000"/>
                        <a:lumOff val="40000"/>
                      </a:schemeClr>
                    </a:gs>
                    <a:gs pos="100000">
                      <a:schemeClr val="tx2"/>
                    </a:gs>
                  </a:gsLst>
                  <a:lin ang="5400000" scaled="0"/>
                  <a:tileRect/>
                </a:gradFill>
                <a:latin typeface="Montserrat" panose="00000500000000000000" pitchFamily="50" charset="0"/>
              </a:rPr>
              <a:t>PRODUCT METRICS</a:t>
            </a:r>
          </a:p>
        </p:txBody>
      </p:sp>
      <p:sp>
        <p:nvSpPr>
          <p:cNvPr id="16" name="Rectangle: Rounded Corners 15">
            <a:extLst>
              <a:ext uri="{FF2B5EF4-FFF2-40B4-BE49-F238E27FC236}">
                <a16:creationId xmlns:a16="http://schemas.microsoft.com/office/drawing/2014/main" id="{7D2596FA-36BA-4A1F-BB64-8DF4BB79B413}"/>
              </a:ext>
            </a:extLst>
          </p:cNvPr>
          <p:cNvSpPr/>
          <p:nvPr/>
        </p:nvSpPr>
        <p:spPr>
          <a:xfrm>
            <a:off x="932400" y="5287497"/>
            <a:ext cx="1088780" cy="756165"/>
          </a:xfrm>
          <a:prstGeom prst="round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r>
              <a:rPr lang="en-US" sz="1000" dirty="0">
                <a:solidFill>
                  <a:schemeClr val="tx2"/>
                </a:solidFill>
                <a:latin typeface="Montserrat" panose="00000500000000000000" pitchFamily="50" charset="0"/>
              </a:rPr>
              <a:t>Retained</a:t>
            </a:r>
          </a:p>
        </p:txBody>
      </p:sp>
      <p:sp>
        <p:nvSpPr>
          <p:cNvPr id="17" name="Rectangle: Rounded Corners 16">
            <a:extLst>
              <a:ext uri="{FF2B5EF4-FFF2-40B4-BE49-F238E27FC236}">
                <a16:creationId xmlns:a16="http://schemas.microsoft.com/office/drawing/2014/main" id="{9CBC6526-A76A-48A5-96C0-30451640DBCC}"/>
              </a:ext>
            </a:extLst>
          </p:cNvPr>
          <p:cNvSpPr/>
          <p:nvPr/>
        </p:nvSpPr>
        <p:spPr>
          <a:xfrm>
            <a:off x="2097957" y="5287497"/>
            <a:ext cx="1088780" cy="756165"/>
          </a:xfrm>
          <a:prstGeom prst="round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r>
              <a:rPr lang="en-US" sz="1000" dirty="0">
                <a:solidFill>
                  <a:schemeClr val="tx2"/>
                </a:solidFill>
                <a:latin typeface="Montserrat" panose="00000500000000000000" pitchFamily="50" charset="0"/>
              </a:rPr>
              <a:t>Reactivated</a:t>
            </a:r>
          </a:p>
        </p:txBody>
      </p:sp>
      <p:sp>
        <p:nvSpPr>
          <p:cNvPr id="18" name="Rectangle: Rounded Corners 17">
            <a:extLst>
              <a:ext uri="{FF2B5EF4-FFF2-40B4-BE49-F238E27FC236}">
                <a16:creationId xmlns:a16="http://schemas.microsoft.com/office/drawing/2014/main" id="{3AB27356-64DD-44A1-93AD-E8D3F2FA7749}"/>
              </a:ext>
            </a:extLst>
          </p:cNvPr>
          <p:cNvSpPr/>
          <p:nvPr/>
        </p:nvSpPr>
        <p:spPr>
          <a:xfrm>
            <a:off x="3263514" y="5287497"/>
            <a:ext cx="1088780" cy="756165"/>
          </a:xfrm>
          <a:prstGeom prst="round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r>
              <a:rPr lang="en-US" sz="1000" dirty="0">
                <a:solidFill>
                  <a:schemeClr val="tx2"/>
                </a:solidFill>
                <a:latin typeface="Montserrat" panose="00000500000000000000" pitchFamily="50" charset="0"/>
              </a:rPr>
              <a:t>New</a:t>
            </a:r>
          </a:p>
        </p:txBody>
      </p:sp>
      <p:sp>
        <p:nvSpPr>
          <p:cNvPr id="19" name="Rectangle: Rounded Corners 18">
            <a:extLst>
              <a:ext uri="{FF2B5EF4-FFF2-40B4-BE49-F238E27FC236}">
                <a16:creationId xmlns:a16="http://schemas.microsoft.com/office/drawing/2014/main" id="{B774B846-53D9-4A57-AB21-1C2ABC0C775E}"/>
              </a:ext>
            </a:extLst>
          </p:cNvPr>
          <p:cNvSpPr/>
          <p:nvPr/>
        </p:nvSpPr>
        <p:spPr>
          <a:xfrm>
            <a:off x="4530504" y="5287497"/>
            <a:ext cx="1088780" cy="756165"/>
          </a:xfrm>
          <a:prstGeom prst="round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r>
              <a:rPr lang="en-US" sz="1000" dirty="0">
                <a:solidFill>
                  <a:schemeClr val="tx2"/>
                </a:solidFill>
                <a:latin typeface="Montserrat" panose="00000500000000000000" pitchFamily="50" charset="0"/>
              </a:rPr>
              <a:t>Time to subscribe</a:t>
            </a:r>
          </a:p>
        </p:txBody>
      </p:sp>
      <p:sp>
        <p:nvSpPr>
          <p:cNvPr id="20" name="Rectangle: Rounded Corners 19">
            <a:extLst>
              <a:ext uri="{FF2B5EF4-FFF2-40B4-BE49-F238E27FC236}">
                <a16:creationId xmlns:a16="http://schemas.microsoft.com/office/drawing/2014/main" id="{D8B317C1-7DF0-40A9-87B3-237E3DAC2F63}"/>
              </a:ext>
            </a:extLst>
          </p:cNvPr>
          <p:cNvSpPr/>
          <p:nvPr/>
        </p:nvSpPr>
        <p:spPr>
          <a:xfrm>
            <a:off x="5879635" y="5287497"/>
            <a:ext cx="1088780" cy="963625"/>
          </a:xfrm>
          <a:prstGeom prst="round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320040" rtlCol="0" anchor="ctr"/>
          <a:lstStyle/>
          <a:p>
            <a:pPr algn="ctr">
              <a:lnSpc>
                <a:spcPts val="1500"/>
              </a:lnSpc>
            </a:pPr>
            <a:r>
              <a:rPr lang="en-US" sz="1000" dirty="0">
                <a:solidFill>
                  <a:schemeClr val="tx2"/>
                </a:solidFill>
                <a:latin typeface="Montserrat" panose="00000500000000000000" pitchFamily="50" charset="0"/>
              </a:rPr>
              <a:t>Video Starts / WAS</a:t>
            </a:r>
          </a:p>
        </p:txBody>
      </p:sp>
      <p:sp>
        <p:nvSpPr>
          <p:cNvPr id="23" name="Rectangle: Rounded Corners 22">
            <a:extLst>
              <a:ext uri="{FF2B5EF4-FFF2-40B4-BE49-F238E27FC236}">
                <a16:creationId xmlns:a16="http://schemas.microsoft.com/office/drawing/2014/main" id="{0E8480B2-CA89-49D5-BC05-FFA7BBF303E7}"/>
              </a:ext>
            </a:extLst>
          </p:cNvPr>
          <p:cNvSpPr/>
          <p:nvPr/>
        </p:nvSpPr>
        <p:spPr>
          <a:xfrm>
            <a:off x="7045191" y="5287497"/>
            <a:ext cx="1088780" cy="963625"/>
          </a:xfrm>
          <a:prstGeom prst="round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320040" rtlCol="0" anchor="ctr"/>
          <a:lstStyle/>
          <a:p>
            <a:pPr algn="ctr">
              <a:lnSpc>
                <a:spcPts val="1500"/>
              </a:lnSpc>
            </a:pPr>
            <a:r>
              <a:rPr lang="en-US" sz="1000" dirty="0">
                <a:solidFill>
                  <a:schemeClr val="tx2"/>
                </a:solidFill>
                <a:latin typeface="Montserrat" panose="00000500000000000000" pitchFamily="50" charset="0"/>
              </a:rPr>
              <a:t>Complete / Start</a:t>
            </a:r>
          </a:p>
        </p:txBody>
      </p:sp>
      <p:sp>
        <p:nvSpPr>
          <p:cNvPr id="24" name="Rectangle: Rounded Corners 23">
            <a:extLst>
              <a:ext uri="{FF2B5EF4-FFF2-40B4-BE49-F238E27FC236}">
                <a16:creationId xmlns:a16="http://schemas.microsoft.com/office/drawing/2014/main" id="{51741E9D-BFCB-4AF4-B0AC-BE929C266AB1}"/>
              </a:ext>
            </a:extLst>
          </p:cNvPr>
          <p:cNvSpPr/>
          <p:nvPr/>
        </p:nvSpPr>
        <p:spPr>
          <a:xfrm>
            <a:off x="8394323" y="5287497"/>
            <a:ext cx="1088780" cy="963625"/>
          </a:xfrm>
          <a:prstGeom prst="round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320040" rtlCol="0" anchor="ctr"/>
          <a:lstStyle/>
          <a:p>
            <a:pPr algn="ctr">
              <a:lnSpc>
                <a:spcPts val="1500"/>
              </a:lnSpc>
            </a:pPr>
            <a:r>
              <a:rPr lang="en-US" sz="1000" dirty="0">
                <a:solidFill>
                  <a:schemeClr val="tx2"/>
                </a:solidFill>
                <a:latin typeface="Montserrat" panose="00000500000000000000" pitchFamily="50" charset="0"/>
              </a:rPr>
              <a:t>Same show retention</a:t>
            </a:r>
          </a:p>
        </p:txBody>
      </p:sp>
      <p:sp>
        <p:nvSpPr>
          <p:cNvPr id="42" name="Rectangle: Rounded Corners 41">
            <a:extLst>
              <a:ext uri="{FF2B5EF4-FFF2-40B4-BE49-F238E27FC236}">
                <a16:creationId xmlns:a16="http://schemas.microsoft.com/office/drawing/2014/main" id="{ED477B71-ED99-4576-8412-2F3EB4997122}"/>
              </a:ext>
            </a:extLst>
          </p:cNvPr>
          <p:cNvSpPr/>
          <p:nvPr/>
        </p:nvSpPr>
        <p:spPr>
          <a:xfrm>
            <a:off x="5944723" y="5350151"/>
            <a:ext cx="958604" cy="297721"/>
          </a:xfrm>
          <a:prstGeom prst="roundRect">
            <a:avLst>
              <a:gd name="adj" fmla="val 50000"/>
            </a:avLst>
          </a:prstGeom>
          <a:solidFill>
            <a:schemeClr val="bg1"/>
          </a:solidFill>
          <a:ln>
            <a:noFill/>
          </a:ln>
          <a:effectLst>
            <a:outerShdw blurRad="38100" dist="38100" dir="2700000" sx="97000" sy="97000" algn="tl" rotWithShape="0">
              <a:schemeClr val="tx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18288" rtlCol="0" anchor="ctr"/>
          <a:lstStyle/>
          <a:p>
            <a:pPr algn="ctr"/>
            <a:r>
              <a:rPr lang="en-US" sz="1000" b="1" dirty="0">
                <a:solidFill>
                  <a:schemeClr val="accent3"/>
                </a:solidFill>
                <a:latin typeface="Montserrat" panose="00000500000000000000" pitchFamily="50" charset="0"/>
              </a:rPr>
              <a:t>Product</a:t>
            </a:r>
          </a:p>
        </p:txBody>
      </p:sp>
      <p:sp>
        <p:nvSpPr>
          <p:cNvPr id="43" name="Rectangle: Rounded Corners 42">
            <a:extLst>
              <a:ext uri="{FF2B5EF4-FFF2-40B4-BE49-F238E27FC236}">
                <a16:creationId xmlns:a16="http://schemas.microsoft.com/office/drawing/2014/main" id="{C2BADA54-A57F-4334-9414-4352D3CA2966}"/>
              </a:ext>
            </a:extLst>
          </p:cNvPr>
          <p:cNvSpPr/>
          <p:nvPr/>
        </p:nvSpPr>
        <p:spPr>
          <a:xfrm>
            <a:off x="7110279" y="5350151"/>
            <a:ext cx="958604" cy="297721"/>
          </a:xfrm>
          <a:prstGeom prst="roundRect">
            <a:avLst>
              <a:gd name="adj" fmla="val 50000"/>
            </a:avLst>
          </a:prstGeom>
          <a:solidFill>
            <a:schemeClr val="bg1"/>
          </a:solidFill>
          <a:ln>
            <a:noFill/>
          </a:ln>
          <a:effectLst>
            <a:outerShdw blurRad="38100" dist="38100" dir="2700000" sx="97000" sy="97000" algn="tl" rotWithShape="0">
              <a:schemeClr val="tx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18288" rtlCol="0" anchor="ctr"/>
          <a:lstStyle/>
          <a:p>
            <a:pPr algn="ctr"/>
            <a:r>
              <a:rPr lang="en-US" sz="1000" b="1" dirty="0">
                <a:solidFill>
                  <a:schemeClr val="accent3"/>
                </a:solidFill>
                <a:latin typeface="Montserrat" panose="00000500000000000000" pitchFamily="50" charset="0"/>
              </a:rPr>
              <a:t>Content</a:t>
            </a:r>
          </a:p>
        </p:txBody>
      </p:sp>
      <p:sp>
        <p:nvSpPr>
          <p:cNvPr id="44" name="Rectangle: Rounded Corners 43">
            <a:extLst>
              <a:ext uri="{FF2B5EF4-FFF2-40B4-BE49-F238E27FC236}">
                <a16:creationId xmlns:a16="http://schemas.microsoft.com/office/drawing/2014/main" id="{156B013E-B5A2-4496-88AC-BB331ADDD653}"/>
              </a:ext>
            </a:extLst>
          </p:cNvPr>
          <p:cNvSpPr/>
          <p:nvPr/>
        </p:nvSpPr>
        <p:spPr>
          <a:xfrm>
            <a:off x="8454724" y="5350151"/>
            <a:ext cx="958604" cy="297721"/>
          </a:xfrm>
          <a:prstGeom prst="roundRect">
            <a:avLst>
              <a:gd name="adj" fmla="val 50000"/>
            </a:avLst>
          </a:prstGeom>
          <a:solidFill>
            <a:schemeClr val="bg1"/>
          </a:solidFill>
          <a:ln>
            <a:noFill/>
          </a:ln>
          <a:effectLst>
            <a:outerShdw blurRad="38100" dist="38100" dir="2700000" sx="97000" sy="97000" algn="tl" rotWithShape="0">
              <a:schemeClr val="tx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18288" rtlCol="0" anchor="ctr"/>
          <a:lstStyle/>
          <a:p>
            <a:pPr algn="ctr"/>
            <a:r>
              <a:rPr lang="en-US" sz="1000" b="1" dirty="0">
                <a:solidFill>
                  <a:schemeClr val="accent3"/>
                </a:solidFill>
                <a:latin typeface="Montserrat" panose="00000500000000000000" pitchFamily="50" charset="0"/>
              </a:rPr>
              <a:t>Content</a:t>
            </a:r>
          </a:p>
        </p:txBody>
      </p:sp>
      <p:grpSp>
        <p:nvGrpSpPr>
          <p:cNvPr id="3" name="Group 2">
            <a:extLst>
              <a:ext uri="{FF2B5EF4-FFF2-40B4-BE49-F238E27FC236}">
                <a16:creationId xmlns:a16="http://schemas.microsoft.com/office/drawing/2014/main" id="{A283F079-6AFA-4058-9C01-3C7909C1D76D}"/>
              </a:ext>
            </a:extLst>
          </p:cNvPr>
          <p:cNvGrpSpPr/>
          <p:nvPr/>
        </p:nvGrpSpPr>
        <p:grpSpPr>
          <a:xfrm>
            <a:off x="1476790" y="4564489"/>
            <a:ext cx="2331114" cy="723009"/>
            <a:chOff x="1476790" y="4564489"/>
            <a:chExt cx="2331114" cy="723009"/>
          </a:xfrm>
        </p:grpSpPr>
        <p:cxnSp>
          <p:nvCxnSpPr>
            <p:cNvPr id="45" name="Connector: Curved 44">
              <a:extLst>
                <a:ext uri="{FF2B5EF4-FFF2-40B4-BE49-F238E27FC236}">
                  <a16:creationId xmlns:a16="http://schemas.microsoft.com/office/drawing/2014/main" id="{DB2448CF-15AC-405C-99D5-7C17F024802F}"/>
                </a:ext>
              </a:extLst>
            </p:cNvPr>
            <p:cNvCxnSpPr>
              <a:stCxn id="8" idx="2"/>
              <a:endCxn id="16" idx="0"/>
            </p:cNvCxnSpPr>
            <p:nvPr/>
          </p:nvCxnSpPr>
          <p:spPr>
            <a:xfrm rot="5400000">
              <a:off x="1701230" y="4340049"/>
              <a:ext cx="723008" cy="1171888"/>
            </a:xfrm>
            <a:prstGeom prst="curvedConnector3">
              <a:avLst/>
            </a:prstGeom>
            <a:ln w="25400">
              <a:solidFill>
                <a:srgbClr val="DEF0FF"/>
              </a:solidFill>
            </a:ln>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C2B0C505-0691-4CAE-8BEE-312D6574DD18}"/>
                </a:ext>
              </a:extLst>
            </p:cNvPr>
            <p:cNvCxnSpPr>
              <a:cxnSpLocks/>
              <a:stCxn id="8" idx="2"/>
              <a:endCxn id="17" idx="0"/>
            </p:cNvCxnSpPr>
            <p:nvPr/>
          </p:nvCxnSpPr>
          <p:spPr>
            <a:xfrm rot="5400000">
              <a:off x="2284009" y="4922828"/>
              <a:ext cx="723008" cy="6331"/>
            </a:xfrm>
            <a:prstGeom prst="curvedConnector3">
              <a:avLst/>
            </a:prstGeom>
            <a:ln w="25400">
              <a:solidFill>
                <a:srgbClr val="DEF0FF"/>
              </a:solidFill>
            </a:ln>
          </p:spPr>
          <p:style>
            <a:lnRef idx="1">
              <a:schemeClr val="accent1"/>
            </a:lnRef>
            <a:fillRef idx="0">
              <a:schemeClr val="accent1"/>
            </a:fillRef>
            <a:effectRef idx="0">
              <a:schemeClr val="accent1"/>
            </a:effectRef>
            <a:fontRef idx="minor">
              <a:schemeClr val="tx1"/>
            </a:fontRef>
          </p:style>
        </p:cxnSp>
        <p:cxnSp>
          <p:nvCxnSpPr>
            <p:cNvPr id="50" name="Connector: Curved 49">
              <a:extLst>
                <a:ext uri="{FF2B5EF4-FFF2-40B4-BE49-F238E27FC236}">
                  <a16:creationId xmlns:a16="http://schemas.microsoft.com/office/drawing/2014/main" id="{695E8EA3-079A-4E0B-BFBF-1D3D934C2D89}"/>
                </a:ext>
              </a:extLst>
            </p:cNvPr>
            <p:cNvCxnSpPr>
              <a:cxnSpLocks/>
              <a:stCxn id="8" idx="2"/>
              <a:endCxn id="18" idx="0"/>
            </p:cNvCxnSpPr>
            <p:nvPr/>
          </p:nvCxnSpPr>
          <p:spPr>
            <a:xfrm rot="16200000" flipH="1">
              <a:off x="2866787" y="4346380"/>
              <a:ext cx="723008" cy="1159226"/>
            </a:xfrm>
            <a:prstGeom prst="curvedConnector3">
              <a:avLst/>
            </a:prstGeom>
            <a:ln w="25400">
              <a:solidFill>
                <a:srgbClr val="DEF0FF"/>
              </a:solidFill>
            </a:ln>
          </p:spPr>
          <p:style>
            <a:lnRef idx="1">
              <a:schemeClr val="accent1"/>
            </a:lnRef>
            <a:fillRef idx="0">
              <a:schemeClr val="accent1"/>
            </a:fillRef>
            <a:effectRef idx="0">
              <a:schemeClr val="accent1"/>
            </a:effectRef>
            <a:fontRef idx="minor">
              <a:schemeClr val="tx1"/>
            </a:fontRef>
          </p:style>
        </p:cxnSp>
      </p:grpSp>
      <p:cxnSp>
        <p:nvCxnSpPr>
          <p:cNvPr id="53" name="Connector: Curved 52">
            <a:extLst>
              <a:ext uri="{FF2B5EF4-FFF2-40B4-BE49-F238E27FC236}">
                <a16:creationId xmlns:a16="http://schemas.microsoft.com/office/drawing/2014/main" id="{6C06E4D9-379B-4B95-A2D8-8AF535AA7BA3}"/>
              </a:ext>
            </a:extLst>
          </p:cNvPr>
          <p:cNvCxnSpPr>
            <a:cxnSpLocks/>
            <a:stCxn id="31" idx="2"/>
            <a:endCxn id="19" idx="0"/>
          </p:cNvCxnSpPr>
          <p:nvPr/>
        </p:nvCxnSpPr>
        <p:spPr>
          <a:xfrm rot="5400000">
            <a:off x="4713390" y="4925993"/>
            <a:ext cx="723008" cy="12700"/>
          </a:xfrm>
          <a:prstGeom prst="curvedConnector3">
            <a:avLst>
              <a:gd name="adj1" fmla="val 50000"/>
            </a:avLst>
          </a:prstGeom>
          <a:ln w="25400">
            <a:solidFill>
              <a:srgbClr val="DEF0FF"/>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14E9E778-4DEE-4DDB-A0E5-CF4BB66AB0C7}"/>
              </a:ext>
            </a:extLst>
          </p:cNvPr>
          <p:cNvGrpSpPr/>
          <p:nvPr/>
        </p:nvGrpSpPr>
        <p:grpSpPr>
          <a:xfrm>
            <a:off x="6424025" y="4564489"/>
            <a:ext cx="1165556" cy="723008"/>
            <a:chOff x="6424025" y="4564489"/>
            <a:chExt cx="1165556" cy="723008"/>
          </a:xfrm>
        </p:grpSpPr>
        <p:cxnSp>
          <p:nvCxnSpPr>
            <p:cNvPr id="56" name="Connector: Curved 55">
              <a:extLst>
                <a:ext uri="{FF2B5EF4-FFF2-40B4-BE49-F238E27FC236}">
                  <a16:creationId xmlns:a16="http://schemas.microsoft.com/office/drawing/2014/main" id="{3C738CEB-04A3-42BF-AA79-86BA45727CB5}"/>
                </a:ext>
              </a:extLst>
            </p:cNvPr>
            <p:cNvCxnSpPr>
              <a:cxnSpLocks/>
              <a:stCxn id="34" idx="2"/>
              <a:endCxn id="20" idx="0"/>
            </p:cNvCxnSpPr>
            <p:nvPr/>
          </p:nvCxnSpPr>
          <p:spPr>
            <a:xfrm rot="5400000">
              <a:off x="6353910" y="4634604"/>
              <a:ext cx="723008" cy="582778"/>
            </a:xfrm>
            <a:prstGeom prst="curvedConnector3">
              <a:avLst>
                <a:gd name="adj1" fmla="val 50000"/>
              </a:avLst>
            </a:prstGeom>
            <a:ln w="25400">
              <a:solidFill>
                <a:srgbClr val="DEF0FF"/>
              </a:solidFill>
            </a:ln>
          </p:spPr>
          <p:style>
            <a:lnRef idx="1">
              <a:schemeClr val="accent1"/>
            </a:lnRef>
            <a:fillRef idx="0">
              <a:schemeClr val="accent1"/>
            </a:fillRef>
            <a:effectRef idx="0">
              <a:schemeClr val="accent1"/>
            </a:effectRef>
            <a:fontRef idx="minor">
              <a:schemeClr val="tx1"/>
            </a:fontRef>
          </p:style>
        </p:cxnSp>
        <p:cxnSp>
          <p:nvCxnSpPr>
            <p:cNvPr id="59" name="Connector: Curved 58">
              <a:extLst>
                <a:ext uri="{FF2B5EF4-FFF2-40B4-BE49-F238E27FC236}">
                  <a16:creationId xmlns:a16="http://schemas.microsoft.com/office/drawing/2014/main" id="{C6F47492-1744-4B25-89A1-188DE8D2DACB}"/>
                </a:ext>
              </a:extLst>
            </p:cNvPr>
            <p:cNvCxnSpPr>
              <a:cxnSpLocks/>
              <a:stCxn id="34" idx="2"/>
              <a:endCxn id="23" idx="0"/>
            </p:cNvCxnSpPr>
            <p:nvPr/>
          </p:nvCxnSpPr>
          <p:spPr>
            <a:xfrm rot="16200000" flipH="1">
              <a:off x="6936688" y="4634604"/>
              <a:ext cx="723008" cy="582778"/>
            </a:xfrm>
            <a:prstGeom prst="curvedConnector3">
              <a:avLst>
                <a:gd name="adj1" fmla="val 50000"/>
              </a:avLst>
            </a:prstGeom>
            <a:ln w="25400">
              <a:solidFill>
                <a:srgbClr val="DEF0FF"/>
              </a:solidFill>
            </a:ln>
          </p:spPr>
          <p:style>
            <a:lnRef idx="1">
              <a:schemeClr val="accent1"/>
            </a:lnRef>
            <a:fillRef idx="0">
              <a:schemeClr val="accent1"/>
            </a:fillRef>
            <a:effectRef idx="0">
              <a:schemeClr val="accent1"/>
            </a:effectRef>
            <a:fontRef idx="minor">
              <a:schemeClr val="tx1"/>
            </a:fontRef>
          </p:style>
        </p:cxnSp>
      </p:grpSp>
      <p:cxnSp>
        <p:nvCxnSpPr>
          <p:cNvPr id="62" name="Connector: Curved 61">
            <a:extLst>
              <a:ext uri="{FF2B5EF4-FFF2-40B4-BE49-F238E27FC236}">
                <a16:creationId xmlns:a16="http://schemas.microsoft.com/office/drawing/2014/main" id="{705D2943-BAFD-45A1-9D70-D042478F5957}"/>
              </a:ext>
            </a:extLst>
          </p:cNvPr>
          <p:cNvCxnSpPr>
            <a:cxnSpLocks/>
            <a:stCxn id="37" idx="2"/>
            <a:endCxn id="24" idx="0"/>
          </p:cNvCxnSpPr>
          <p:nvPr/>
        </p:nvCxnSpPr>
        <p:spPr>
          <a:xfrm rot="5400000">
            <a:off x="8577209" y="4925993"/>
            <a:ext cx="723008" cy="12700"/>
          </a:xfrm>
          <a:prstGeom prst="curvedConnector3">
            <a:avLst>
              <a:gd name="adj1" fmla="val 50000"/>
            </a:avLst>
          </a:prstGeom>
          <a:ln w="25400">
            <a:solidFill>
              <a:srgbClr val="DEF0FF"/>
            </a:solidFill>
          </a:ln>
        </p:spPr>
        <p:style>
          <a:lnRef idx="1">
            <a:schemeClr val="accent1"/>
          </a:lnRef>
          <a:fillRef idx="0">
            <a:schemeClr val="accent1"/>
          </a:fillRef>
          <a:effectRef idx="0">
            <a:schemeClr val="accent1"/>
          </a:effectRef>
          <a:fontRef idx="minor">
            <a:schemeClr val="tx1"/>
          </a:fontRef>
        </p:style>
      </p:cxnSp>
      <p:sp>
        <p:nvSpPr>
          <p:cNvPr id="67" name="Rectangle: Rounded Corners 66">
            <a:extLst>
              <a:ext uri="{FF2B5EF4-FFF2-40B4-BE49-F238E27FC236}">
                <a16:creationId xmlns:a16="http://schemas.microsoft.com/office/drawing/2014/main" id="{6C4721A1-66E4-4146-B68F-52A888BA0112}"/>
              </a:ext>
            </a:extLst>
          </p:cNvPr>
          <p:cNvSpPr/>
          <p:nvPr/>
        </p:nvSpPr>
        <p:spPr>
          <a:xfrm>
            <a:off x="5773582" y="1477569"/>
            <a:ext cx="2466440" cy="1104273"/>
          </a:xfrm>
          <a:prstGeom prst="roundRect">
            <a:avLst>
              <a:gd name="adj" fmla="val 2320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lnSpc>
                <a:spcPts val="1600"/>
              </a:lnSpc>
            </a:pPr>
            <a:r>
              <a:rPr lang="en-US" sz="1000" dirty="0">
                <a:solidFill>
                  <a:schemeClr val="bg1"/>
                </a:solidFill>
                <a:latin typeface="Montserrat" panose="00000500000000000000" pitchFamily="50" charset="0"/>
              </a:rPr>
              <a:t>Weekly active subscribers (WAS)</a:t>
            </a:r>
          </a:p>
        </p:txBody>
      </p:sp>
      <p:sp>
        <p:nvSpPr>
          <p:cNvPr id="70" name="Rectangle: Rounded Corners 69">
            <a:extLst>
              <a:ext uri="{FF2B5EF4-FFF2-40B4-BE49-F238E27FC236}">
                <a16:creationId xmlns:a16="http://schemas.microsoft.com/office/drawing/2014/main" id="{00B0B772-0446-4287-A4C3-2FD9E436D762}"/>
              </a:ext>
            </a:extLst>
          </p:cNvPr>
          <p:cNvSpPr/>
          <p:nvPr/>
        </p:nvSpPr>
        <p:spPr>
          <a:xfrm>
            <a:off x="5879634" y="1580201"/>
            <a:ext cx="2254336" cy="358505"/>
          </a:xfrm>
          <a:prstGeom prst="roundRect">
            <a:avLst>
              <a:gd name="adj" fmla="val 50000"/>
            </a:avLst>
          </a:prstGeom>
          <a:solidFill>
            <a:schemeClr val="bg1"/>
          </a:solidFill>
          <a:ln>
            <a:noFill/>
          </a:ln>
          <a:effectLst>
            <a:outerShdw blurRad="38100" dist="38100" dir="2700000" sx="97000" sy="97000" algn="tl" rotWithShape="0">
              <a:schemeClr val="tx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18288" rtlCol="0" anchor="ctr"/>
          <a:lstStyle/>
          <a:p>
            <a:pPr algn="ctr"/>
            <a:r>
              <a:rPr lang="en-US" sz="1000" b="1" dirty="0">
                <a:solidFill>
                  <a:schemeClr val="accent2"/>
                </a:solidFill>
                <a:latin typeface="Montserrat" panose="00000500000000000000" pitchFamily="50" charset="0"/>
              </a:rPr>
              <a:t>Our Company</a:t>
            </a:r>
          </a:p>
        </p:txBody>
      </p:sp>
      <p:sp>
        <p:nvSpPr>
          <p:cNvPr id="8" name="Rectangle: Rounded Corners 7">
            <a:extLst>
              <a:ext uri="{FF2B5EF4-FFF2-40B4-BE49-F238E27FC236}">
                <a16:creationId xmlns:a16="http://schemas.microsoft.com/office/drawing/2014/main" id="{43AEF947-D35A-4A19-AC5D-65851B4A50F5}"/>
              </a:ext>
            </a:extLst>
          </p:cNvPr>
          <p:cNvSpPr/>
          <p:nvPr/>
        </p:nvSpPr>
        <p:spPr>
          <a:xfrm>
            <a:off x="1810278" y="3304849"/>
            <a:ext cx="1676800" cy="1259640"/>
          </a:xfrm>
          <a:prstGeom prst="roundRect">
            <a:avLst>
              <a:gd name="adj" fmla="val 15899"/>
            </a:avLst>
          </a:prstGeom>
          <a:solidFill>
            <a:schemeClr val="accent1">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lnSpc>
                <a:spcPts val="1600"/>
              </a:lnSpc>
            </a:pPr>
            <a:r>
              <a:rPr lang="en-US" sz="1000" dirty="0">
                <a:solidFill>
                  <a:schemeClr val="tx2"/>
                </a:solidFill>
                <a:latin typeface="Montserrat" panose="00000500000000000000" pitchFamily="50" charset="0"/>
              </a:rPr>
              <a:t>Subscribers</a:t>
            </a:r>
          </a:p>
        </p:txBody>
      </p:sp>
      <p:sp>
        <p:nvSpPr>
          <p:cNvPr id="10" name="Rectangle: Rounded Corners 9">
            <a:extLst>
              <a:ext uri="{FF2B5EF4-FFF2-40B4-BE49-F238E27FC236}">
                <a16:creationId xmlns:a16="http://schemas.microsoft.com/office/drawing/2014/main" id="{4F60FD9F-B2C7-4721-A48D-B437F144B5D9}"/>
              </a:ext>
            </a:extLst>
          </p:cNvPr>
          <p:cNvSpPr/>
          <p:nvPr/>
        </p:nvSpPr>
        <p:spPr>
          <a:xfrm>
            <a:off x="1889241" y="3381118"/>
            <a:ext cx="1518874" cy="358505"/>
          </a:xfrm>
          <a:prstGeom prst="roundRect">
            <a:avLst>
              <a:gd name="adj" fmla="val 50000"/>
            </a:avLst>
          </a:prstGeom>
          <a:solidFill>
            <a:schemeClr val="bg1"/>
          </a:solidFill>
          <a:ln>
            <a:noFill/>
          </a:ln>
          <a:effectLst>
            <a:outerShdw blurRad="38100" dist="38100" dir="2700000" sx="97000" sy="97000" algn="tl" rotWithShape="0">
              <a:schemeClr val="tx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18288" rtlCol="0" anchor="ctr"/>
          <a:lstStyle/>
          <a:p>
            <a:pPr algn="ctr"/>
            <a:r>
              <a:rPr lang="en-US" sz="1000" b="1" dirty="0">
                <a:solidFill>
                  <a:schemeClr val="accent2"/>
                </a:solidFill>
                <a:latin typeface="Montserrat" panose="00000500000000000000" pitchFamily="50" charset="0"/>
              </a:rPr>
              <a:t>Marketing</a:t>
            </a:r>
          </a:p>
        </p:txBody>
      </p:sp>
      <p:sp>
        <p:nvSpPr>
          <p:cNvPr id="31" name="Rectangle: Rounded Corners 30">
            <a:extLst>
              <a:ext uri="{FF2B5EF4-FFF2-40B4-BE49-F238E27FC236}">
                <a16:creationId xmlns:a16="http://schemas.microsoft.com/office/drawing/2014/main" id="{E92A2AF5-95D2-44A6-84DF-A56FBEED9917}"/>
              </a:ext>
            </a:extLst>
          </p:cNvPr>
          <p:cNvSpPr/>
          <p:nvPr/>
        </p:nvSpPr>
        <p:spPr>
          <a:xfrm>
            <a:off x="4236494" y="3304849"/>
            <a:ext cx="1676800" cy="1259640"/>
          </a:xfrm>
          <a:prstGeom prst="roundRect">
            <a:avLst>
              <a:gd name="adj" fmla="val 15899"/>
            </a:avLst>
          </a:prstGeom>
          <a:solidFill>
            <a:schemeClr val="accent1">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lnSpc>
                <a:spcPts val="1600"/>
              </a:lnSpc>
            </a:pPr>
            <a:r>
              <a:rPr lang="en-US" sz="1000" dirty="0">
                <a:solidFill>
                  <a:schemeClr val="tx2"/>
                </a:solidFill>
                <a:latin typeface="Montserrat" panose="00000500000000000000" pitchFamily="50" charset="0"/>
              </a:rPr>
              <a:t>Subscription in 7 days/ New users</a:t>
            </a:r>
          </a:p>
        </p:txBody>
      </p:sp>
      <p:sp>
        <p:nvSpPr>
          <p:cNvPr id="32" name="Rectangle: Rounded Corners 31">
            <a:extLst>
              <a:ext uri="{FF2B5EF4-FFF2-40B4-BE49-F238E27FC236}">
                <a16:creationId xmlns:a16="http://schemas.microsoft.com/office/drawing/2014/main" id="{226D9531-8EFE-4EEF-B94D-B8E7F1A16008}"/>
              </a:ext>
            </a:extLst>
          </p:cNvPr>
          <p:cNvSpPr/>
          <p:nvPr/>
        </p:nvSpPr>
        <p:spPr>
          <a:xfrm>
            <a:off x="4315457" y="3381118"/>
            <a:ext cx="1518874" cy="358505"/>
          </a:xfrm>
          <a:prstGeom prst="roundRect">
            <a:avLst>
              <a:gd name="adj" fmla="val 50000"/>
            </a:avLst>
          </a:prstGeom>
          <a:solidFill>
            <a:schemeClr val="bg1"/>
          </a:solidFill>
          <a:ln>
            <a:noFill/>
          </a:ln>
          <a:effectLst>
            <a:outerShdw blurRad="38100" dist="38100" dir="2700000" sx="97000" sy="97000" algn="tl" rotWithShape="0">
              <a:schemeClr val="tx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18288" rtlCol="0" anchor="ctr"/>
          <a:lstStyle/>
          <a:p>
            <a:pPr algn="ctr"/>
            <a:r>
              <a:rPr lang="en-US" sz="1000" b="1" dirty="0">
                <a:solidFill>
                  <a:schemeClr val="accent2"/>
                </a:solidFill>
                <a:latin typeface="Montserrat" panose="00000500000000000000" pitchFamily="50" charset="0"/>
              </a:rPr>
              <a:t>Marketing</a:t>
            </a:r>
          </a:p>
        </p:txBody>
      </p:sp>
      <p:sp>
        <p:nvSpPr>
          <p:cNvPr id="34" name="Rectangle: Rounded Corners 33">
            <a:extLst>
              <a:ext uri="{FF2B5EF4-FFF2-40B4-BE49-F238E27FC236}">
                <a16:creationId xmlns:a16="http://schemas.microsoft.com/office/drawing/2014/main" id="{39F2A852-BABB-4944-BA7C-DE3EDCF53B47}"/>
              </a:ext>
            </a:extLst>
          </p:cNvPr>
          <p:cNvSpPr/>
          <p:nvPr/>
        </p:nvSpPr>
        <p:spPr>
          <a:xfrm>
            <a:off x="6168403" y="3304849"/>
            <a:ext cx="1676800" cy="1259640"/>
          </a:xfrm>
          <a:prstGeom prst="roundRect">
            <a:avLst>
              <a:gd name="adj" fmla="val 15899"/>
            </a:avLst>
          </a:prstGeom>
          <a:solidFill>
            <a:schemeClr val="accent1">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lnSpc>
                <a:spcPts val="1600"/>
              </a:lnSpc>
            </a:pPr>
            <a:r>
              <a:rPr lang="en-US" sz="1000" dirty="0">
                <a:solidFill>
                  <a:schemeClr val="tx2"/>
                </a:solidFill>
                <a:latin typeface="Montserrat" panose="00000500000000000000" pitchFamily="50" charset="0"/>
              </a:rPr>
              <a:t>Minutes viewed/ WAS</a:t>
            </a:r>
          </a:p>
        </p:txBody>
      </p:sp>
      <p:sp>
        <p:nvSpPr>
          <p:cNvPr id="35" name="Rectangle: Rounded Corners 34">
            <a:extLst>
              <a:ext uri="{FF2B5EF4-FFF2-40B4-BE49-F238E27FC236}">
                <a16:creationId xmlns:a16="http://schemas.microsoft.com/office/drawing/2014/main" id="{DF5E8A56-B821-44CC-9635-DAE83046A325}"/>
              </a:ext>
            </a:extLst>
          </p:cNvPr>
          <p:cNvSpPr/>
          <p:nvPr/>
        </p:nvSpPr>
        <p:spPr>
          <a:xfrm>
            <a:off x="6247366" y="3381118"/>
            <a:ext cx="1518874" cy="358505"/>
          </a:xfrm>
          <a:prstGeom prst="roundRect">
            <a:avLst>
              <a:gd name="adj" fmla="val 50000"/>
            </a:avLst>
          </a:prstGeom>
          <a:solidFill>
            <a:schemeClr val="bg1"/>
          </a:solidFill>
          <a:ln>
            <a:noFill/>
          </a:ln>
          <a:effectLst>
            <a:outerShdw blurRad="38100" dist="38100" dir="2700000" sx="97000" sy="97000" algn="tl" rotWithShape="0">
              <a:schemeClr val="tx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18288" rtlCol="0" anchor="ctr"/>
          <a:lstStyle/>
          <a:p>
            <a:pPr algn="ctr"/>
            <a:r>
              <a:rPr lang="en-US" sz="1000" b="1" dirty="0">
                <a:solidFill>
                  <a:schemeClr val="accent2"/>
                </a:solidFill>
                <a:latin typeface="Montserrat" panose="00000500000000000000" pitchFamily="50" charset="0"/>
              </a:rPr>
              <a:t>Product &amp; Content</a:t>
            </a:r>
          </a:p>
        </p:txBody>
      </p:sp>
      <p:sp>
        <p:nvSpPr>
          <p:cNvPr id="37" name="Rectangle: Rounded Corners 36">
            <a:extLst>
              <a:ext uri="{FF2B5EF4-FFF2-40B4-BE49-F238E27FC236}">
                <a16:creationId xmlns:a16="http://schemas.microsoft.com/office/drawing/2014/main" id="{019047CE-25B6-4FEC-AC4D-B7664F47B443}"/>
              </a:ext>
            </a:extLst>
          </p:cNvPr>
          <p:cNvSpPr/>
          <p:nvPr/>
        </p:nvSpPr>
        <p:spPr>
          <a:xfrm>
            <a:off x="8100313" y="3304849"/>
            <a:ext cx="1676800" cy="1259640"/>
          </a:xfrm>
          <a:prstGeom prst="roundRect">
            <a:avLst>
              <a:gd name="adj" fmla="val 15899"/>
            </a:avLst>
          </a:prstGeom>
          <a:solidFill>
            <a:schemeClr val="accent1">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lnSpc>
                <a:spcPts val="1600"/>
              </a:lnSpc>
            </a:pPr>
            <a:r>
              <a:rPr lang="en-US" sz="1000" dirty="0">
                <a:solidFill>
                  <a:schemeClr val="tx2"/>
                </a:solidFill>
                <a:latin typeface="Montserrat" panose="00000500000000000000" pitchFamily="50" charset="0"/>
              </a:rPr>
              <a:t>1-week retention</a:t>
            </a:r>
          </a:p>
        </p:txBody>
      </p:sp>
      <p:sp>
        <p:nvSpPr>
          <p:cNvPr id="38" name="Rectangle: Rounded Corners 37">
            <a:extLst>
              <a:ext uri="{FF2B5EF4-FFF2-40B4-BE49-F238E27FC236}">
                <a16:creationId xmlns:a16="http://schemas.microsoft.com/office/drawing/2014/main" id="{610B9E01-77BB-433A-A1D0-CB7E4DE4DE5B}"/>
              </a:ext>
            </a:extLst>
          </p:cNvPr>
          <p:cNvSpPr/>
          <p:nvPr/>
        </p:nvSpPr>
        <p:spPr>
          <a:xfrm>
            <a:off x="8179276" y="3381118"/>
            <a:ext cx="1518874" cy="358505"/>
          </a:xfrm>
          <a:prstGeom prst="roundRect">
            <a:avLst>
              <a:gd name="adj" fmla="val 50000"/>
            </a:avLst>
          </a:prstGeom>
          <a:solidFill>
            <a:schemeClr val="bg1"/>
          </a:solidFill>
          <a:ln>
            <a:noFill/>
          </a:ln>
          <a:effectLst>
            <a:outerShdw blurRad="38100" dist="38100" dir="2700000" sx="97000" sy="97000" algn="tl" rotWithShape="0">
              <a:schemeClr val="tx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18288" rtlCol="0" anchor="ctr"/>
          <a:lstStyle/>
          <a:p>
            <a:pPr algn="ctr"/>
            <a:r>
              <a:rPr lang="en-US" sz="1000" b="1" dirty="0">
                <a:solidFill>
                  <a:schemeClr val="accent2"/>
                </a:solidFill>
                <a:latin typeface="Montserrat" panose="00000500000000000000" pitchFamily="50" charset="0"/>
              </a:rPr>
              <a:t>Product &amp; Marketing</a:t>
            </a:r>
          </a:p>
        </p:txBody>
      </p:sp>
      <p:sp>
        <p:nvSpPr>
          <p:cNvPr id="40" name="Rectangle: Rounded Corners 39">
            <a:extLst>
              <a:ext uri="{FF2B5EF4-FFF2-40B4-BE49-F238E27FC236}">
                <a16:creationId xmlns:a16="http://schemas.microsoft.com/office/drawing/2014/main" id="{DE8D434C-E4A3-431C-A9EC-E19CA62EFFA6}"/>
              </a:ext>
            </a:extLst>
          </p:cNvPr>
          <p:cNvSpPr/>
          <p:nvPr/>
        </p:nvSpPr>
        <p:spPr>
          <a:xfrm>
            <a:off x="10032222" y="3304849"/>
            <a:ext cx="1676800" cy="1259640"/>
          </a:xfrm>
          <a:prstGeom prst="roundRect">
            <a:avLst>
              <a:gd name="adj" fmla="val 15899"/>
            </a:avLst>
          </a:prstGeom>
          <a:solidFill>
            <a:schemeClr val="accent1">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lnSpc>
                <a:spcPts val="1600"/>
              </a:lnSpc>
            </a:pPr>
            <a:r>
              <a:rPr lang="en-US" sz="1000" dirty="0">
                <a:solidFill>
                  <a:schemeClr val="tx2"/>
                </a:solidFill>
                <a:latin typeface="Montserrat" panose="00000500000000000000" pitchFamily="50" charset="0"/>
              </a:rPr>
              <a:t>Avg. revenue / Subscriber</a:t>
            </a:r>
          </a:p>
        </p:txBody>
      </p:sp>
      <p:sp>
        <p:nvSpPr>
          <p:cNvPr id="41" name="Rectangle: Rounded Corners 40">
            <a:extLst>
              <a:ext uri="{FF2B5EF4-FFF2-40B4-BE49-F238E27FC236}">
                <a16:creationId xmlns:a16="http://schemas.microsoft.com/office/drawing/2014/main" id="{5CDF3B19-759E-451F-B326-4E7C56B3895D}"/>
              </a:ext>
            </a:extLst>
          </p:cNvPr>
          <p:cNvSpPr/>
          <p:nvPr/>
        </p:nvSpPr>
        <p:spPr>
          <a:xfrm>
            <a:off x="10111185" y="3381118"/>
            <a:ext cx="1518874" cy="358505"/>
          </a:xfrm>
          <a:prstGeom prst="roundRect">
            <a:avLst>
              <a:gd name="adj" fmla="val 50000"/>
            </a:avLst>
          </a:prstGeom>
          <a:solidFill>
            <a:schemeClr val="bg1"/>
          </a:solidFill>
          <a:ln>
            <a:noFill/>
          </a:ln>
          <a:effectLst>
            <a:outerShdw blurRad="38100" dist="38100" dir="2700000" sx="97000" sy="97000" algn="tl" rotWithShape="0">
              <a:schemeClr val="tx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18288" rtlCol="0" anchor="ctr"/>
          <a:lstStyle/>
          <a:p>
            <a:pPr algn="ctr"/>
            <a:r>
              <a:rPr lang="en-US" sz="1000" b="1" dirty="0">
                <a:solidFill>
                  <a:schemeClr val="accent2"/>
                </a:solidFill>
                <a:latin typeface="Montserrat" panose="00000500000000000000" pitchFamily="50" charset="0"/>
              </a:rPr>
              <a:t>Marketing</a:t>
            </a:r>
          </a:p>
        </p:txBody>
      </p:sp>
      <p:sp>
        <p:nvSpPr>
          <p:cNvPr id="3091" name="TextBox 3090">
            <a:extLst>
              <a:ext uri="{FF2B5EF4-FFF2-40B4-BE49-F238E27FC236}">
                <a16:creationId xmlns:a16="http://schemas.microsoft.com/office/drawing/2014/main" id="{CB91834B-ACA3-494F-B280-698E3F68A667}"/>
              </a:ext>
            </a:extLst>
          </p:cNvPr>
          <p:cNvSpPr txBox="1"/>
          <p:nvPr/>
        </p:nvSpPr>
        <p:spPr>
          <a:xfrm rot="16200000">
            <a:off x="252168" y="5547125"/>
            <a:ext cx="973344" cy="246221"/>
          </a:xfrm>
          <a:prstGeom prst="rect">
            <a:avLst/>
          </a:prstGeom>
          <a:noFill/>
        </p:spPr>
        <p:txBody>
          <a:bodyPr wrap="none" rtlCol="0">
            <a:spAutoFit/>
          </a:bodyPr>
          <a:lstStyle/>
          <a:p>
            <a:pPr algn="ctr"/>
            <a:r>
              <a:rPr lang="en-US" sz="1000" b="1" dirty="0">
                <a:solidFill>
                  <a:schemeClr val="tx2">
                    <a:lumMod val="40000"/>
                    <a:lumOff val="60000"/>
                  </a:schemeClr>
                </a:solidFill>
                <a:latin typeface="Montserrat" panose="00000500000000000000" pitchFamily="50" charset="0"/>
              </a:rPr>
              <a:t>L2 METRICS</a:t>
            </a:r>
          </a:p>
        </p:txBody>
      </p:sp>
      <p:sp>
        <p:nvSpPr>
          <p:cNvPr id="91" name="TextBox 90">
            <a:extLst>
              <a:ext uri="{FF2B5EF4-FFF2-40B4-BE49-F238E27FC236}">
                <a16:creationId xmlns:a16="http://schemas.microsoft.com/office/drawing/2014/main" id="{84967A0C-1CD8-4DC8-9C74-20AB045400FE}"/>
              </a:ext>
            </a:extLst>
          </p:cNvPr>
          <p:cNvSpPr txBox="1"/>
          <p:nvPr/>
        </p:nvSpPr>
        <p:spPr>
          <a:xfrm rot="16200000">
            <a:off x="1147230" y="3811558"/>
            <a:ext cx="947696" cy="246221"/>
          </a:xfrm>
          <a:prstGeom prst="rect">
            <a:avLst/>
          </a:prstGeom>
          <a:noFill/>
        </p:spPr>
        <p:txBody>
          <a:bodyPr wrap="none" rtlCol="0">
            <a:spAutoFit/>
          </a:bodyPr>
          <a:lstStyle/>
          <a:p>
            <a:pPr algn="ctr"/>
            <a:r>
              <a:rPr lang="en-US" sz="1000" b="1" dirty="0">
                <a:solidFill>
                  <a:schemeClr val="tx2">
                    <a:lumMod val="40000"/>
                    <a:lumOff val="60000"/>
                  </a:schemeClr>
                </a:solidFill>
                <a:latin typeface="Montserrat" panose="00000500000000000000" pitchFamily="50" charset="0"/>
              </a:rPr>
              <a:t>L1 METRICS</a:t>
            </a:r>
          </a:p>
        </p:txBody>
      </p:sp>
      <p:sp>
        <p:nvSpPr>
          <p:cNvPr id="92" name="TextBox 91">
            <a:extLst>
              <a:ext uri="{FF2B5EF4-FFF2-40B4-BE49-F238E27FC236}">
                <a16:creationId xmlns:a16="http://schemas.microsoft.com/office/drawing/2014/main" id="{C2FF1507-9180-449C-B34B-A075E71828D9}"/>
              </a:ext>
            </a:extLst>
          </p:cNvPr>
          <p:cNvSpPr txBox="1"/>
          <p:nvPr/>
        </p:nvSpPr>
        <p:spPr>
          <a:xfrm rot="16200000">
            <a:off x="4843581" y="1906595"/>
            <a:ext cx="1207382" cy="246221"/>
          </a:xfrm>
          <a:prstGeom prst="rect">
            <a:avLst/>
          </a:prstGeom>
          <a:noFill/>
        </p:spPr>
        <p:txBody>
          <a:bodyPr wrap="none" rtlCol="0">
            <a:spAutoFit/>
          </a:bodyPr>
          <a:lstStyle/>
          <a:p>
            <a:pPr algn="ctr"/>
            <a:r>
              <a:rPr lang="en-US" sz="1000" b="1" dirty="0">
                <a:solidFill>
                  <a:schemeClr val="tx2">
                    <a:lumMod val="40000"/>
                    <a:lumOff val="60000"/>
                  </a:schemeClr>
                </a:solidFill>
                <a:latin typeface="Montserrat" panose="00000500000000000000" pitchFamily="50" charset="0"/>
              </a:rPr>
              <a:t>FOCUS METRIC</a:t>
            </a:r>
          </a:p>
        </p:txBody>
      </p:sp>
    </p:spTree>
    <p:extLst>
      <p:ext uri="{BB962C8B-B14F-4D97-AF65-F5344CB8AC3E}">
        <p14:creationId xmlns:p14="http://schemas.microsoft.com/office/powerpoint/2010/main" val="160561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p:cTn id="7" dur="1000" fill="hold"/>
                                        <p:tgtEl>
                                          <p:spTgt spid="67"/>
                                        </p:tgtEl>
                                        <p:attrNameLst>
                                          <p:attrName>ppt_w</p:attrName>
                                        </p:attrNameLst>
                                      </p:cBhvr>
                                      <p:tavLst>
                                        <p:tav tm="0">
                                          <p:val>
                                            <p:strVal val="#ppt_w*0.70"/>
                                          </p:val>
                                        </p:tav>
                                        <p:tav tm="100000">
                                          <p:val>
                                            <p:strVal val="#ppt_w"/>
                                          </p:val>
                                        </p:tav>
                                      </p:tavLst>
                                    </p:anim>
                                    <p:anim calcmode="lin" valueType="num">
                                      <p:cBhvr>
                                        <p:cTn id="8" dur="1000" fill="hold"/>
                                        <p:tgtEl>
                                          <p:spTgt spid="67"/>
                                        </p:tgtEl>
                                        <p:attrNameLst>
                                          <p:attrName>ppt_h</p:attrName>
                                        </p:attrNameLst>
                                      </p:cBhvr>
                                      <p:tavLst>
                                        <p:tav tm="0">
                                          <p:val>
                                            <p:strVal val="#ppt_h"/>
                                          </p:val>
                                        </p:tav>
                                        <p:tav tm="100000">
                                          <p:val>
                                            <p:strVal val="#ppt_h"/>
                                          </p:val>
                                        </p:tav>
                                      </p:tavLst>
                                    </p:anim>
                                    <p:animEffect transition="in" filter="fade">
                                      <p:cBhvr>
                                        <p:cTn id="9" dur="1000"/>
                                        <p:tgtEl>
                                          <p:spTgt spid="67"/>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anim calcmode="lin" valueType="num">
                                      <p:cBhvr>
                                        <p:cTn id="12" dur="1000" fill="hold"/>
                                        <p:tgtEl>
                                          <p:spTgt spid="70"/>
                                        </p:tgtEl>
                                        <p:attrNameLst>
                                          <p:attrName>ppt_w</p:attrName>
                                        </p:attrNameLst>
                                      </p:cBhvr>
                                      <p:tavLst>
                                        <p:tav tm="0">
                                          <p:val>
                                            <p:strVal val="#ppt_w*0.70"/>
                                          </p:val>
                                        </p:tav>
                                        <p:tav tm="100000">
                                          <p:val>
                                            <p:strVal val="#ppt_w"/>
                                          </p:val>
                                        </p:tav>
                                      </p:tavLst>
                                    </p:anim>
                                    <p:anim calcmode="lin" valueType="num">
                                      <p:cBhvr>
                                        <p:cTn id="13" dur="1000" fill="hold"/>
                                        <p:tgtEl>
                                          <p:spTgt spid="70"/>
                                        </p:tgtEl>
                                        <p:attrNameLst>
                                          <p:attrName>ppt_h</p:attrName>
                                        </p:attrNameLst>
                                      </p:cBhvr>
                                      <p:tavLst>
                                        <p:tav tm="0">
                                          <p:val>
                                            <p:strVal val="#ppt_h"/>
                                          </p:val>
                                        </p:tav>
                                        <p:tav tm="100000">
                                          <p:val>
                                            <p:strVal val="#ppt_h"/>
                                          </p:val>
                                        </p:tav>
                                      </p:tavLst>
                                    </p:anim>
                                    <p:animEffect transition="in" filter="fade">
                                      <p:cBhvr>
                                        <p:cTn id="14" dur="1000"/>
                                        <p:tgtEl>
                                          <p:spTgt spid="70"/>
                                        </p:tgtEl>
                                      </p:cBhvr>
                                    </p:animEffect>
                                  </p:childTnLst>
                                </p:cTn>
                              </p:par>
                              <p:par>
                                <p:cTn id="15" presetID="12" presetClass="entr" presetSubtype="2" fill="hold" grpId="0" nodeType="withEffect">
                                  <p:stCondLst>
                                    <p:cond delay="0"/>
                                  </p:stCondLst>
                                  <p:childTnLst>
                                    <p:set>
                                      <p:cBhvr>
                                        <p:cTn id="16" dur="1" fill="hold">
                                          <p:stCondLst>
                                            <p:cond delay="0"/>
                                          </p:stCondLst>
                                        </p:cTn>
                                        <p:tgtEl>
                                          <p:spTgt spid="92"/>
                                        </p:tgtEl>
                                        <p:attrNameLst>
                                          <p:attrName>style.visibility</p:attrName>
                                        </p:attrNameLst>
                                      </p:cBhvr>
                                      <p:to>
                                        <p:strVal val="visible"/>
                                      </p:to>
                                    </p:set>
                                    <p:anim calcmode="lin" valueType="num">
                                      <p:cBhvr additive="base">
                                        <p:cTn id="17" dur="1000"/>
                                        <p:tgtEl>
                                          <p:spTgt spid="92"/>
                                        </p:tgtEl>
                                        <p:attrNameLst>
                                          <p:attrName>ppt_x</p:attrName>
                                        </p:attrNameLst>
                                      </p:cBhvr>
                                      <p:tavLst>
                                        <p:tav tm="0">
                                          <p:val>
                                            <p:strVal val="#ppt_x+#ppt_w*1.125000"/>
                                          </p:val>
                                        </p:tav>
                                        <p:tav tm="100000">
                                          <p:val>
                                            <p:strVal val="#ppt_x"/>
                                          </p:val>
                                        </p:tav>
                                      </p:tavLst>
                                    </p:anim>
                                    <p:animEffect transition="in" filter="wipe(left)">
                                      <p:cBhvr>
                                        <p:cTn id="18" dur="1000"/>
                                        <p:tgtEl>
                                          <p:spTgt spid="92"/>
                                        </p:tgtEl>
                                      </p:cBhvr>
                                    </p:animEffect>
                                  </p:childTnLst>
                                </p:cTn>
                              </p:par>
                              <p:par>
                                <p:cTn id="19" presetID="22" presetClass="entr" presetSubtype="1" fill="hold" nodeType="withEffect">
                                  <p:stCondLst>
                                    <p:cond delay="750"/>
                                  </p:stCondLst>
                                  <p:childTnLst>
                                    <p:set>
                                      <p:cBhvr>
                                        <p:cTn id="20" dur="1" fill="hold">
                                          <p:stCondLst>
                                            <p:cond delay="0"/>
                                          </p:stCondLst>
                                        </p:cTn>
                                        <p:tgtEl>
                                          <p:spTgt spid="2"/>
                                        </p:tgtEl>
                                        <p:attrNameLst>
                                          <p:attrName>style.visibility</p:attrName>
                                        </p:attrNameLst>
                                      </p:cBhvr>
                                      <p:to>
                                        <p:strVal val="visible"/>
                                      </p:to>
                                    </p:set>
                                    <p:animEffect transition="in" filter="wipe(up)">
                                      <p:cBhvr>
                                        <p:cTn id="21" dur="1000"/>
                                        <p:tgtEl>
                                          <p:spTgt spid="2"/>
                                        </p:tgtEl>
                                      </p:cBhvr>
                                    </p:animEffect>
                                  </p:childTnLst>
                                </p:cTn>
                              </p:par>
                              <p:par>
                                <p:cTn id="22" presetID="55" presetClass="entr" presetSubtype="0" fill="hold" grpId="0" nodeType="withEffect">
                                  <p:stCondLst>
                                    <p:cond delay="1750"/>
                                  </p:stCondLst>
                                  <p:childTnLst>
                                    <p:set>
                                      <p:cBhvr>
                                        <p:cTn id="23" dur="1" fill="hold">
                                          <p:stCondLst>
                                            <p:cond delay="0"/>
                                          </p:stCondLst>
                                        </p:cTn>
                                        <p:tgtEl>
                                          <p:spTgt spid="8"/>
                                        </p:tgtEl>
                                        <p:attrNameLst>
                                          <p:attrName>style.visibility</p:attrName>
                                        </p:attrNameLst>
                                      </p:cBhvr>
                                      <p:to>
                                        <p:strVal val="visible"/>
                                      </p:to>
                                    </p:set>
                                    <p:anim calcmode="lin" valueType="num">
                                      <p:cBhvr>
                                        <p:cTn id="24" dur="1000" fill="hold"/>
                                        <p:tgtEl>
                                          <p:spTgt spid="8"/>
                                        </p:tgtEl>
                                        <p:attrNameLst>
                                          <p:attrName>ppt_w</p:attrName>
                                        </p:attrNameLst>
                                      </p:cBhvr>
                                      <p:tavLst>
                                        <p:tav tm="0">
                                          <p:val>
                                            <p:strVal val="#ppt_w*0.70"/>
                                          </p:val>
                                        </p:tav>
                                        <p:tav tm="100000">
                                          <p:val>
                                            <p:strVal val="#ppt_w"/>
                                          </p:val>
                                        </p:tav>
                                      </p:tavLst>
                                    </p:anim>
                                    <p:anim calcmode="lin" valueType="num">
                                      <p:cBhvr>
                                        <p:cTn id="25" dur="1000" fill="hold"/>
                                        <p:tgtEl>
                                          <p:spTgt spid="8"/>
                                        </p:tgtEl>
                                        <p:attrNameLst>
                                          <p:attrName>ppt_h</p:attrName>
                                        </p:attrNameLst>
                                      </p:cBhvr>
                                      <p:tavLst>
                                        <p:tav tm="0">
                                          <p:val>
                                            <p:strVal val="#ppt_h"/>
                                          </p:val>
                                        </p:tav>
                                        <p:tav tm="100000">
                                          <p:val>
                                            <p:strVal val="#ppt_h"/>
                                          </p:val>
                                        </p:tav>
                                      </p:tavLst>
                                    </p:anim>
                                    <p:animEffect transition="in" filter="fade">
                                      <p:cBhvr>
                                        <p:cTn id="26" dur="1000"/>
                                        <p:tgtEl>
                                          <p:spTgt spid="8"/>
                                        </p:tgtEl>
                                      </p:cBhvr>
                                    </p:animEffect>
                                  </p:childTnLst>
                                </p:cTn>
                              </p:par>
                              <p:par>
                                <p:cTn id="27" presetID="55" presetClass="entr" presetSubtype="0" fill="hold" grpId="0" nodeType="withEffect">
                                  <p:stCondLst>
                                    <p:cond delay="1750"/>
                                  </p:stCondLst>
                                  <p:childTnLst>
                                    <p:set>
                                      <p:cBhvr>
                                        <p:cTn id="28" dur="1" fill="hold">
                                          <p:stCondLst>
                                            <p:cond delay="0"/>
                                          </p:stCondLst>
                                        </p:cTn>
                                        <p:tgtEl>
                                          <p:spTgt spid="31"/>
                                        </p:tgtEl>
                                        <p:attrNameLst>
                                          <p:attrName>style.visibility</p:attrName>
                                        </p:attrNameLst>
                                      </p:cBhvr>
                                      <p:to>
                                        <p:strVal val="visible"/>
                                      </p:to>
                                    </p:set>
                                    <p:anim calcmode="lin" valueType="num">
                                      <p:cBhvr>
                                        <p:cTn id="29" dur="1000" fill="hold"/>
                                        <p:tgtEl>
                                          <p:spTgt spid="31"/>
                                        </p:tgtEl>
                                        <p:attrNameLst>
                                          <p:attrName>ppt_w</p:attrName>
                                        </p:attrNameLst>
                                      </p:cBhvr>
                                      <p:tavLst>
                                        <p:tav tm="0">
                                          <p:val>
                                            <p:strVal val="#ppt_w*0.70"/>
                                          </p:val>
                                        </p:tav>
                                        <p:tav tm="100000">
                                          <p:val>
                                            <p:strVal val="#ppt_w"/>
                                          </p:val>
                                        </p:tav>
                                      </p:tavLst>
                                    </p:anim>
                                    <p:anim calcmode="lin" valueType="num">
                                      <p:cBhvr>
                                        <p:cTn id="30" dur="1000" fill="hold"/>
                                        <p:tgtEl>
                                          <p:spTgt spid="31"/>
                                        </p:tgtEl>
                                        <p:attrNameLst>
                                          <p:attrName>ppt_h</p:attrName>
                                        </p:attrNameLst>
                                      </p:cBhvr>
                                      <p:tavLst>
                                        <p:tav tm="0">
                                          <p:val>
                                            <p:strVal val="#ppt_h"/>
                                          </p:val>
                                        </p:tav>
                                        <p:tav tm="100000">
                                          <p:val>
                                            <p:strVal val="#ppt_h"/>
                                          </p:val>
                                        </p:tav>
                                      </p:tavLst>
                                    </p:anim>
                                    <p:animEffect transition="in" filter="fade">
                                      <p:cBhvr>
                                        <p:cTn id="31" dur="1000"/>
                                        <p:tgtEl>
                                          <p:spTgt spid="31"/>
                                        </p:tgtEl>
                                      </p:cBhvr>
                                    </p:animEffect>
                                  </p:childTnLst>
                                </p:cTn>
                              </p:par>
                              <p:par>
                                <p:cTn id="32" presetID="55" presetClass="entr" presetSubtype="0" fill="hold" grpId="0" nodeType="withEffect">
                                  <p:stCondLst>
                                    <p:cond delay="1750"/>
                                  </p:stCondLst>
                                  <p:childTnLst>
                                    <p:set>
                                      <p:cBhvr>
                                        <p:cTn id="33" dur="1" fill="hold">
                                          <p:stCondLst>
                                            <p:cond delay="0"/>
                                          </p:stCondLst>
                                        </p:cTn>
                                        <p:tgtEl>
                                          <p:spTgt spid="34"/>
                                        </p:tgtEl>
                                        <p:attrNameLst>
                                          <p:attrName>style.visibility</p:attrName>
                                        </p:attrNameLst>
                                      </p:cBhvr>
                                      <p:to>
                                        <p:strVal val="visible"/>
                                      </p:to>
                                    </p:set>
                                    <p:anim calcmode="lin" valueType="num">
                                      <p:cBhvr>
                                        <p:cTn id="34" dur="1000" fill="hold"/>
                                        <p:tgtEl>
                                          <p:spTgt spid="34"/>
                                        </p:tgtEl>
                                        <p:attrNameLst>
                                          <p:attrName>ppt_w</p:attrName>
                                        </p:attrNameLst>
                                      </p:cBhvr>
                                      <p:tavLst>
                                        <p:tav tm="0">
                                          <p:val>
                                            <p:strVal val="#ppt_w*0.70"/>
                                          </p:val>
                                        </p:tav>
                                        <p:tav tm="100000">
                                          <p:val>
                                            <p:strVal val="#ppt_w"/>
                                          </p:val>
                                        </p:tav>
                                      </p:tavLst>
                                    </p:anim>
                                    <p:anim calcmode="lin" valueType="num">
                                      <p:cBhvr>
                                        <p:cTn id="35" dur="1000" fill="hold"/>
                                        <p:tgtEl>
                                          <p:spTgt spid="34"/>
                                        </p:tgtEl>
                                        <p:attrNameLst>
                                          <p:attrName>ppt_h</p:attrName>
                                        </p:attrNameLst>
                                      </p:cBhvr>
                                      <p:tavLst>
                                        <p:tav tm="0">
                                          <p:val>
                                            <p:strVal val="#ppt_h"/>
                                          </p:val>
                                        </p:tav>
                                        <p:tav tm="100000">
                                          <p:val>
                                            <p:strVal val="#ppt_h"/>
                                          </p:val>
                                        </p:tav>
                                      </p:tavLst>
                                    </p:anim>
                                    <p:animEffect transition="in" filter="fade">
                                      <p:cBhvr>
                                        <p:cTn id="36" dur="1000"/>
                                        <p:tgtEl>
                                          <p:spTgt spid="34"/>
                                        </p:tgtEl>
                                      </p:cBhvr>
                                    </p:animEffect>
                                  </p:childTnLst>
                                </p:cTn>
                              </p:par>
                              <p:par>
                                <p:cTn id="37" presetID="55" presetClass="entr" presetSubtype="0" fill="hold" grpId="0" nodeType="withEffect">
                                  <p:stCondLst>
                                    <p:cond delay="1750"/>
                                  </p:stCondLst>
                                  <p:childTnLst>
                                    <p:set>
                                      <p:cBhvr>
                                        <p:cTn id="38" dur="1" fill="hold">
                                          <p:stCondLst>
                                            <p:cond delay="0"/>
                                          </p:stCondLst>
                                        </p:cTn>
                                        <p:tgtEl>
                                          <p:spTgt spid="37"/>
                                        </p:tgtEl>
                                        <p:attrNameLst>
                                          <p:attrName>style.visibility</p:attrName>
                                        </p:attrNameLst>
                                      </p:cBhvr>
                                      <p:to>
                                        <p:strVal val="visible"/>
                                      </p:to>
                                    </p:set>
                                    <p:anim calcmode="lin" valueType="num">
                                      <p:cBhvr>
                                        <p:cTn id="39" dur="1000" fill="hold"/>
                                        <p:tgtEl>
                                          <p:spTgt spid="37"/>
                                        </p:tgtEl>
                                        <p:attrNameLst>
                                          <p:attrName>ppt_w</p:attrName>
                                        </p:attrNameLst>
                                      </p:cBhvr>
                                      <p:tavLst>
                                        <p:tav tm="0">
                                          <p:val>
                                            <p:strVal val="#ppt_w*0.70"/>
                                          </p:val>
                                        </p:tav>
                                        <p:tav tm="100000">
                                          <p:val>
                                            <p:strVal val="#ppt_w"/>
                                          </p:val>
                                        </p:tav>
                                      </p:tavLst>
                                    </p:anim>
                                    <p:anim calcmode="lin" valueType="num">
                                      <p:cBhvr>
                                        <p:cTn id="40" dur="1000" fill="hold"/>
                                        <p:tgtEl>
                                          <p:spTgt spid="37"/>
                                        </p:tgtEl>
                                        <p:attrNameLst>
                                          <p:attrName>ppt_h</p:attrName>
                                        </p:attrNameLst>
                                      </p:cBhvr>
                                      <p:tavLst>
                                        <p:tav tm="0">
                                          <p:val>
                                            <p:strVal val="#ppt_h"/>
                                          </p:val>
                                        </p:tav>
                                        <p:tav tm="100000">
                                          <p:val>
                                            <p:strVal val="#ppt_h"/>
                                          </p:val>
                                        </p:tav>
                                      </p:tavLst>
                                    </p:anim>
                                    <p:animEffect transition="in" filter="fade">
                                      <p:cBhvr>
                                        <p:cTn id="41" dur="1000"/>
                                        <p:tgtEl>
                                          <p:spTgt spid="37"/>
                                        </p:tgtEl>
                                      </p:cBhvr>
                                    </p:animEffect>
                                  </p:childTnLst>
                                </p:cTn>
                              </p:par>
                              <p:par>
                                <p:cTn id="42" presetID="55" presetClass="entr" presetSubtype="0" fill="hold" grpId="0" nodeType="withEffect">
                                  <p:stCondLst>
                                    <p:cond delay="1750"/>
                                  </p:stCondLst>
                                  <p:childTnLst>
                                    <p:set>
                                      <p:cBhvr>
                                        <p:cTn id="43" dur="1" fill="hold">
                                          <p:stCondLst>
                                            <p:cond delay="0"/>
                                          </p:stCondLst>
                                        </p:cTn>
                                        <p:tgtEl>
                                          <p:spTgt spid="40"/>
                                        </p:tgtEl>
                                        <p:attrNameLst>
                                          <p:attrName>style.visibility</p:attrName>
                                        </p:attrNameLst>
                                      </p:cBhvr>
                                      <p:to>
                                        <p:strVal val="visible"/>
                                      </p:to>
                                    </p:set>
                                    <p:anim calcmode="lin" valueType="num">
                                      <p:cBhvr>
                                        <p:cTn id="44" dur="1000" fill="hold"/>
                                        <p:tgtEl>
                                          <p:spTgt spid="40"/>
                                        </p:tgtEl>
                                        <p:attrNameLst>
                                          <p:attrName>ppt_w</p:attrName>
                                        </p:attrNameLst>
                                      </p:cBhvr>
                                      <p:tavLst>
                                        <p:tav tm="0">
                                          <p:val>
                                            <p:strVal val="#ppt_w*0.70"/>
                                          </p:val>
                                        </p:tav>
                                        <p:tav tm="100000">
                                          <p:val>
                                            <p:strVal val="#ppt_w"/>
                                          </p:val>
                                        </p:tav>
                                      </p:tavLst>
                                    </p:anim>
                                    <p:anim calcmode="lin" valueType="num">
                                      <p:cBhvr>
                                        <p:cTn id="45" dur="1000" fill="hold"/>
                                        <p:tgtEl>
                                          <p:spTgt spid="40"/>
                                        </p:tgtEl>
                                        <p:attrNameLst>
                                          <p:attrName>ppt_h</p:attrName>
                                        </p:attrNameLst>
                                      </p:cBhvr>
                                      <p:tavLst>
                                        <p:tav tm="0">
                                          <p:val>
                                            <p:strVal val="#ppt_h"/>
                                          </p:val>
                                        </p:tav>
                                        <p:tav tm="100000">
                                          <p:val>
                                            <p:strVal val="#ppt_h"/>
                                          </p:val>
                                        </p:tav>
                                      </p:tavLst>
                                    </p:anim>
                                    <p:animEffect transition="in" filter="fade">
                                      <p:cBhvr>
                                        <p:cTn id="46" dur="1000"/>
                                        <p:tgtEl>
                                          <p:spTgt spid="40"/>
                                        </p:tgtEl>
                                      </p:cBhvr>
                                    </p:animEffect>
                                  </p:childTnLst>
                                </p:cTn>
                              </p:par>
                              <p:par>
                                <p:cTn id="47" presetID="55" presetClass="entr" presetSubtype="0" fill="hold" grpId="0" nodeType="withEffect">
                                  <p:stCondLst>
                                    <p:cond delay="1750"/>
                                  </p:stCondLst>
                                  <p:childTnLst>
                                    <p:set>
                                      <p:cBhvr>
                                        <p:cTn id="48" dur="1" fill="hold">
                                          <p:stCondLst>
                                            <p:cond delay="0"/>
                                          </p:stCondLst>
                                        </p:cTn>
                                        <p:tgtEl>
                                          <p:spTgt spid="10"/>
                                        </p:tgtEl>
                                        <p:attrNameLst>
                                          <p:attrName>style.visibility</p:attrName>
                                        </p:attrNameLst>
                                      </p:cBhvr>
                                      <p:to>
                                        <p:strVal val="visible"/>
                                      </p:to>
                                    </p:set>
                                    <p:anim calcmode="lin" valueType="num">
                                      <p:cBhvr>
                                        <p:cTn id="49" dur="1000" fill="hold"/>
                                        <p:tgtEl>
                                          <p:spTgt spid="10"/>
                                        </p:tgtEl>
                                        <p:attrNameLst>
                                          <p:attrName>ppt_w</p:attrName>
                                        </p:attrNameLst>
                                      </p:cBhvr>
                                      <p:tavLst>
                                        <p:tav tm="0">
                                          <p:val>
                                            <p:strVal val="#ppt_w*0.70"/>
                                          </p:val>
                                        </p:tav>
                                        <p:tav tm="100000">
                                          <p:val>
                                            <p:strVal val="#ppt_w"/>
                                          </p:val>
                                        </p:tav>
                                      </p:tavLst>
                                    </p:anim>
                                    <p:anim calcmode="lin" valueType="num">
                                      <p:cBhvr>
                                        <p:cTn id="50" dur="1000" fill="hold"/>
                                        <p:tgtEl>
                                          <p:spTgt spid="10"/>
                                        </p:tgtEl>
                                        <p:attrNameLst>
                                          <p:attrName>ppt_h</p:attrName>
                                        </p:attrNameLst>
                                      </p:cBhvr>
                                      <p:tavLst>
                                        <p:tav tm="0">
                                          <p:val>
                                            <p:strVal val="#ppt_h"/>
                                          </p:val>
                                        </p:tav>
                                        <p:tav tm="100000">
                                          <p:val>
                                            <p:strVal val="#ppt_h"/>
                                          </p:val>
                                        </p:tav>
                                      </p:tavLst>
                                    </p:anim>
                                    <p:animEffect transition="in" filter="fade">
                                      <p:cBhvr>
                                        <p:cTn id="51" dur="1000"/>
                                        <p:tgtEl>
                                          <p:spTgt spid="10"/>
                                        </p:tgtEl>
                                      </p:cBhvr>
                                    </p:animEffect>
                                  </p:childTnLst>
                                </p:cTn>
                              </p:par>
                              <p:par>
                                <p:cTn id="52" presetID="55" presetClass="entr" presetSubtype="0" fill="hold" grpId="0" nodeType="withEffect">
                                  <p:stCondLst>
                                    <p:cond delay="1750"/>
                                  </p:stCondLst>
                                  <p:childTnLst>
                                    <p:set>
                                      <p:cBhvr>
                                        <p:cTn id="53" dur="1" fill="hold">
                                          <p:stCondLst>
                                            <p:cond delay="0"/>
                                          </p:stCondLst>
                                        </p:cTn>
                                        <p:tgtEl>
                                          <p:spTgt spid="32"/>
                                        </p:tgtEl>
                                        <p:attrNameLst>
                                          <p:attrName>style.visibility</p:attrName>
                                        </p:attrNameLst>
                                      </p:cBhvr>
                                      <p:to>
                                        <p:strVal val="visible"/>
                                      </p:to>
                                    </p:set>
                                    <p:anim calcmode="lin" valueType="num">
                                      <p:cBhvr>
                                        <p:cTn id="54" dur="1000" fill="hold"/>
                                        <p:tgtEl>
                                          <p:spTgt spid="32"/>
                                        </p:tgtEl>
                                        <p:attrNameLst>
                                          <p:attrName>ppt_w</p:attrName>
                                        </p:attrNameLst>
                                      </p:cBhvr>
                                      <p:tavLst>
                                        <p:tav tm="0">
                                          <p:val>
                                            <p:strVal val="#ppt_w*0.70"/>
                                          </p:val>
                                        </p:tav>
                                        <p:tav tm="100000">
                                          <p:val>
                                            <p:strVal val="#ppt_w"/>
                                          </p:val>
                                        </p:tav>
                                      </p:tavLst>
                                    </p:anim>
                                    <p:anim calcmode="lin" valueType="num">
                                      <p:cBhvr>
                                        <p:cTn id="55" dur="1000" fill="hold"/>
                                        <p:tgtEl>
                                          <p:spTgt spid="32"/>
                                        </p:tgtEl>
                                        <p:attrNameLst>
                                          <p:attrName>ppt_h</p:attrName>
                                        </p:attrNameLst>
                                      </p:cBhvr>
                                      <p:tavLst>
                                        <p:tav tm="0">
                                          <p:val>
                                            <p:strVal val="#ppt_h"/>
                                          </p:val>
                                        </p:tav>
                                        <p:tav tm="100000">
                                          <p:val>
                                            <p:strVal val="#ppt_h"/>
                                          </p:val>
                                        </p:tav>
                                      </p:tavLst>
                                    </p:anim>
                                    <p:animEffect transition="in" filter="fade">
                                      <p:cBhvr>
                                        <p:cTn id="56" dur="1000"/>
                                        <p:tgtEl>
                                          <p:spTgt spid="32"/>
                                        </p:tgtEl>
                                      </p:cBhvr>
                                    </p:animEffect>
                                  </p:childTnLst>
                                </p:cTn>
                              </p:par>
                              <p:par>
                                <p:cTn id="57" presetID="55" presetClass="entr" presetSubtype="0" fill="hold" grpId="0" nodeType="withEffect">
                                  <p:stCondLst>
                                    <p:cond delay="1750"/>
                                  </p:stCondLst>
                                  <p:childTnLst>
                                    <p:set>
                                      <p:cBhvr>
                                        <p:cTn id="58" dur="1" fill="hold">
                                          <p:stCondLst>
                                            <p:cond delay="0"/>
                                          </p:stCondLst>
                                        </p:cTn>
                                        <p:tgtEl>
                                          <p:spTgt spid="35"/>
                                        </p:tgtEl>
                                        <p:attrNameLst>
                                          <p:attrName>style.visibility</p:attrName>
                                        </p:attrNameLst>
                                      </p:cBhvr>
                                      <p:to>
                                        <p:strVal val="visible"/>
                                      </p:to>
                                    </p:set>
                                    <p:anim calcmode="lin" valueType="num">
                                      <p:cBhvr>
                                        <p:cTn id="59" dur="1000" fill="hold"/>
                                        <p:tgtEl>
                                          <p:spTgt spid="35"/>
                                        </p:tgtEl>
                                        <p:attrNameLst>
                                          <p:attrName>ppt_w</p:attrName>
                                        </p:attrNameLst>
                                      </p:cBhvr>
                                      <p:tavLst>
                                        <p:tav tm="0">
                                          <p:val>
                                            <p:strVal val="#ppt_w*0.70"/>
                                          </p:val>
                                        </p:tav>
                                        <p:tav tm="100000">
                                          <p:val>
                                            <p:strVal val="#ppt_w"/>
                                          </p:val>
                                        </p:tav>
                                      </p:tavLst>
                                    </p:anim>
                                    <p:anim calcmode="lin" valueType="num">
                                      <p:cBhvr>
                                        <p:cTn id="60" dur="1000" fill="hold"/>
                                        <p:tgtEl>
                                          <p:spTgt spid="35"/>
                                        </p:tgtEl>
                                        <p:attrNameLst>
                                          <p:attrName>ppt_h</p:attrName>
                                        </p:attrNameLst>
                                      </p:cBhvr>
                                      <p:tavLst>
                                        <p:tav tm="0">
                                          <p:val>
                                            <p:strVal val="#ppt_h"/>
                                          </p:val>
                                        </p:tav>
                                        <p:tav tm="100000">
                                          <p:val>
                                            <p:strVal val="#ppt_h"/>
                                          </p:val>
                                        </p:tav>
                                      </p:tavLst>
                                    </p:anim>
                                    <p:animEffect transition="in" filter="fade">
                                      <p:cBhvr>
                                        <p:cTn id="61" dur="1000"/>
                                        <p:tgtEl>
                                          <p:spTgt spid="35"/>
                                        </p:tgtEl>
                                      </p:cBhvr>
                                    </p:animEffect>
                                  </p:childTnLst>
                                </p:cTn>
                              </p:par>
                              <p:par>
                                <p:cTn id="62" presetID="55" presetClass="entr" presetSubtype="0" fill="hold" grpId="0" nodeType="withEffect">
                                  <p:stCondLst>
                                    <p:cond delay="1750"/>
                                  </p:stCondLst>
                                  <p:childTnLst>
                                    <p:set>
                                      <p:cBhvr>
                                        <p:cTn id="63" dur="1" fill="hold">
                                          <p:stCondLst>
                                            <p:cond delay="0"/>
                                          </p:stCondLst>
                                        </p:cTn>
                                        <p:tgtEl>
                                          <p:spTgt spid="38"/>
                                        </p:tgtEl>
                                        <p:attrNameLst>
                                          <p:attrName>style.visibility</p:attrName>
                                        </p:attrNameLst>
                                      </p:cBhvr>
                                      <p:to>
                                        <p:strVal val="visible"/>
                                      </p:to>
                                    </p:set>
                                    <p:anim calcmode="lin" valueType="num">
                                      <p:cBhvr>
                                        <p:cTn id="64" dur="1000" fill="hold"/>
                                        <p:tgtEl>
                                          <p:spTgt spid="38"/>
                                        </p:tgtEl>
                                        <p:attrNameLst>
                                          <p:attrName>ppt_w</p:attrName>
                                        </p:attrNameLst>
                                      </p:cBhvr>
                                      <p:tavLst>
                                        <p:tav tm="0">
                                          <p:val>
                                            <p:strVal val="#ppt_w*0.70"/>
                                          </p:val>
                                        </p:tav>
                                        <p:tav tm="100000">
                                          <p:val>
                                            <p:strVal val="#ppt_w"/>
                                          </p:val>
                                        </p:tav>
                                      </p:tavLst>
                                    </p:anim>
                                    <p:anim calcmode="lin" valueType="num">
                                      <p:cBhvr>
                                        <p:cTn id="65" dur="1000" fill="hold"/>
                                        <p:tgtEl>
                                          <p:spTgt spid="38"/>
                                        </p:tgtEl>
                                        <p:attrNameLst>
                                          <p:attrName>ppt_h</p:attrName>
                                        </p:attrNameLst>
                                      </p:cBhvr>
                                      <p:tavLst>
                                        <p:tav tm="0">
                                          <p:val>
                                            <p:strVal val="#ppt_h"/>
                                          </p:val>
                                        </p:tav>
                                        <p:tav tm="100000">
                                          <p:val>
                                            <p:strVal val="#ppt_h"/>
                                          </p:val>
                                        </p:tav>
                                      </p:tavLst>
                                    </p:anim>
                                    <p:animEffect transition="in" filter="fade">
                                      <p:cBhvr>
                                        <p:cTn id="66" dur="1000"/>
                                        <p:tgtEl>
                                          <p:spTgt spid="38"/>
                                        </p:tgtEl>
                                      </p:cBhvr>
                                    </p:animEffect>
                                  </p:childTnLst>
                                </p:cTn>
                              </p:par>
                              <p:par>
                                <p:cTn id="67" presetID="55" presetClass="entr" presetSubtype="0" fill="hold" grpId="0" nodeType="withEffect">
                                  <p:stCondLst>
                                    <p:cond delay="1750"/>
                                  </p:stCondLst>
                                  <p:childTnLst>
                                    <p:set>
                                      <p:cBhvr>
                                        <p:cTn id="68" dur="1" fill="hold">
                                          <p:stCondLst>
                                            <p:cond delay="0"/>
                                          </p:stCondLst>
                                        </p:cTn>
                                        <p:tgtEl>
                                          <p:spTgt spid="41"/>
                                        </p:tgtEl>
                                        <p:attrNameLst>
                                          <p:attrName>style.visibility</p:attrName>
                                        </p:attrNameLst>
                                      </p:cBhvr>
                                      <p:to>
                                        <p:strVal val="visible"/>
                                      </p:to>
                                    </p:set>
                                    <p:anim calcmode="lin" valueType="num">
                                      <p:cBhvr>
                                        <p:cTn id="69" dur="1000" fill="hold"/>
                                        <p:tgtEl>
                                          <p:spTgt spid="41"/>
                                        </p:tgtEl>
                                        <p:attrNameLst>
                                          <p:attrName>ppt_w</p:attrName>
                                        </p:attrNameLst>
                                      </p:cBhvr>
                                      <p:tavLst>
                                        <p:tav tm="0">
                                          <p:val>
                                            <p:strVal val="#ppt_w*0.70"/>
                                          </p:val>
                                        </p:tav>
                                        <p:tav tm="100000">
                                          <p:val>
                                            <p:strVal val="#ppt_w"/>
                                          </p:val>
                                        </p:tav>
                                      </p:tavLst>
                                    </p:anim>
                                    <p:anim calcmode="lin" valueType="num">
                                      <p:cBhvr>
                                        <p:cTn id="70" dur="1000" fill="hold"/>
                                        <p:tgtEl>
                                          <p:spTgt spid="41"/>
                                        </p:tgtEl>
                                        <p:attrNameLst>
                                          <p:attrName>ppt_h</p:attrName>
                                        </p:attrNameLst>
                                      </p:cBhvr>
                                      <p:tavLst>
                                        <p:tav tm="0">
                                          <p:val>
                                            <p:strVal val="#ppt_h"/>
                                          </p:val>
                                        </p:tav>
                                        <p:tav tm="100000">
                                          <p:val>
                                            <p:strVal val="#ppt_h"/>
                                          </p:val>
                                        </p:tav>
                                      </p:tavLst>
                                    </p:anim>
                                    <p:animEffect transition="in" filter="fade">
                                      <p:cBhvr>
                                        <p:cTn id="71" dur="1000"/>
                                        <p:tgtEl>
                                          <p:spTgt spid="41"/>
                                        </p:tgtEl>
                                      </p:cBhvr>
                                    </p:animEffect>
                                  </p:childTnLst>
                                </p:cTn>
                              </p:par>
                              <p:par>
                                <p:cTn id="72" presetID="12" presetClass="entr" presetSubtype="2" fill="hold" grpId="0" nodeType="withEffect">
                                  <p:stCondLst>
                                    <p:cond delay="1750"/>
                                  </p:stCondLst>
                                  <p:childTnLst>
                                    <p:set>
                                      <p:cBhvr>
                                        <p:cTn id="73" dur="1" fill="hold">
                                          <p:stCondLst>
                                            <p:cond delay="0"/>
                                          </p:stCondLst>
                                        </p:cTn>
                                        <p:tgtEl>
                                          <p:spTgt spid="91"/>
                                        </p:tgtEl>
                                        <p:attrNameLst>
                                          <p:attrName>style.visibility</p:attrName>
                                        </p:attrNameLst>
                                      </p:cBhvr>
                                      <p:to>
                                        <p:strVal val="visible"/>
                                      </p:to>
                                    </p:set>
                                    <p:anim calcmode="lin" valueType="num">
                                      <p:cBhvr additive="base">
                                        <p:cTn id="74" dur="1000"/>
                                        <p:tgtEl>
                                          <p:spTgt spid="91"/>
                                        </p:tgtEl>
                                        <p:attrNameLst>
                                          <p:attrName>ppt_x</p:attrName>
                                        </p:attrNameLst>
                                      </p:cBhvr>
                                      <p:tavLst>
                                        <p:tav tm="0">
                                          <p:val>
                                            <p:strVal val="#ppt_x+#ppt_w*1.125000"/>
                                          </p:val>
                                        </p:tav>
                                        <p:tav tm="100000">
                                          <p:val>
                                            <p:strVal val="#ppt_x"/>
                                          </p:val>
                                        </p:tav>
                                      </p:tavLst>
                                    </p:anim>
                                    <p:animEffect transition="in" filter="wipe(left)">
                                      <p:cBhvr>
                                        <p:cTn id="75" dur="1000"/>
                                        <p:tgtEl>
                                          <p:spTgt spid="91"/>
                                        </p:tgtEl>
                                      </p:cBhvr>
                                    </p:animEffect>
                                  </p:childTnLst>
                                </p:cTn>
                              </p:par>
                              <p:par>
                                <p:cTn id="76" presetID="22" presetClass="entr" presetSubtype="1" fill="hold" nodeType="withEffect">
                                  <p:stCondLst>
                                    <p:cond delay="2500"/>
                                  </p:stCondLst>
                                  <p:childTnLst>
                                    <p:set>
                                      <p:cBhvr>
                                        <p:cTn id="77" dur="1" fill="hold">
                                          <p:stCondLst>
                                            <p:cond delay="0"/>
                                          </p:stCondLst>
                                        </p:cTn>
                                        <p:tgtEl>
                                          <p:spTgt spid="3"/>
                                        </p:tgtEl>
                                        <p:attrNameLst>
                                          <p:attrName>style.visibility</p:attrName>
                                        </p:attrNameLst>
                                      </p:cBhvr>
                                      <p:to>
                                        <p:strVal val="visible"/>
                                      </p:to>
                                    </p:set>
                                    <p:animEffect transition="in" filter="wipe(up)">
                                      <p:cBhvr>
                                        <p:cTn id="78" dur="1000"/>
                                        <p:tgtEl>
                                          <p:spTgt spid="3"/>
                                        </p:tgtEl>
                                      </p:cBhvr>
                                    </p:animEffect>
                                  </p:childTnLst>
                                </p:cTn>
                              </p:par>
                              <p:par>
                                <p:cTn id="79" presetID="22" presetClass="entr" presetSubtype="1" fill="hold" nodeType="withEffect">
                                  <p:stCondLst>
                                    <p:cond delay="2500"/>
                                  </p:stCondLst>
                                  <p:childTnLst>
                                    <p:set>
                                      <p:cBhvr>
                                        <p:cTn id="80" dur="1" fill="hold">
                                          <p:stCondLst>
                                            <p:cond delay="0"/>
                                          </p:stCondLst>
                                        </p:cTn>
                                        <p:tgtEl>
                                          <p:spTgt spid="53"/>
                                        </p:tgtEl>
                                        <p:attrNameLst>
                                          <p:attrName>style.visibility</p:attrName>
                                        </p:attrNameLst>
                                      </p:cBhvr>
                                      <p:to>
                                        <p:strVal val="visible"/>
                                      </p:to>
                                    </p:set>
                                    <p:animEffect transition="in" filter="wipe(up)">
                                      <p:cBhvr>
                                        <p:cTn id="81" dur="1000"/>
                                        <p:tgtEl>
                                          <p:spTgt spid="53"/>
                                        </p:tgtEl>
                                      </p:cBhvr>
                                    </p:animEffect>
                                  </p:childTnLst>
                                </p:cTn>
                              </p:par>
                              <p:par>
                                <p:cTn id="82" presetID="22" presetClass="entr" presetSubtype="1" fill="hold" nodeType="withEffect">
                                  <p:stCondLst>
                                    <p:cond delay="2500"/>
                                  </p:stCondLst>
                                  <p:childTnLst>
                                    <p:set>
                                      <p:cBhvr>
                                        <p:cTn id="83" dur="1" fill="hold">
                                          <p:stCondLst>
                                            <p:cond delay="0"/>
                                          </p:stCondLst>
                                        </p:cTn>
                                        <p:tgtEl>
                                          <p:spTgt spid="4"/>
                                        </p:tgtEl>
                                        <p:attrNameLst>
                                          <p:attrName>style.visibility</p:attrName>
                                        </p:attrNameLst>
                                      </p:cBhvr>
                                      <p:to>
                                        <p:strVal val="visible"/>
                                      </p:to>
                                    </p:set>
                                    <p:animEffect transition="in" filter="wipe(up)">
                                      <p:cBhvr>
                                        <p:cTn id="84" dur="1000"/>
                                        <p:tgtEl>
                                          <p:spTgt spid="4"/>
                                        </p:tgtEl>
                                      </p:cBhvr>
                                    </p:animEffect>
                                  </p:childTnLst>
                                </p:cTn>
                              </p:par>
                              <p:par>
                                <p:cTn id="85" presetID="22" presetClass="entr" presetSubtype="1" fill="hold" nodeType="withEffect">
                                  <p:stCondLst>
                                    <p:cond delay="2500"/>
                                  </p:stCondLst>
                                  <p:childTnLst>
                                    <p:set>
                                      <p:cBhvr>
                                        <p:cTn id="86" dur="1" fill="hold">
                                          <p:stCondLst>
                                            <p:cond delay="0"/>
                                          </p:stCondLst>
                                        </p:cTn>
                                        <p:tgtEl>
                                          <p:spTgt spid="62"/>
                                        </p:tgtEl>
                                        <p:attrNameLst>
                                          <p:attrName>style.visibility</p:attrName>
                                        </p:attrNameLst>
                                      </p:cBhvr>
                                      <p:to>
                                        <p:strVal val="visible"/>
                                      </p:to>
                                    </p:set>
                                    <p:animEffect transition="in" filter="wipe(up)">
                                      <p:cBhvr>
                                        <p:cTn id="87" dur="1000"/>
                                        <p:tgtEl>
                                          <p:spTgt spid="62"/>
                                        </p:tgtEl>
                                      </p:cBhvr>
                                    </p:animEffect>
                                  </p:childTnLst>
                                </p:cTn>
                              </p:par>
                              <p:par>
                                <p:cTn id="88" presetID="55" presetClass="entr" presetSubtype="0" fill="hold" grpId="0" nodeType="withEffect">
                                  <p:stCondLst>
                                    <p:cond delay="3500"/>
                                  </p:stCondLst>
                                  <p:childTnLst>
                                    <p:set>
                                      <p:cBhvr>
                                        <p:cTn id="89" dur="1" fill="hold">
                                          <p:stCondLst>
                                            <p:cond delay="0"/>
                                          </p:stCondLst>
                                        </p:cTn>
                                        <p:tgtEl>
                                          <p:spTgt spid="16"/>
                                        </p:tgtEl>
                                        <p:attrNameLst>
                                          <p:attrName>style.visibility</p:attrName>
                                        </p:attrNameLst>
                                      </p:cBhvr>
                                      <p:to>
                                        <p:strVal val="visible"/>
                                      </p:to>
                                    </p:set>
                                    <p:anim calcmode="lin" valueType="num">
                                      <p:cBhvr>
                                        <p:cTn id="90" dur="1000" fill="hold"/>
                                        <p:tgtEl>
                                          <p:spTgt spid="16"/>
                                        </p:tgtEl>
                                        <p:attrNameLst>
                                          <p:attrName>ppt_w</p:attrName>
                                        </p:attrNameLst>
                                      </p:cBhvr>
                                      <p:tavLst>
                                        <p:tav tm="0">
                                          <p:val>
                                            <p:strVal val="#ppt_w*0.70"/>
                                          </p:val>
                                        </p:tav>
                                        <p:tav tm="100000">
                                          <p:val>
                                            <p:strVal val="#ppt_w"/>
                                          </p:val>
                                        </p:tav>
                                      </p:tavLst>
                                    </p:anim>
                                    <p:anim calcmode="lin" valueType="num">
                                      <p:cBhvr>
                                        <p:cTn id="91" dur="1000" fill="hold"/>
                                        <p:tgtEl>
                                          <p:spTgt spid="16"/>
                                        </p:tgtEl>
                                        <p:attrNameLst>
                                          <p:attrName>ppt_h</p:attrName>
                                        </p:attrNameLst>
                                      </p:cBhvr>
                                      <p:tavLst>
                                        <p:tav tm="0">
                                          <p:val>
                                            <p:strVal val="#ppt_h"/>
                                          </p:val>
                                        </p:tav>
                                        <p:tav tm="100000">
                                          <p:val>
                                            <p:strVal val="#ppt_h"/>
                                          </p:val>
                                        </p:tav>
                                      </p:tavLst>
                                    </p:anim>
                                    <p:animEffect transition="in" filter="fade">
                                      <p:cBhvr>
                                        <p:cTn id="92" dur="1000"/>
                                        <p:tgtEl>
                                          <p:spTgt spid="16"/>
                                        </p:tgtEl>
                                      </p:cBhvr>
                                    </p:animEffect>
                                  </p:childTnLst>
                                </p:cTn>
                              </p:par>
                              <p:par>
                                <p:cTn id="93" presetID="55" presetClass="entr" presetSubtype="0" fill="hold" grpId="0" nodeType="withEffect">
                                  <p:stCondLst>
                                    <p:cond delay="3500"/>
                                  </p:stCondLst>
                                  <p:childTnLst>
                                    <p:set>
                                      <p:cBhvr>
                                        <p:cTn id="94" dur="1" fill="hold">
                                          <p:stCondLst>
                                            <p:cond delay="0"/>
                                          </p:stCondLst>
                                        </p:cTn>
                                        <p:tgtEl>
                                          <p:spTgt spid="17"/>
                                        </p:tgtEl>
                                        <p:attrNameLst>
                                          <p:attrName>style.visibility</p:attrName>
                                        </p:attrNameLst>
                                      </p:cBhvr>
                                      <p:to>
                                        <p:strVal val="visible"/>
                                      </p:to>
                                    </p:set>
                                    <p:anim calcmode="lin" valueType="num">
                                      <p:cBhvr>
                                        <p:cTn id="95" dur="1000" fill="hold"/>
                                        <p:tgtEl>
                                          <p:spTgt spid="17"/>
                                        </p:tgtEl>
                                        <p:attrNameLst>
                                          <p:attrName>ppt_w</p:attrName>
                                        </p:attrNameLst>
                                      </p:cBhvr>
                                      <p:tavLst>
                                        <p:tav tm="0">
                                          <p:val>
                                            <p:strVal val="#ppt_w*0.70"/>
                                          </p:val>
                                        </p:tav>
                                        <p:tav tm="100000">
                                          <p:val>
                                            <p:strVal val="#ppt_w"/>
                                          </p:val>
                                        </p:tav>
                                      </p:tavLst>
                                    </p:anim>
                                    <p:anim calcmode="lin" valueType="num">
                                      <p:cBhvr>
                                        <p:cTn id="96" dur="1000" fill="hold"/>
                                        <p:tgtEl>
                                          <p:spTgt spid="17"/>
                                        </p:tgtEl>
                                        <p:attrNameLst>
                                          <p:attrName>ppt_h</p:attrName>
                                        </p:attrNameLst>
                                      </p:cBhvr>
                                      <p:tavLst>
                                        <p:tav tm="0">
                                          <p:val>
                                            <p:strVal val="#ppt_h"/>
                                          </p:val>
                                        </p:tav>
                                        <p:tav tm="100000">
                                          <p:val>
                                            <p:strVal val="#ppt_h"/>
                                          </p:val>
                                        </p:tav>
                                      </p:tavLst>
                                    </p:anim>
                                    <p:animEffect transition="in" filter="fade">
                                      <p:cBhvr>
                                        <p:cTn id="97" dur="1000"/>
                                        <p:tgtEl>
                                          <p:spTgt spid="17"/>
                                        </p:tgtEl>
                                      </p:cBhvr>
                                    </p:animEffect>
                                  </p:childTnLst>
                                </p:cTn>
                              </p:par>
                              <p:par>
                                <p:cTn id="98" presetID="55" presetClass="entr" presetSubtype="0" fill="hold" grpId="0" nodeType="withEffect">
                                  <p:stCondLst>
                                    <p:cond delay="3500"/>
                                  </p:stCondLst>
                                  <p:childTnLst>
                                    <p:set>
                                      <p:cBhvr>
                                        <p:cTn id="99" dur="1" fill="hold">
                                          <p:stCondLst>
                                            <p:cond delay="0"/>
                                          </p:stCondLst>
                                        </p:cTn>
                                        <p:tgtEl>
                                          <p:spTgt spid="18"/>
                                        </p:tgtEl>
                                        <p:attrNameLst>
                                          <p:attrName>style.visibility</p:attrName>
                                        </p:attrNameLst>
                                      </p:cBhvr>
                                      <p:to>
                                        <p:strVal val="visible"/>
                                      </p:to>
                                    </p:set>
                                    <p:anim calcmode="lin" valueType="num">
                                      <p:cBhvr>
                                        <p:cTn id="100" dur="1000" fill="hold"/>
                                        <p:tgtEl>
                                          <p:spTgt spid="18"/>
                                        </p:tgtEl>
                                        <p:attrNameLst>
                                          <p:attrName>ppt_w</p:attrName>
                                        </p:attrNameLst>
                                      </p:cBhvr>
                                      <p:tavLst>
                                        <p:tav tm="0">
                                          <p:val>
                                            <p:strVal val="#ppt_w*0.70"/>
                                          </p:val>
                                        </p:tav>
                                        <p:tav tm="100000">
                                          <p:val>
                                            <p:strVal val="#ppt_w"/>
                                          </p:val>
                                        </p:tav>
                                      </p:tavLst>
                                    </p:anim>
                                    <p:anim calcmode="lin" valueType="num">
                                      <p:cBhvr>
                                        <p:cTn id="101" dur="1000" fill="hold"/>
                                        <p:tgtEl>
                                          <p:spTgt spid="18"/>
                                        </p:tgtEl>
                                        <p:attrNameLst>
                                          <p:attrName>ppt_h</p:attrName>
                                        </p:attrNameLst>
                                      </p:cBhvr>
                                      <p:tavLst>
                                        <p:tav tm="0">
                                          <p:val>
                                            <p:strVal val="#ppt_h"/>
                                          </p:val>
                                        </p:tav>
                                        <p:tav tm="100000">
                                          <p:val>
                                            <p:strVal val="#ppt_h"/>
                                          </p:val>
                                        </p:tav>
                                      </p:tavLst>
                                    </p:anim>
                                    <p:animEffect transition="in" filter="fade">
                                      <p:cBhvr>
                                        <p:cTn id="102" dur="1000"/>
                                        <p:tgtEl>
                                          <p:spTgt spid="18"/>
                                        </p:tgtEl>
                                      </p:cBhvr>
                                    </p:animEffect>
                                  </p:childTnLst>
                                </p:cTn>
                              </p:par>
                              <p:par>
                                <p:cTn id="103" presetID="55" presetClass="entr" presetSubtype="0" fill="hold" grpId="0" nodeType="withEffect">
                                  <p:stCondLst>
                                    <p:cond delay="3500"/>
                                  </p:stCondLst>
                                  <p:childTnLst>
                                    <p:set>
                                      <p:cBhvr>
                                        <p:cTn id="104" dur="1" fill="hold">
                                          <p:stCondLst>
                                            <p:cond delay="0"/>
                                          </p:stCondLst>
                                        </p:cTn>
                                        <p:tgtEl>
                                          <p:spTgt spid="19"/>
                                        </p:tgtEl>
                                        <p:attrNameLst>
                                          <p:attrName>style.visibility</p:attrName>
                                        </p:attrNameLst>
                                      </p:cBhvr>
                                      <p:to>
                                        <p:strVal val="visible"/>
                                      </p:to>
                                    </p:set>
                                    <p:anim calcmode="lin" valueType="num">
                                      <p:cBhvr>
                                        <p:cTn id="105" dur="1000" fill="hold"/>
                                        <p:tgtEl>
                                          <p:spTgt spid="19"/>
                                        </p:tgtEl>
                                        <p:attrNameLst>
                                          <p:attrName>ppt_w</p:attrName>
                                        </p:attrNameLst>
                                      </p:cBhvr>
                                      <p:tavLst>
                                        <p:tav tm="0">
                                          <p:val>
                                            <p:strVal val="#ppt_w*0.70"/>
                                          </p:val>
                                        </p:tav>
                                        <p:tav tm="100000">
                                          <p:val>
                                            <p:strVal val="#ppt_w"/>
                                          </p:val>
                                        </p:tav>
                                      </p:tavLst>
                                    </p:anim>
                                    <p:anim calcmode="lin" valueType="num">
                                      <p:cBhvr>
                                        <p:cTn id="106" dur="1000" fill="hold"/>
                                        <p:tgtEl>
                                          <p:spTgt spid="19"/>
                                        </p:tgtEl>
                                        <p:attrNameLst>
                                          <p:attrName>ppt_h</p:attrName>
                                        </p:attrNameLst>
                                      </p:cBhvr>
                                      <p:tavLst>
                                        <p:tav tm="0">
                                          <p:val>
                                            <p:strVal val="#ppt_h"/>
                                          </p:val>
                                        </p:tav>
                                        <p:tav tm="100000">
                                          <p:val>
                                            <p:strVal val="#ppt_h"/>
                                          </p:val>
                                        </p:tav>
                                      </p:tavLst>
                                    </p:anim>
                                    <p:animEffect transition="in" filter="fade">
                                      <p:cBhvr>
                                        <p:cTn id="107" dur="1000"/>
                                        <p:tgtEl>
                                          <p:spTgt spid="19"/>
                                        </p:tgtEl>
                                      </p:cBhvr>
                                    </p:animEffect>
                                  </p:childTnLst>
                                </p:cTn>
                              </p:par>
                              <p:par>
                                <p:cTn id="108" presetID="55" presetClass="entr" presetSubtype="0" fill="hold" grpId="0" nodeType="withEffect">
                                  <p:stCondLst>
                                    <p:cond delay="3500"/>
                                  </p:stCondLst>
                                  <p:childTnLst>
                                    <p:set>
                                      <p:cBhvr>
                                        <p:cTn id="109" dur="1" fill="hold">
                                          <p:stCondLst>
                                            <p:cond delay="0"/>
                                          </p:stCondLst>
                                        </p:cTn>
                                        <p:tgtEl>
                                          <p:spTgt spid="20"/>
                                        </p:tgtEl>
                                        <p:attrNameLst>
                                          <p:attrName>style.visibility</p:attrName>
                                        </p:attrNameLst>
                                      </p:cBhvr>
                                      <p:to>
                                        <p:strVal val="visible"/>
                                      </p:to>
                                    </p:set>
                                    <p:anim calcmode="lin" valueType="num">
                                      <p:cBhvr>
                                        <p:cTn id="110" dur="1000" fill="hold"/>
                                        <p:tgtEl>
                                          <p:spTgt spid="20"/>
                                        </p:tgtEl>
                                        <p:attrNameLst>
                                          <p:attrName>ppt_w</p:attrName>
                                        </p:attrNameLst>
                                      </p:cBhvr>
                                      <p:tavLst>
                                        <p:tav tm="0">
                                          <p:val>
                                            <p:strVal val="#ppt_w*0.70"/>
                                          </p:val>
                                        </p:tav>
                                        <p:tav tm="100000">
                                          <p:val>
                                            <p:strVal val="#ppt_w"/>
                                          </p:val>
                                        </p:tav>
                                      </p:tavLst>
                                    </p:anim>
                                    <p:anim calcmode="lin" valueType="num">
                                      <p:cBhvr>
                                        <p:cTn id="111" dur="1000" fill="hold"/>
                                        <p:tgtEl>
                                          <p:spTgt spid="20"/>
                                        </p:tgtEl>
                                        <p:attrNameLst>
                                          <p:attrName>ppt_h</p:attrName>
                                        </p:attrNameLst>
                                      </p:cBhvr>
                                      <p:tavLst>
                                        <p:tav tm="0">
                                          <p:val>
                                            <p:strVal val="#ppt_h"/>
                                          </p:val>
                                        </p:tav>
                                        <p:tav tm="100000">
                                          <p:val>
                                            <p:strVal val="#ppt_h"/>
                                          </p:val>
                                        </p:tav>
                                      </p:tavLst>
                                    </p:anim>
                                    <p:animEffect transition="in" filter="fade">
                                      <p:cBhvr>
                                        <p:cTn id="112" dur="1000"/>
                                        <p:tgtEl>
                                          <p:spTgt spid="20"/>
                                        </p:tgtEl>
                                      </p:cBhvr>
                                    </p:animEffect>
                                  </p:childTnLst>
                                </p:cTn>
                              </p:par>
                              <p:par>
                                <p:cTn id="113" presetID="55" presetClass="entr" presetSubtype="0" fill="hold" grpId="0" nodeType="withEffect">
                                  <p:stCondLst>
                                    <p:cond delay="3500"/>
                                  </p:stCondLst>
                                  <p:childTnLst>
                                    <p:set>
                                      <p:cBhvr>
                                        <p:cTn id="114" dur="1" fill="hold">
                                          <p:stCondLst>
                                            <p:cond delay="0"/>
                                          </p:stCondLst>
                                        </p:cTn>
                                        <p:tgtEl>
                                          <p:spTgt spid="23"/>
                                        </p:tgtEl>
                                        <p:attrNameLst>
                                          <p:attrName>style.visibility</p:attrName>
                                        </p:attrNameLst>
                                      </p:cBhvr>
                                      <p:to>
                                        <p:strVal val="visible"/>
                                      </p:to>
                                    </p:set>
                                    <p:anim calcmode="lin" valueType="num">
                                      <p:cBhvr>
                                        <p:cTn id="115" dur="1000" fill="hold"/>
                                        <p:tgtEl>
                                          <p:spTgt spid="23"/>
                                        </p:tgtEl>
                                        <p:attrNameLst>
                                          <p:attrName>ppt_w</p:attrName>
                                        </p:attrNameLst>
                                      </p:cBhvr>
                                      <p:tavLst>
                                        <p:tav tm="0">
                                          <p:val>
                                            <p:strVal val="#ppt_w*0.70"/>
                                          </p:val>
                                        </p:tav>
                                        <p:tav tm="100000">
                                          <p:val>
                                            <p:strVal val="#ppt_w"/>
                                          </p:val>
                                        </p:tav>
                                      </p:tavLst>
                                    </p:anim>
                                    <p:anim calcmode="lin" valueType="num">
                                      <p:cBhvr>
                                        <p:cTn id="116" dur="1000" fill="hold"/>
                                        <p:tgtEl>
                                          <p:spTgt spid="23"/>
                                        </p:tgtEl>
                                        <p:attrNameLst>
                                          <p:attrName>ppt_h</p:attrName>
                                        </p:attrNameLst>
                                      </p:cBhvr>
                                      <p:tavLst>
                                        <p:tav tm="0">
                                          <p:val>
                                            <p:strVal val="#ppt_h"/>
                                          </p:val>
                                        </p:tav>
                                        <p:tav tm="100000">
                                          <p:val>
                                            <p:strVal val="#ppt_h"/>
                                          </p:val>
                                        </p:tav>
                                      </p:tavLst>
                                    </p:anim>
                                    <p:animEffect transition="in" filter="fade">
                                      <p:cBhvr>
                                        <p:cTn id="117" dur="1000"/>
                                        <p:tgtEl>
                                          <p:spTgt spid="23"/>
                                        </p:tgtEl>
                                      </p:cBhvr>
                                    </p:animEffect>
                                  </p:childTnLst>
                                </p:cTn>
                              </p:par>
                              <p:par>
                                <p:cTn id="118" presetID="55" presetClass="entr" presetSubtype="0" fill="hold" grpId="0" nodeType="withEffect">
                                  <p:stCondLst>
                                    <p:cond delay="3500"/>
                                  </p:stCondLst>
                                  <p:childTnLst>
                                    <p:set>
                                      <p:cBhvr>
                                        <p:cTn id="119" dur="1" fill="hold">
                                          <p:stCondLst>
                                            <p:cond delay="0"/>
                                          </p:stCondLst>
                                        </p:cTn>
                                        <p:tgtEl>
                                          <p:spTgt spid="24"/>
                                        </p:tgtEl>
                                        <p:attrNameLst>
                                          <p:attrName>style.visibility</p:attrName>
                                        </p:attrNameLst>
                                      </p:cBhvr>
                                      <p:to>
                                        <p:strVal val="visible"/>
                                      </p:to>
                                    </p:set>
                                    <p:anim calcmode="lin" valueType="num">
                                      <p:cBhvr>
                                        <p:cTn id="120" dur="1000" fill="hold"/>
                                        <p:tgtEl>
                                          <p:spTgt spid="24"/>
                                        </p:tgtEl>
                                        <p:attrNameLst>
                                          <p:attrName>ppt_w</p:attrName>
                                        </p:attrNameLst>
                                      </p:cBhvr>
                                      <p:tavLst>
                                        <p:tav tm="0">
                                          <p:val>
                                            <p:strVal val="#ppt_w*0.70"/>
                                          </p:val>
                                        </p:tav>
                                        <p:tav tm="100000">
                                          <p:val>
                                            <p:strVal val="#ppt_w"/>
                                          </p:val>
                                        </p:tav>
                                      </p:tavLst>
                                    </p:anim>
                                    <p:anim calcmode="lin" valueType="num">
                                      <p:cBhvr>
                                        <p:cTn id="121" dur="1000" fill="hold"/>
                                        <p:tgtEl>
                                          <p:spTgt spid="24"/>
                                        </p:tgtEl>
                                        <p:attrNameLst>
                                          <p:attrName>ppt_h</p:attrName>
                                        </p:attrNameLst>
                                      </p:cBhvr>
                                      <p:tavLst>
                                        <p:tav tm="0">
                                          <p:val>
                                            <p:strVal val="#ppt_h"/>
                                          </p:val>
                                        </p:tav>
                                        <p:tav tm="100000">
                                          <p:val>
                                            <p:strVal val="#ppt_h"/>
                                          </p:val>
                                        </p:tav>
                                      </p:tavLst>
                                    </p:anim>
                                    <p:animEffect transition="in" filter="fade">
                                      <p:cBhvr>
                                        <p:cTn id="122" dur="1000"/>
                                        <p:tgtEl>
                                          <p:spTgt spid="24"/>
                                        </p:tgtEl>
                                      </p:cBhvr>
                                    </p:animEffect>
                                  </p:childTnLst>
                                </p:cTn>
                              </p:par>
                              <p:par>
                                <p:cTn id="123" presetID="55" presetClass="entr" presetSubtype="0" fill="hold" grpId="0" nodeType="withEffect">
                                  <p:stCondLst>
                                    <p:cond delay="3500"/>
                                  </p:stCondLst>
                                  <p:childTnLst>
                                    <p:set>
                                      <p:cBhvr>
                                        <p:cTn id="124" dur="1" fill="hold">
                                          <p:stCondLst>
                                            <p:cond delay="0"/>
                                          </p:stCondLst>
                                        </p:cTn>
                                        <p:tgtEl>
                                          <p:spTgt spid="42"/>
                                        </p:tgtEl>
                                        <p:attrNameLst>
                                          <p:attrName>style.visibility</p:attrName>
                                        </p:attrNameLst>
                                      </p:cBhvr>
                                      <p:to>
                                        <p:strVal val="visible"/>
                                      </p:to>
                                    </p:set>
                                    <p:anim calcmode="lin" valueType="num">
                                      <p:cBhvr>
                                        <p:cTn id="125" dur="1000" fill="hold"/>
                                        <p:tgtEl>
                                          <p:spTgt spid="42"/>
                                        </p:tgtEl>
                                        <p:attrNameLst>
                                          <p:attrName>ppt_w</p:attrName>
                                        </p:attrNameLst>
                                      </p:cBhvr>
                                      <p:tavLst>
                                        <p:tav tm="0">
                                          <p:val>
                                            <p:strVal val="#ppt_w*0.70"/>
                                          </p:val>
                                        </p:tav>
                                        <p:tav tm="100000">
                                          <p:val>
                                            <p:strVal val="#ppt_w"/>
                                          </p:val>
                                        </p:tav>
                                      </p:tavLst>
                                    </p:anim>
                                    <p:anim calcmode="lin" valueType="num">
                                      <p:cBhvr>
                                        <p:cTn id="126" dur="1000" fill="hold"/>
                                        <p:tgtEl>
                                          <p:spTgt spid="42"/>
                                        </p:tgtEl>
                                        <p:attrNameLst>
                                          <p:attrName>ppt_h</p:attrName>
                                        </p:attrNameLst>
                                      </p:cBhvr>
                                      <p:tavLst>
                                        <p:tav tm="0">
                                          <p:val>
                                            <p:strVal val="#ppt_h"/>
                                          </p:val>
                                        </p:tav>
                                        <p:tav tm="100000">
                                          <p:val>
                                            <p:strVal val="#ppt_h"/>
                                          </p:val>
                                        </p:tav>
                                      </p:tavLst>
                                    </p:anim>
                                    <p:animEffect transition="in" filter="fade">
                                      <p:cBhvr>
                                        <p:cTn id="127" dur="1000"/>
                                        <p:tgtEl>
                                          <p:spTgt spid="42"/>
                                        </p:tgtEl>
                                      </p:cBhvr>
                                    </p:animEffect>
                                  </p:childTnLst>
                                </p:cTn>
                              </p:par>
                              <p:par>
                                <p:cTn id="128" presetID="55" presetClass="entr" presetSubtype="0" fill="hold" grpId="0" nodeType="withEffect">
                                  <p:stCondLst>
                                    <p:cond delay="3500"/>
                                  </p:stCondLst>
                                  <p:childTnLst>
                                    <p:set>
                                      <p:cBhvr>
                                        <p:cTn id="129" dur="1" fill="hold">
                                          <p:stCondLst>
                                            <p:cond delay="0"/>
                                          </p:stCondLst>
                                        </p:cTn>
                                        <p:tgtEl>
                                          <p:spTgt spid="43"/>
                                        </p:tgtEl>
                                        <p:attrNameLst>
                                          <p:attrName>style.visibility</p:attrName>
                                        </p:attrNameLst>
                                      </p:cBhvr>
                                      <p:to>
                                        <p:strVal val="visible"/>
                                      </p:to>
                                    </p:set>
                                    <p:anim calcmode="lin" valueType="num">
                                      <p:cBhvr>
                                        <p:cTn id="130" dur="1000" fill="hold"/>
                                        <p:tgtEl>
                                          <p:spTgt spid="43"/>
                                        </p:tgtEl>
                                        <p:attrNameLst>
                                          <p:attrName>ppt_w</p:attrName>
                                        </p:attrNameLst>
                                      </p:cBhvr>
                                      <p:tavLst>
                                        <p:tav tm="0">
                                          <p:val>
                                            <p:strVal val="#ppt_w*0.70"/>
                                          </p:val>
                                        </p:tav>
                                        <p:tav tm="100000">
                                          <p:val>
                                            <p:strVal val="#ppt_w"/>
                                          </p:val>
                                        </p:tav>
                                      </p:tavLst>
                                    </p:anim>
                                    <p:anim calcmode="lin" valueType="num">
                                      <p:cBhvr>
                                        <p:cTn id="131" dur="1000" fill="hold"/>
                                        <p:tgtEl>
                                          <p:spTgt spid="43"/>
                                        </p:tgtEl>
                                        <p:attrNameLst>
                                          <p:attrName>ppt_h</p:attrName>
                                        </p:attrNameLst>
                                      </p:cBhvr>
                                      <p:tavLst>
                                        <p:tav tm="0">
                                          <p:val>
                                            <p:strVal val="#ppt_h"/>
                                          </p:val>
                                        </p:tav>
                                        <p:tav tm="100000">
                                          <p:val>
                                            <p:strVal val="#ppt_h"/>
                                          </p:val>
                                        </p:tav>
                                      </p:tavLst>
                                    </p:anim>
                                    <p:animEffect transition="in" filter="fade">
                                      <p:cBhvr>
                                        <p:cTn id="132" dur="1000"/>
                                        <p:tgtEl>
                                          <p:spTgt spid="43"/>
                                        </p:tgtEl>
                                      </p:cBhvr>
                                    </p:animEffect>
                                  </p:childTnLst>
                                </p:cTn>
                              </p:par>
                              <p:par>
                                <p:cTn id="133" presetID="55" presetClass="entr" presetSubtype="0" fill="hold" grpId="0" nodeType="withEffect">
                                  <p:stCondLst>
                                    <p:cond delay="3500"/>
                                  </p:stCondLst>
                                  <p:childTnLst>
                                    <p:set>
                                      <p:cBhvr>
                                        <p:cTn id="134" dur="1" fill="hold">
                                          <p:stCondLst>
                                            <p:cond delay="0"/>
                                          </p:stCondLst>
                                        </p:cTn>
                                        <p:tgtEl>
                                          <p:spTgt spid="44"/>
                                        </p:tgtEl>
                                        <p:attrNameLst>
                                          <p:attrName>style.visibility</p:attrName>
                                        </p:attrNameLst>
                                      </p:cBhvr>
                                      <p:to>
                                        <p:strVal val="visible"/>
                                      </p:to>
                                    </p:set>
                                    <p:anim calcmode="lin" valueType="num">
                                      <p:cBhvr>
                                        <p:cTn id="135" dur="1000" fill="hold"/>
                                        <p:tgtEl>
                                          <p:spTgt spid="44"/>
                                        </p:tgtEl>
                                        <p:attrNameLst>
                                          <p:attrName>ppt_w</p:attrName>
                                        </p:attrNameLst>
                                      </p:cBhvr>
                                      <p:tavLst>
                                        <p:tav tm="0">
                                          <p:val>
                                            <p:strVal val="#ppt_w*0.70"/>
                                          </p:val>
                                        </p:tav>
                                        <p:tav tm="100000">
                                          <p:val>
                                            <p:strVal val="#ppt_w"/>
                                          </p:val>
                                        </p:tav>
                                      </p:tavLst>
                                    </p:anim>
                                    <p:anim calcmode="lin" valueType="num">
                                      <p:cBhvr>
                                        <p:cTn id="136" dur="1000" fill="hold"/>
                                        <p:tgtEl>
                                          <p:spTgt spid="44"/>
                                        </p:tgtEl>
                                        <p:attrNameLst>
                                          <p:attrName>ppt_h</p:attrName>
                                        </p:attrNameLst>
                                      </p:cBhvr>
                                      <p:tavLst>
                                        <p:tav tm="0">
                                          <p:val>
                                            <p:strVal val="#ppt_h"/>
                                          </p:val>
                                        </p:tav>
                                        <p:tav tm="100000">
                                          <p:val>
                                            <p:strVal val="#ppt_h"/>
                                          </p:val>
                                        </p:tav>
                                      </p:tavLst>
                                    </p:anim>
                                    <p:animEffect transition="in" filter="fade">
                                      <p:cBhvr>
                                        <p:cTn id="137" dur="1000"/>
                                        <p:tgtEl>
                                          <p:spTgt spid="44"/>
                                        </p:tgtEl>
                                      </p:cBhvr>
                                    </p:animEffect>
                                  </p:childTnLst>
                                </p:cTn>
                              </p:par>
                              <p:par>
                                <p:cTn id="138" presetID="12" presetClass="entr" presetSubtype="2" fill="hold" grpId="0" nodeType="withEffect">
                                  <p:stCondLst>
                                    <p:cond delay="3500"/>
                                  </p:stCondLst>
                                  <p:childTnLst>
                                    <p:set>
                                      <p:cBhvr>
                                        <p:cTn id="139" dur="1" fill="hold">
                                          <p:stCondLst>
                                            <p:cond delay="0"/>
                                          </p:stCondLst>
                                        </p:cTn>
                                        <p:tgtEl>
                                          <p:spTgt spid="3091"/>
                                        </p:tgtEl>
                                        <p:attrNameLst>
                                          <p:attrName>style.visibility</p:attrName>
                                        </p:attrNameLst>
                                      </p:cBhvr>
                                      <p:to>
                                        <p:strVal val="visible"/>
                                      </p:to>
                                    </p:set>
                                    <p:anim calcmode="lin" valueType="num">
                                      <p:cBhvr additive="base">
                                        <p:cTn id="140" dur="1000"/>
                                        <p:tgtEl>
                                          <p:spTgt spid="3091"/>
                                        </p:tgtEl>
                                        <p:attrNameLst>
                                          <p:attrName>ppt_x</p:attrName>
                                        </p:attrNameLst>
                                      </p:cBhvr>
                                      <p:tavLst>
                                        <p:tav tm="0">
                                          <p:val>
                                            <p:strVal val="#ppt_x+#ppt_w*1.125000"/>
                                          </p:val>
                                        </p:tav>
                                        <p:tav tm="100000">
                                          <p:val>
                                            <p:strVal val="#ppt_x"/>
                                          </p:val>
                                        </p:tav>
                                      </p:tavLst>
                                    </p:anim>
                                    <p:animEffect transition="in" filter="wipe(left)">
                                      <p:cBhvr>
                                        <p:cTn id="141" dur="1000"/>
                                        <p:tgtEl>
                                          <p:spTgt spid="30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3" grpId="0" animBg="1"/>
      <p:bldP spid="24" grpId="0" animBg="1"/>
      <p:bldP spid="42" grpId="0" animBg="1"/>
      <p:bldP spid="43" grpId="0" animBg="1"/>
      <p:bldP spid="44" grpId="0" animBg="1"/>
      <p:bldP spid="67" grpId="0" animBg="1"/>
      <p:bldP spid="70" grpId="0" animBg="1"/>
      <p:bldP spid="8" grpId="0" animBg="1"/>
      <p:bldP spid="10" grpId="0" animBg="1"/>
      <p:bldP spid="31" grpId="0" animBg="1"/>
      <p:bldP spid="32" grpId="0" animBg="1"/>
      <p:bldP spid="34" grpId="0" animBg="1"/>
      <p:bldP spid="35" grpId="0" animBg="1"/>
      <p:bldP spid="37" grpId="0" animBg="1"/>
      <p:bldP spid="38" grpId="0" animBg="1"/>
      <p:bldP spid="40" grpId="0" animBg="1"/>
      <p:bldP spid="41" grpId="0" animBg="1"/>
      <p:bldP spid="3091" grpId="0"/>
      <p:bldP spid="91" grpId="0"/>
      <p:bldP spid="9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96F81011-C55E-433E-B0EB-51BE6EE1520F}"/>
              </a:ext>
            </a:extLst>
          </p:cNvPr>
          <p:cNvGraphicFramePr/>
          <p:nvPr/>
        </p:nvGraphicFramePr>
        <p:xfrm>
          <a:off x="520700" y="640783"/>
          <a:ext cx="11150600" cy="5172303"/>
        </p:xfrm>
        <a:graphic>
          <a:graphicData uri="http://schemas.openxmlformats.org/drawingml/2006/chart">
            <c:chart xmlns:c="http://schemas.openxmlformats.org/drawingml/2006/chart" xmlns:r="http://schemas.openxmlformats.org/officeDocument/2006/relationships" r:id="rId2"/>
          </a:graphicData>
        </a:graphic>
      </p:graphicFrame>
      <p:sp>
        <p:nvSpPr>
          <p:cNvPr id="8" name="Rectangle: Rounded Corners 7">
            <a:extLst>
              <a:ext uri="{FF2B5EF4-FFF2-40B4-BE49-F238E27FC236}">
                <a16:creationId xmlns:a16="http://schemas.microsoft.com/office/drawing/2014/main" id="{DF86A00E-D0C8-46F4-99D0-38A8B0A4D0DE}"/>
              </a:ext>
            </a:extLst>
          </p:cNvPr>
          <p:cNvSpPr/>
          <p:nvPr/>
        </p:nvSpPr>
        <p:spPr>
          <a:xfrm>
            <a:off x="1191068" y="5864792"/>
            <a:ext cx="1237807" cy="352425"/>
          </a:xfrm>
          <a:prstGeom prst="roundRect">
            <a:avLst>
              <a:gd name="adj" fmla="val 50000"/>
            </a:avLst>
          </a:prstGeom>
          <a:solidFill>
            <a:schemeClr val="tx2">
              <a:lumMod val="20000"/>
              <a:lumOff val="80000"/>
              <a:alpha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2"/>
                </a:solidFill>
                <a:latin typeface="Montserrat" panose="00000500000000000000" pitchFamily="50" charset="0"/>
              </a:rPr>
              <a:t>YEAR 1</a:t>
            </a:r>
          </a:p>
        </p:txBody>
      </p:sp>
      <p:sp>
        <p:nvSpPr>
          <p:cNvPr id="10" name="Rectangle: Rounded Corners 9">
            <a:extLst>
              <a:ext uri="{FF2B5EF4-FFF2-40B4-BE49-F238E27FC236}">
                <a16:creationId xmlns:a16="http://schemas.microsoft.com/office/drawing/2014/main" id="{55F0A8C0-056E-4071-B35C-6058EFE1C8E3}"/>
              </a:ext>
            </a:extLst>
          </p:cNvPr>
          <p:cNvSpPr/>
          <p:nvPr/>
        </p:nvSpPr>
        <p:spPr>
          <a:xfrm>
            <a:off x="2428874" y="5864792"/>
            <a:ext cx="4962526" cy="352425"/>
          </a:xfrm>
          <a:prstGeom prst="roundRect">
            <a:avLst>
              <a:gd name="adj" fmla="val 50000"/>
            </a:avLst>
          </a:prstGeom>
          <a:solidFill>
            <a:schemeClr val="tx2">
              <a:lumMod val="20000"/>
              <a:lumOff val="80000"/>
              <a:alpha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2"/>
                </a:solidFill>
                <a:latin typeface="Montserrat" panose="00000500000000000000" pitchFamily="50" charset="0"/>
              </a:rPr>
              <a:t>YEAR 2</a:t>
            </a:r>
          </a:p>
        </p:txBody>
      </p:sp>
      <p:sp>
        <p:nvSpPr>
          <p:cNvPr id="12" name="Rectangle: Rounded Corners 11">
            <a:extLst>
              <a:ext uri="{FF2B5EF4-FFF2-40B4-BE49-F238E27FC236}">
                <a16:creationId xmlns:a16="http://schemas.microsoft.com/office/drawing/2014/main" id="{16510B85-0DCD-405B-B5C9-18DE3B272FB1}"/>
              </a:ext>
            </a:extLst>
          </p:cNvPr>
          <p:cNvSpPr/>
          <p:nvPr/>
        </p:nvSpPr>
        <p:spPr>
          <a:xfrm>
            <a:off x="7391400" y="5864792"/>
            <a:ext cx="4146550" cy="352425"/>
          </a:xfrm>
          <a:prstGeom prst="roundRect">
            <a:avLst>
              <a:gd name="adj" fmla="val 50000"/>
            </a:avLst>
          </a:prstGeom>
          <a:solidFill>
            <a:schemeClr val="tx2">
              <a:lumMod val="20000"/>
              <a:lumOff val="80000"/>
              <a:alpha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2"/>
                </a:solidFill>
                <a:latin typeface="Montserrat" panose="00000500000000000000" pitchFamily="50" charset="0"/>
              </a:rPr>
              <a:t>YEAR 3</a:t>
            </a:r>
          </a:p>
        </p:txBody>
      </p:sp>
      <p:sp>
        <p:nvSpPr>
          <p:cNvPr id="5" name="Rectangle: Rounded Corners 20">
            <a:extLst>
              <a:ext uri="{FF2B5EF4-FFF2-40B4-BE49-F238E27FC236}">
                <a16:creationId xmlns:a16="http://schemas.microsoft.com/office/drawing/2014/main" id="{6CC96076-C6AC-EBAA-202E-C6B72C4C2862}"/>
              </a:ext>
            </a:extLst>
          </p:cNvPr>
          <p:cNvSpPr/>
          <p:nvPr/>
        </p:nvSpPr>
        <p:spPr>
          <a:xfrm>
            <a:off x="1102288" y="1044914"/>
            <a:ext cx="10515600" cy="4466537"/>
          </a:xfrm>
          <a:prstGeom prst="roundRect">
            <a:avLst>
              <a:gd name="adj" fmla="val 9264"/>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6745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withEffect">
                                  <p:stCondLst>
                                    <p:cond delay="0"/>
                                  </p:stCondLst>
                                  <p:childTnLst>
                                    <p:set>
                                      <p:cBhvr>
                                        <p:cTn id="6"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circle(out)">
                                      <p:cBhvr>
                                        <p:cTn id="7" dur="2000"/>
                                        <p:tgtEl>
                                          <p:spTgt spid="7">
                                            <p:graphicEl>
                                              <a:chart seriesIdx="-3" categoryIdx="-3" bldStep="gridLegend"/>
                                            </p:graphicEl>
                                          </p:spTgt>
                                        </p:tgtEl>
                                      </p:cBhvr>
                                    </p:animEffect>
                                  </p:childTnLst>
                                </p:cTn>
                              </p:par>
                              <p:par>
                                <p:cTn id="8" presetID="22" presetClass="entr" presetSubtype="4" fill="hold" grpId="0" nodeType="withEffect">
                                  <p:stCondLst>
                                    <p:cond delay="1500"/>
                                  </p:stCondLst>
                                  <p:childTnLst>
                                    <p:set>
                                      <p:cBhvr>
                                        <p:cTn id="9" dur="1" fill="hold">
                                          <p:stCondLst>
                                            <p:cond delay="0"/>
                                          </p:stCondLst>
                                        </p:cTn>
                                        <p:tgtEl>
                                          <p:spTgt spid="7">
                                            <p:graphicEl>
                                              <a:chart seriesIdx="0" categoryIdx="-4" bldStep="series"/>
                                            </p:graphicEl>
                                          </p:spTgt>
                                        </p:tgtEl>
                                        <p:attrNameLst>
                                          <p:attrName>style.visibility</p:attrName>
                                        </p:attrNameLst>
                                      </p:cBhvr>
                                      <p:to>
                                        <p:strVal val="visible"/>
                                      </p:to>
                                    </p:set>
                                    <p:animEffect transition="in" filter="wipe(down)">
                                      <p:cBhvr>
                                        <p:cTn id="10" dur="1250"/>
                                        <p:tgtEl>
                                          <p:spTgt spid="7">
                                            <p:graphicEl>
                                              <a:chart seriesIdx="0" categoryIdx="-4" bldStep="series"/>
                                            </p:graphicEl>
                                          </p:spTgt>
                                        </p:tgtEl>
                                      </p:cBhvr>
                                    </p:animEffect>
                                  </p:childTnLst>
                                </p:cTn>
                              </p:par>
                              <p:par>
                                <p:cTn id="11" presetID="22" presetClass="entr" presetSubtype="4" fill="hold" grpId="0" nodeType="withEffect">
                                  <p:stCondLst>
                                    <p:cond delay="2250"/>
                                  </p:stCondLst>
                                  <p:childTnLst>
                                    <p:set>
                                      <p:cBhvr>
                                        <p:cTn id="12" dur="1" fill="hold">
                                          <p:stCondLst>
                                            <p:cond delay="0"/>
                                          </p:stCondLst>
                                        </p:cTn>
                                        <p:tgtEl>
                                          <p:spTgt spid="7">
                                            <p:graphicEl>
                                              <a:chart seriesIdx="1" categoryIdx="-4" bldStep="series"/>
                                            </p:graphicEl>
                                          </p:spTgt>
                                        </p:tgtEl>
                                        <p:attrNameLst>
                                          <p:attrName>style.visibility</p:attrName>
                                        </p:attrNameLst>
                                      </p:cBhvr>
                                      <p:to>
                                        <p:strVal val="visible"/>
                                      </p:to>
                                    </p:set>
                                    <p:animEffect transition="in" filter="wipe(down)">
                                      <p:cBhvr>
                                        <p:cTn id="13" dur="1250"/>
                                        <p:tgtEl>
                                          <p:spTgt spid="7">
                                            <p:graphicEl>
                                              <a:chart seriesIdx="1" categoryIdx="-4" bldStep="series"/>
                                            </p:graphicEl>
                                          </p:spTgt>
                                        </p:tgtEl>
                                      </p:cBhvr>
                                    </p:animEffect>
                                  </p:childTnLst>
                                </p:cTn>
                              </p:par>
                              <p:par>
                                <p:cTn id="14" presetID="22" presetClass="entr" presetSubtype="4" fill="hold" grpId="0" nodeType="withEffect">
                                  <p:stCondLst>
                                    <p:cond delay="3000"/>
                                  </p:stCondLst>
                                  <p:childTnLst>
                                    <p:set>
                                      <p:cBhvr>
                                        <p:cTn id="15" dur="1" fill="hold">
                                          <p:stCondLst>
                                            <p:cond delay="0"/>
                                          </p:stCondLst>
                                        </p:cTn>
                                        <p:tgtEl>
                                          <p:spTgt spid="7">
                                            <p:graphicEl>
                                              <a:chart seriesIdx="2" categoryIdx="-4" bldStep="series"/>
                                            </p:graphicEl>
                                          </p:spTgt>
                                        </p:tgtEl>
                                        <p:attrNameLst>
                                          <p:attrName>style.visibility</p:attrName>
                                        </p:attrNameLst>
                                      </p:cBhvr>
                                      <p:to>
                                        <p:strVal val="visible"/>
                                      </p:to>
                                    </p:set>
                                    <p:animEffect transition="in" filter="wipe(down)">
                                      <p:cBhvr>
                                        <p:cTn id="16" dur="1250"/>
                                        <p:tgtEl>
                                          <p:spTgt spid="7">
                                            <p:graphicEl>
                                              <a:chart seriesIdx="2" categoryIdx="-4" bldStep="series"/>
                                            </p:graphicEl>
                                          </p:spTgt>
                                        </p:tgtEl>
                                      </p:cBhvr>
                                    </p:animEffect>
                                  </p:childTnLst>
                                </p:cTn>
                              </p:par>
                              <p:par>
                                <p:cTn id="17" presetID="22" presetClass="entr" presetSubtype="1" fill="hold" grpId="0" nodeType="withEffect">
                                  <p:stCondLst>
                                    <p:cond delay="3750"/>
                                  </p:stCondLst>
                                  <p:childTnLst>
                                    <p:set>
                                      <p:cBhvr>
                                        <p:cTn id="18" dur="1" fill="hold">
                                          <p:stCondLst>
                                            <p:cond delay="0"/>
                                          </p:stCondLst>
                                        </p:cTn>
                                        <p:tgtEl>
                                          <p:spTgt spid="7">
                                            <p:graphicEl>
                                              <a:chart seriesIdx="3" categoryIdx="-4" bldStep="series"/>
                                            </p:graphicEl>
                                          </p:spTgt>
                                        </p:tgtEl>
                                        <p:attrNameLst>
                                          <p:attrName>style.visibility</p:attrName>
                                        </p:attrNameLst>
                                      </p:cBhvr>
                                      <p:to>
                                        <p:strVal val="visible"/>
                                      </p:to>
                                    </p:set>
                                    <p:animEffect transition="in" filter="wipe(up)">
                                      <p:cBhvr>
                                        <p:cTn id="19" dur="1250"/>
                                        <p:tgtEl>
                                          <p:spTgt spid="7">
                                            <p:graphicEl>
                                              <a:chart seriesIdx="3" categoryIdx="-4" bldStep="series"/>
                                            </p:graphicEl>
                                          </p:spTgt>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750"/>
                                        <p:tgtEl>
                                          <p:spTgt spid="5"/>
                                        </p:tgtEl>
                                      </p:cBhvr>
                                    </p:animEffect>
                                  </p:childTnLst>
                                </p:cTn>
                              </p:par>
                              <p:par>
                                <p:cTn id="23" presetID="55" presetClass="entr" presetSubtype="0" fill="hold" grpId="0" nodeType="withEffect">
                                  <p:stCondLst>
                                    <p:cond delay="1500"/>
                                  </p:stCondLst>
                                  <p:childTnLst>
                                    <p:set>
                                      <p:cBhvr>
                                        <p:cTn id="24" dur="1" fill="hold">
                                          <p:stCondLst>
                                            <p:cond delay="0"/>
                                          </p:stCondLst>
                                        </p:cTn>
                                        <p:tgtEl>
                                          <p:spTgt spid="8"/>
                                        </p:tgtEl>
                                        <p:attrNameLst>
                                          <p:attrName>style.visibility</p:attrName>
                                        </p:attrNameLst>
                                      </p:cBhvr>
                                      <p:to>
                                        <p:strVal val="visible"/>
                                      </p:to>
                                    </p:set>
                                    <p:anim calcmode="lin" valueType="num">
                                      <p:cBhvr>
                                        <p:cTn id="25" dur="1000" fill="hold"/>
                                        <p:tgtEl>
                                          <p:spTgt spid="8"/>
                                        </p:tgtEl>
                                        <p:attrNameLst>
                                          <p:attrName>ppt_w</p:attrName>
                                        </p:attrNameLst>
                                      </p:cBhvr>
                                      <p:tavLst>
                                        <p:tav tm="0">
                                          <p:val>
                                            <p:strVal val="#ppt_w*0.70"/>
                                          </p:val>
                                        </p:tav>
                                        <p:tav tm="100000">
                                          <p:val>
                                            <p:strVal val="#ppt_w"/>
                                          </p:val>
                                        </p:tav>
                                      </p:tavLst>
                                    </p:anim>
                                    <p:anim calcmode="lin" valueType="num">
                                      <p:cBhvr>
                                        <p:cTn id="26" dur="1000" fill="hold"/>
                                        <p:tgtEl>
                                          <p:spTgt spid="8"/>
                                        </p:tgtEl>
                                        <p:attrNameLst>
                                          <p:attrName>ppt_h</p:attrName>
                                        </p:attrNameLst>
                                      </p:cBhvr>
                                      <p:tavLst>
                                        <p:tav tm="0">
                                          <p:val>
                                            <p:strVal val="#ppt_h"/>
                                          </p:val>
                                        </p:tav>
                                        <p:tav tm="100000">
                                          <p:val>
                                            <p:strVal val="#ppt_h"/>
                                          </p:val>
                                        </p:tav>
                                      </p:tavLst>
                                    </p:anim>
                                    <p:animEffect transition="in" filter="fade">
                                      <p:cBhvr>
                                        <p:cTn id="27" dur="1000"/>
                                        <p:tgtEl>
                                          <p:spTgt spid="8"/>
                                        </p:tgtEl>
                                      </p:cBhvr>
                                    </p:animEffect>
                                  </p:childTnLst>
                                </p:cTn>
                              </p:par>
                              <p:par>
                                <p:cTn id="28" presetID="55" presetClass="entr" presetSubtype="0" fill="hold" grpId="0" nodeType="withEffect">
                                  <p:stCondLst>
                                    <p:cond delay="1500"/>
                                  </p:stCondLst>
                                  <p:childTnLst>
                                    <p:set>
                                      <p:cBhvr>
                                        <p:cTn id="29" dur="1" fill="hold">
                                          <p:stCondLst>
                                            <p:cond delay="0"/>
                                          </p:stCondLst>
                                        </p:cTn>
                                        <p:tgtEl>
                                          <p:spTgt spid="10"/>
                                        </p:tgtEl>
                                        <p:attrNameLst>
                                          <p:attrName>style.visibility</p:attrName>
                                        </p:attrNameLst>
                                      </p:cBhvr>
                                      <p:to>
                                        <p:strVal val="visible"/>
                                      </p:to>
                                    </p:set>
                                    <p:anim calcmode="lin" valueType="num">
                                      <p:cBhvr>
                                        <p:cTn id="30" dur="1000" fill="hold"/>
                                        <p:tgtEl>
                                          <p:spTgt spid="10"/>
                                        </p:tgtEl>
                                        <p:attrNameLst>
                                          <p:attrName>ppt_w</p:attrName>
                                        </p:attrNameLst>
                                      </p:cBhvr>
                                      <p:tavLst>
                                        <p:tav tm="0">
                                          <p:val>
                                            <p:strVal val="#ppt_w*0.70"/>
                                          </p:val>
                                        </p:tav>
                                        <p:tav tm="100000">
                                          <p:val>
                                            <p:strVal val="#ppt_w"/>
                                          </p:val>
                                        </p:tav>
                                      </p:tavLst>
                                    </p:anim>
                                    <p:anim calcmode="lin" valueType="num">
                                      <p:cBhvr>
                                        <p:cTn id="31" dur="1000" fill="hold"/>
                                        <p:tgtEl>
                                          <p:spTgt spid="10"/>
                                        </p:tgtEl>
                                        <p:attrNameLst>
                                          <p:attrName>ppt_h</p:attrName>
                                        </p:attrNameLst>
                                      </p:cBhvr>
                                      <p:tavLst>
                                        <p:tav tm="0">
                                          <p:val>
                                            <p:strVal val="#ppt_h"/>
                                          </p:val>
                                        </p:tav>
                                        <p:tav tm="100000">
                                          <p:val>
                                            <p:strVal val="#ppt_h"/>
                                          </p:val>
                                        </p:tav>
                                      </p:tavLst>
                                    </p:anim>
                                    <p:animEffect transition="in" filter="fade">
                                      <p:cBhvr>
                                        <p:cTn id="32" dur="1000"/>
                                        <p:tgtEl>
                                          <p:spTgt spid="10"/>
                                        </p:tgtEl>
                                      </p:cBhvr>
                                    </p:animEffect>
                                  </p:childTnLst>
                                </p:cTn>
                              </p:par>
                              <p:par>
                                <p:cTn id="33" presetID="55" presetClass="entr" presetSubtype="0" fill="hold" grpId="0" nodeType="withEffect">
                                  <p:stCondLst>
                                    <p:cond delay="1500"/>
                                  </p:stCondLst>
                                  <p:childTnLst>
                                    <p:set>
                                      <p:cBhvr>
                                        <p:cTn id="34" dur="1" fill="hold">
                                          <p:stCondLst>
                                            <p:cond delay="0"/>
                                          </p:stCondLst>
                                        </p:cTn>
                                        <p:tgtEl>
                                          <p:spTgt spid="12"/>
                                        </p:tgtEl>
                                        <p:attrNameLst>
                                          <p:attrName>style.visibility</p:attrName>
                                        </p:attrNameLst>
                                      </p:cBhvr>
                                      <p:to>
                                        <p:strVal val="visible"/>
                                      </p:to>
                                    </p:set>
                                    <p:anim calcmode="lin" valueType="num">
                                      <p:cBhvr>
                                        <p:cTn id="35" dur="1000" fill="hold"/>
                                        <p:tgtEl>
                                          <p:spTgt spid="12"/>
                                        </p:tgtEl>
                                        <p:attrNameLst>
                                          <p:attrName>ppt_w</p:attrName>
                                        </p:attrNameLst>
                                      </p:cBhvr>
                                      <p:tavLst>
                                        <p:tav tm="0">
                                          <p:val>
                                            <p:strVal val="#ppt_w*0.70"/>
                                          </p:val>
                                        </p:tav>
                                        <p:tav tm="100000">
                                          <p:val>
                                            <p:strVal val="#ppt_w"/>
                                          </p:val>
                                        </p:tav>
                                      </p:tavLst>
                                    </p:anim>
                                    <p:anim calcmode="lin" valueType="num">
                                      <p:cBhvr>
                                        <p:cTn id="36" dur="1000" fill="hold"/>
                                        <p:tgtEl>
                                          <p:spTgt spid="12"/>
                                        </p:tgtEl>
                                        <p:attrNameLst>
                                          <p:attrName>ppt_h</p:attrName>
                                        </p:attrNameLst>
                                      </p:cBhvr>
                                      <p:tavLst>
                                        <p:tav tm="0">
                                          <p:val>
                                            <p:strVal val="#ppt_h"/>
                                          </p:val>
                                        </p:tav>
                                        <p:tav tm="100000">
                                          <p:val>
                                            <p:strVal val="#ppt_h"/>
                                          </p:val>
                                        </p:tav>
                                      </p:tavLst>
                                    </p:anim>
                                    <p:animEffect transition="in" filter="fade">
                                      <p:cBhvr>
                                        <p:cTn id="3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Chart bld="series"/>
        </p:bldSub>
      </p:bldGraphic>
      <p:bldP spid="8" grpId="0" animBg="1"/>
      <p:bldP spid="10" grpId="0" animBg="1"/>
      <p:bldP spid="12" grpId="0" animBg="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9C6AA251-B793-4D5E-B5BC-3F76B4FC3ED4}"/>
              </a:ext>
            </a:extLst>
          </p:cNvPr>
          <p:cNvGrpSpPr/>
          <p:nvPr/>
        </p:nvGrpSpPr>
        <p:grpSpPr>
          <a:xfrm>
            <a:off x="1037509" y="800100"/>
            <a:ext cx="10141028" cy="5257800"/>
            <a:chOff x="1042792" y="800100"/>
            <a:chExt cx="10141028" cy="5257800"/>
          </a:xfrm>
        </p:grpSpPr>
        <p:graphicFrame>
          <p:nvGraphicFramePr>
            <p:cNvPr id="32" name="Chart 31">
              <a:extLst>
                <a:ext uri="{FF2B5EF4-FFF2-40B4-BE49-F238E27FC236}">
                  <a16:creationId xmlns:a16="http://schemas.microsoft.com/office/drawing/2014/main" id="{EEEE6CF2-061A-443F-BDBB-3C4C8D823DA6}"/>
                </a:ext>
              </a:extLst>
            </p:cNvPr>
            <p:cNvGraphicFramePr/>
            <p:nvPr>
              <p:extLst>
                <p:ext uri="{D42A27DB-BD31-4B8C-83A1-F6EECF244321}">
                  <p14:modId xmlns:p14="http://schemas.microsoft.com/office/powerpoint/2010/main" val="1381521554"/>
                </p:ext>
              </p:extLst>
            </p:nvPr>
          </p:nvGraphicFramePr>
          <p:xfrm>
            <a:off x="1042792" y="800100"/>
            <a:ext cx="10106416" cy="5257800"/>
          </p:xfrm>
          <a:graphic>
            <a:graphicData uri="http://schemas.openxmlformats.org/drawingml/2006/chart">
              <c:chart xmlns:c="http://schemas.openxmlformats.org/drawingml/2006/chart" xmlns:r="http://schemas.openxmlformats.org/officeDocument/2006/relationships" r:id="rId2"/>
            </a:graphicData>
          </a:graphic>
        </p:graphicFrame>
        <p:sp>
          <p:nvSpPr>
            <p:cNvPr id="34" name="TextBox 33">
              <a:extLst>
                <a:ext uri="{FF2B5EF4-FFF2-40B4-BE49-F238E27FC236}">
                  <a16:creationId xmlns:a16="http://schemas.microsoft.com/office/drawing/2014/main" id="{2D67D254-FAD5-42EE-A29D-9BE42AA350AD}"/>
                </a:ext>
              </a:extLst>
            </p:cNvPr>
            <p:cNvSpPr txBox="1"/>
            <p:nvPr/>
          </p:nvSpPr>
          <p:spPr>
            <a:xfrm>
              <a:off x="10189363" y="1492317"/>
              <a:ext cx="292068" cy="261610"/>
            </a:xfrm>
            <a:prstGeom prst="rect">
              <a:avLst/>
            </a:prstGeom>
            <a:noFill/>
          </p:spPr>
          <p:txBody>
            <a:bodyPr wrap="none" rtlCol="0">
              <a:spAutoFit/>
            </a:bodyPr>
            <a:lstStyle/>
            <a:p>
              <a:pPr algn="ctr"/>
              <a:r>
                <a:rPr lang="en-US" sz="1100" b="1" dirty="0">
                  <a:solidFill>
                    <a:schemeClr val="accent1">
                      <a:lumMod val="60000"/>
                      <a:lumOff val="40000"/>
                    </a:schemeClr>
                  </a:solidFill>
                  <a:latin typeface="Montserrat" panose="00000500000000000000" pitchFamily="50" charset="0"/>
                </a:rPr>
                <a:t>A</a:t>
              </a:r>
            </a:p>
          </p:txBody>
        </p:sp>
        <p:sp>
          <p:nvSpPr>
            <p:cNvPr id="35" name="TextBox 34">
              <a:extLst>
                <a:ext uri="{FF2B5EF4-FFF2-40B4-BE49-F238E27FC236}">
                  <a16:creationId xmlns:a16="http://schemas.microsoft.com/office/drawing/2014/main" id="{9FF0FFCB-7B68-4D07-BF60-54AC6586B4EA}"/>
                </a:ext>
              </a:extLst>
            </p:cNvPr>
            <p:cNvSpPr txBox="1"/>
            <p:nvPr/>
          </p:nvSpPr>
          <p:spPr>
            <a:xfrm>
              <a:off x="10189363" y="2310577"/>
              <a:ext cx="292068" cy="261610"/>
            </a:xfrm>
            <a:prstGeom prst="rect">
              <a:avLst/>
            </a:prstGeom>
            <a:noFill/>
          </p:spPr>
          <p:txBody>
            <a:bodyPr wrap="none" rtlCol="0">
              <a:spAutoFit/>
            </a:bodyPr>
            <a:lstStyle/>
            <a:p>
              <a:pPr algn="ctr"/>
              <a:r>
                <a:rPr lang="en-US" sz="1100" b="1" dirty="0">
                  <a:solidFill>
                    <a:schemeClr val="accent3"/>
                  </a:solidFill>
                  <a:latin typeface="Montserrat" panose="00000500000000000000" pitchFamily="50" charset="0"/>
                </a:rPr>
                <a:t>B</a:t>
              </a:r>
            </a:p>
          </p:txBody>
        </p:sp>
        <p:sp>
          <p:nvSpPr>
            <p:cNvPr id="36" name="TextBox 35">
              <a:extLst>
                <a:ext uri="{FF2B5EF4-FFF2-40B4-BE49-F238E27FC236}">
                  <a16:creationId xmlns:a16="http://schemas.microsoft.com/office/drawing/2014/main" id="{53C09D7E-A3B8-4F99-A258-8A50A278DBB9}"/>
                </a:ext>
              </a:extLst>
            </p:cNvPr>
            <p:cNvSpPr txBox="1"/>
            <p:nvPr/>
          </p:nvSpPr>
          <p:spPr>
            <a:xfrm>
              <a:off x="10189363" y="2853488"/>
              <a:ext cx="292068" cy="261610"/>
            </a:xfrm>
            <a:prstGeom prst="rect">
              <a:avLst/>
            </a:prstGeom>
            <a:noFill/>
          </p:spPr>
          <p:txBody>
            <a:bodyPr wrap="none" rtlCol="0">
              <a:spAutoFit/>
            </a:bodyPr>
            <a:lstStyle/>
            <a:p>
              <a:pPr algn="ctr"/>
              <a:r>
                <a:rPr lang="en-US" sz="1100" b="1" dirty="0">
                  <a:solidFill>
                    <a:schemeClr val="accent1"/>
                  </a:solidFill>
                  <a:latin typeface="Montserrat" panose="00000500000000000000" pitchFamily="50" charset="0"/>
                </a:rPr>
                <a:t>C</a:t>
              </a:r>
            </a:p>
          </p:txBody>
        </p:sp>
        <p:sp>
          <p:nvSpPr>
            <p:cNvPr id="37" name="TextBox 36">
              <a:extLst>
                <a:ext uri="{FF2B5EF4-FFF2-40B4-BE49-F238E27FC236}">
                  <a16:creationId xmlns:a16="http://schemas.microsoft.com/office/drawing/2014/main" id="{C3C501DF-3FAB-4597-9411-126D9328F319}"/>
                </a:ext>
              </a:extLst>
            </p:cNvPr>
            <p:cNvSpPr txBox="1"/>
            <p:nvPr/>
          </p:nvSpPr>
          <p:spPr>
            <a:xfrm>
              <a:off x="10556725" y="1469234"/>
              <a:ext cx="516488" cy="292388"/>
            </a:xfrm>
            <a:prstGeom prst="rect">
              <a:avLst/>
            </a:prstGeom>
            <a:solidFill>
              <a:schemeClr val="bg1"/>
            </a:solidFill>
          </p:spPr>
          <p:txBody>
            <a:bodyPr wrap="none" rtlCol="0" anchor="ctr" anchorCtr="0">
              <a:spAutoFit/>
            </a:bodyPr>
            <a:lstStyle/>
            <a:p>
              <a:r>
                <a:rPr lang="en-US" sz="1300" b="1" dirty="0">
                  <a:solidFill>
                    <a:schemeClr val="tx2"/>
                  </a:solidFill>
                  <a:latin typeface="Montserrat" panose="00000500000000000000" pitchFamily="50" charset="0"/>
                </a:rPr>
                <a:t>$2B</a:t>
              </a:r>
            </a:p>
          </p:txBody>
        </p:sp>
        <p:sp>
          <p:nvSpPr>
            <p:cNvPr id="38" name="TextBox 37">
              <a:extLst>
                <a:ext uri="{FF2B5EF4-FFF2-40B4-BE49-F238E27FC236}">
                  <a16:creationId xmlns:a16="http://schemas.microsoft.com/office/drawing/2014/main" id="{EA26D513-6E23-452B-A6A1-4FADA8B318AB}"/>
                </a:ext>
              </a:extLst>
            </p:cNvPr>
            <p:cNvSpPr txBox="1"/>
            <p:nvPr/>
          </p:nvSpPr>
          <p:spPr>
            <a:xfrm>
              <a:off x="10556725" y="2287494"/>
              <a:ext cx="627095" cy="292388"/>
            </a:xfrm>
            <a:prstGeom prst="rect">
              <a:avLst/>
            </a:prstGeom>
            <a:solidFill>
              <a:schemeClr val="bg1"/>
            </a:solidFill>
          </p:spPr>
          <p:txBody>
            <a:bodyPr wrap="none" rtlCol="0" anchor="ctr" anchorCtr="0">
              <a:spAutoFit/>
            </a:bodyPr>
            <a:lstStyle>
              <a:defPPr>
                <a:defRPr lang="en-US"/>
              </a:defPPr>
              <a:lvl1pPr>
                <a:defRPr sz="1000" b="1">
                  <a:solidFill>
                    <a:schemeClr val="accent1"/>
                  </a:solidFill>
                  <a:latin typeface="Montserrat" panose="00000500000000000000" pitchFamily="50" charset="0"/>
                </a:defRPr>
              </a:lvl1pPr>
            </a:lstStyle>
            <a:p>
              <a:r>
                <a:rPr lang="en-US" sz="1300" dirty="0">
                  <a:solidFill>
                    <a:schemeClr val="tx2"/>
                  </a:solidFill>
                </a:rPr>
                <a:t>$1.5B</a:t>
              </a:r>
            </a:p>
          </p:txBody>
        </p:sp>
        <p:sp>
          <p:nvSpPr>
            <p:cNvPr id="39" name="TextBox 38">
              <a:extLst>
                <a:ext uri="{FF2B5EF4-FFF2-40B4-BE49-F238E27FC236}">
                  <a16:creationId xmlns:a16="http://schemas.microsoft.com/office/drawing/2014/main" id="{B1E877BB-0529-4F89-BAE6-877ACB80C435}"/>
                </a:ext>
              </a:extLst>
            </p:cNvPr>
            <p:cNvSpPr txBox="1"/>
            <p:nvPr/>
          </p:nvSpPr>
          <p:spPr>
            <a:xfrm>
              <a:off x="10556725" y="2830405"/>
              <a:ext cx="593432" cy="292388"/>
            </a:xfrm>
            <a:prstGeom prst="rect">
              <a:avLst/>
            </a:prstGeom>
            <a:solidFill>
              <a:schemeClr val="bg1"/>
            </a:solidFill>
          </p:spPr>
          <p:txBody>
            <a:bodyPr wrap="none" rtlCol="0" anchor="ctr" anchorCtr="0">
              <a:spAutoFit/>
            </a:bodyPr>
            <a:lstStyle>
              <a:defPPr>
                <a:defRPr lang="en-US"/>
              </a:defPPr>
              <a:lvl1pPr>
                <a:defRPr sz="1000" b="1">
                  <a:solidFill>
                    <a:schemeClr val="accent1"/>
                  </a:solidFill>
                  <a:latin typeface="Montserrat" panose="00000500000000000000" pitchFamily="50" charset="0"/>
                </a:defRPr>
              </a:lvl1pPr>
            </a:lstStyle>
            <a:p>
              <a:r>
                <a:rPr lang="en-US" sz="1300" dirty="0">
                  <a:solidFill>
                    <a:schemeClr val="tx2"/>
                  </a:solidFill>
                </a:rPr>
                <a:t>$1.1B</a:t>
              </a:r>
            </a:p>
          </p:txBody>
        </p:sp>
      </p:grpSp>
      <p:sp>
        <p:nvSpPr>
          <p:cNvPr id="41" name="TextBox 40">
            <a:extLst>
              <a:ext uri="{FF2B5EF4-FFF2-40B4-BE49-F238E27FC236}">
                <a16:creationId xmlns:a16="http://schemas.microsoft.com/office/drawing/2014/main" id="{34237589-39AB-41EF-90EF-B02EC4D89867}"/>
              </a:ext>
            </a:extLst>
          </p:cNvPr>
          <p:cNvSpPr txBox="1"/>
          <p:nvPr/>
        </p:nvSpPr>
        <p:spPr>
          <a:xfrm>
            <a:off x="1510204" y="955851"/>
            <a:ext cx="4045998" cy="646331"/>
          </a:xfrm>
          <a:prstGeom prst="rect">
            <a:avLst/>
          </a:prstGeom>
          <a:solidFill>
            <a:schemeClr val="bg1"/>
          </a:solidFill>
        </p:spPr>
        <p:txBody>
          <a:bodyPr wrap="square" lIns="182880" tIns="91440" rIns="182880" bIns="91440" rtlCol="0" anchor="ctr" anchorCtr="0">
            <a:spAutoFit/>
          </a:bodyPr>
          <a:lstStyle/>
          <a:p>
            <a:pPr algn="ctr"/>
            <a:r>
              <a:rPr lang="en-US" sz="3000" b="1" dirty="0">
                <a:gradFill flip="none" rotWithShape="1">
                  <a:gsLst>
                    <a:gs pos="0">
                      <a:schemeClr val="tx2">
                        <a:lumMod val="60000"/>
                        <a:lumOff val="40000"/>
                      </a:schemeClr>
                    </a:gs>
                    <a:gs pos="100000">
                      <a:schemeClr val="tx2"/>
                    </a:gs>
                  </a:gsLst>
                  <a:lin ang="5400000" scaled="0"/>
                  <a:tileRect/>
                </a:gradFill>
                <a:latin typeface="Montserrat" panose="00000500000000000000" pitchFamily="50" charset="0"/>
              </a:rPr>
              <a:t>Market Share</a:t>
            </a:r>
          </a:p>
        </p:txBody>
      </p:sp>
    </p:spTree>
    <p:extLst>
      <p:ext uri="{BB962C8B-B14F-4D97-AF65-F5344CB8AC3E}">
        <p14:creationId xmlns:p14="http://schemas.microsoft.com/office/powerpoint/2010/main" val="1332773133"/>
      </p:ext>
    </p:extLst>
  </p:cSld>
  <p:clrMapOvr>
    <a:masterClrMapping/>
  </p:clrMapOvr>
</p:sld>
</file>

<file path=ppt/theme/theme1.xml><?xml version="1.0" encoding="utf-8"?>
<a:theme xmlns:a="http://schemas.openxmlformats.org/drawingml/2006/main" name="Office Theme">
  <a:themeElements>
    <a:clrScheme name="Custom 142">
      <a:dk1>
        <a:sysClr val="windowText" lastClr="000000"/>
      </a:dk1>
      <a:lt1>
        <a:sysClr val="window" lastClr="FFFFFF"/>
      </a:lt1>
      <a:dk2>
        <a:srgbClr val="44546A"/>
      </a:dk2>
      <a:lt2>
        <a:srgbClr val="E7E6E6"/>
      </a:lt2>
      <a:accent1>
        <a:srgbClr val="014B8A"/>
      </a:accent1>
      <a:accent2>
        <a:srgbClr val="127EC0"/>
      </a:accent2>
      <a:accent3>
        <a:srgbClr val="4FB4DE"/>
      </a:accent3>
      <a:accent4>
        <a:srgbClr val="9DE1F4"/>
      </a:accent4>
      <a:accent5>
        <a:srgbClr val="D1EFFA"/>
      </a:accent5>
      <a:accent6>
        <a:srgbClr val="2298FD"/>
      </a:accent6>
      <a:hlink>
        <a:srgbClr val="8496B0"/>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yberspace 1">
      <a:dk1>
        <a:sysClr val="windowText" lastClr="000000"/>
      </a:dk1>
      <a:lt1>
        <a:sysClr val="window" lastClr="FFFFFF"/>
      </a:lt1>
      <a:dk2>
        <a:srgbClr val="2D3847"/>
      </a:dk2>
      <a:lt2>
        <a:srgbClr val="E7E6E6"/>
      </a:lt2>
      <a:accent1>
        <a:srgbClr val="15579D"/>
      </a:accent1>
      <a:accent2>
        <a:srgbClr val="25C1FF"/>
      </a:accent2>
      <a:accent3>
        <a:srgbClr val="00B0D3"/>
      </a:accent3>
      <a:accent4>
        <a:srgbClr val="45B653"/>
      </a:accent4>
      <a:accent5>
        <a:srgbClr val="21C0D7"/>
      </a:accent5>
      <a:accent6>
        <a:srgbClr val="55D4FA"/>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Risk Management">
      <a:dk1>
        <a:srgbClr val="282B37"/>
      </a:dk1>
      <a:lt1>
        <a:srgbClr val="FFFFFF"/>
      </a:lt1>
      <a:dk2>
        <a:srgbClr val="282C38"/>
      </a:dk2>
      <a:lt2>
        <a:srgbClr val="FAFBFF"/>
      </a:lt2>
      <a:accent1>
        <a:srgbClr val="1EC3FF"/>
      </a:accent1>
      <a:accent2>
        <a:srgbClr val="6E66FF"/>
      </a:accent2>
      <a:accent3>
        <a:srgbClr val="AEAEAE"/>
      </a:accent3>
      <a:accent4>
        <a:srgbClr val="A0A0A0"/>
      </a:accent4>
      <a:accent5>
        <a:srgbClr val="999999"/>
      </a:accent5>
      <a:accent6>
        <a:srgbClr val="858585"/>
      </a:accent6>
      <a:hlink>
        <a:srgbClr val="F49100"/>
      </a:hlink>
      <a:folHlink>
        <a:srgbClr val="85DFD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3321</TotalTime>
  <Words>2621</Words>
  <Application>Microsoft Macintosh PowerPoint</Application>
  <PresentationFormat>Widescreen</PresentationFormat>
  <Paragraphs>964</Paragraphs>
  <Slides>34</Slides>
  <Notes>2</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34</vt:i4>
      </vt:variant>
    </vt:vector>
  </HeadingPairs>
  <TitlesOfParts>
    <vt:vector size="42" baseType="lpstr">
      <vt:lpstr>Arial</vt:lpstr>
      <vt:lpstr>Calibri</vt:lpstr>
      <vt:lpstr>Calibri Light</vt:lpstr>
      <vt:lpstr>Century Gothic</vt:lpstr>
      <vt:lpstr>Montserrat</vt:lpstr>
      <vt:lpstr>Office Theme</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You Exec (https://youexec.com/plus)</Manager>
  <Company>You Exec (https://youexec.com/plus)</Company>
  <LinksUpToDate>false</LinksUpToDate>
  <SharedDoc>false</SharedDoc>
  <HyperlinkBase>You Exec (https://youexec.com/plus)</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Product Roadmap Template</dc:title>
  <dc:subject>Product Roadmap Template</dc:subject>
  <dc:creator>You Exec (https://youexec.com/plus)</dc:creator>
  <cp:keywords>You Exec (https://youexec.com/plus)</cp:keywords>
  <dc:description>You Exec (https://youexec.com/plus)</dc:description>
  <cp:lastModifiedBy>Microsoft Office User</cp:lastModifiedBy>
  <cp:revision>2618</cp:revision>
  <dcterms:created xsi:type="dcterms:W3CDTF">2022-08-18T17:19:58Z</dcterms:created>
  <dcterms:modified xsi:type="dcterms:W3CDTF">2022-10-21T20:56:20Z</dcterms:modified>
  <cp:category>You Exec (https://youexec.com/plus)</cp:category>
</cp:coreProperties>
</file>